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OpenSansLight-italic.fntdata"/><Relationship Id="rId10" Type="http://schemas.openxmlformats.org/officeDocument/2006/relationships/slide" Target="slides/slide5.xml"/><Relationship Id="rId32" Type="http://schemas.openxmlformats.org/officeDocument/2006/relationships/font" Target="fonts/OpenSansLight-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OpenSansLight-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font" Target="fonts/ProximaNov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9e06ddce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9e06ddce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0c6bb9cd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0c6bb9cd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0c6bb9cd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0c6bb9cd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0c6bb9cd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0c6bb9cd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There are two types of signals sent when neurons communicate: electrical and chemical.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A chemical signal is received in the dendrites of the neuron.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chemicals received in the dendrites might cause a change in the electrical state of the neuron (measured in voltage). A specific level of electrical stimulation is needed to be reached in the neuron’s cell body to generate an electrical signal in the neuron, an action potential. If this threshold is reached, the electrical signal is sent down the axon of the neuron.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This signal arrives at the axon terminal and initiates a chemical signal across the synapse - the gap between the two neurons.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chemical messengers sent between two neurons are called neurotransmitters.  They are released by neurons at the synapse for the purpose of relaying information to other cells.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If enough neurotransmitters are absorbed by the third neuron, it triggers an action potential, and so on across multiple neurons.</a:t>
            </a:r>
            <a:endParaRPr sz="1200">
              <a:solidFill>
                <a:schemeClr val="dk1"/>
              </a:solidFill>
              <a:latin typeface="Times New Roman"/>
              <a:ea typeface="Times New Roman"/>
              <a:cs typeface="Times New Roman"/>
              <a:sym typeface="Times New Roman"/>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0c6bb9cd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0c6bb9cd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Synapse: </a:t>
            </a:r>
            <a:r>
              <a:rPr lang="en" sz="1200">
                <a:solidFill>
                  <a:schemeClr val="dk1"/>
                </a:solidFill>
                <a:latin typeface="Times New Roman"/>
                <a:ea typeface="Times New Roman"/>
                <a:cs typeface="Times New Roman"/>
                <a:sym typeface="Times New Roman"/>
              </a:rPr>
              <a:t>A physical gap between two neurons that functions as the site of information transfer from one neuron to another.</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Neurotransmitters:</a:t>
            </a:r>
            <a:r>
              <a:rPr lang="en" sz="1200">
                <a:solidFill>
                  <a:schemeClr val="dk1"/>
                </a:solidFill>
                <a:latin typeface="Times New Roman"/>
                <a:ea typeface="Times New Roman"/>
                <a:cs typeface="Times New Roman"/>
                <a:sym typeface="Times New Roman"/>
              </a:rPr>
              <a:t> Chemical messengers released by neurons at a synapse for the purpose of relaying information to other cells. </a:t>
            </a:r>
            <a:endParaRPr sz="12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1c728fd6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1c728fd6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The image above shows motor neurons,  cells that are part of a pathway that sends signals from the brain or spinal cord to a muscle or a gland. </a:t>
            </a:r>
            <a:endParaRPr>
              <a:latin typeface="Lato"/>
              <a:ea typeface="Lato"/>
              <a:cs typeface="Lato"/>
              <a:sym typeface="Lato"/>
            </a:endParaRPr>
          </a:p>
          <a:p>
            <a:pPr indent="0" lvl="0" marL="0" rtl="0" algn="l">
              <a:spcBef>
                <a:spcPts val="0"/>
              </a:spcBef>
              <a:spcAft>
                <a:spcPts val="0"/>
              </a:spcAft>
              <a:buNone/>
            </a:pPr>
            <a:r>
              <a:rPr lang="en">
                <a:solidFill>
                  <a:srgbClr val="222222"/>
                </a:solidFill>
                <a:highlight>
                  <a:srgbClr val="FFFFFF"/>
                </a:highlight>
              </a:rPr>
              <a:t>These cells have been removed and are being observed in vitro, meaning in glass. </a:t>
            </a:r>
            <a:endParaRPr>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7740b918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7740b918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Refer to Activity sheet topic 3: comparing neurons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Explain activity and remind students how to use a Venn Diagram.</a:t>
            </a:r>
            <a:endParaRPr>
              <a:solidFill>
                <a:schemeClr val="dk1"/>
              </a:solidFill>
            </a:endParaRPr>
          </a:p>
          <a:p>
            <a:pPr indent="-304800" lvl="0" marL="457200" rtl="0" algn="l">
              <a:lnSpc>
                <a:spcPct val="115000"/>
              </a:lnSpc>
              <a:spcBef>
                <a:spcPts val="0"/>
              </a:spcBef>
              <a:spcAft>
                <a:spcPts val="0"/>
              </a:spcAft>
              <a:buClr>
                <a:schemeClr val="dk1"/>
              </a:buClr>
              <a:buSzPts val="1200"/>
              <a:buFont typeface="Times New Roman"/>
              <a:buChar char="●"/>
            </a:pPr>
            <a:r>
              <a:rPr i="1" lang="en" sz="1200">
                <a:solidFill>
                  <a:schemeClr val="dk1"/>
                </a:solidFill>
                <a:latin typeface="Times New Roman"/>
                <a:ea typeface="Times New Roman"/>
                <a:cs typeface="Times New Roman"/>
                <a:sym typeface="Times New Roman"/>
              </a:rPr>
              <a:t>What’s so special about neurons? Why do they have this particular shape?</a:t>
            </a:r>
            <a:endParaRPr i="1"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0c6bb9cd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0c6bb9cd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Similarities between cells: </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All cells have a cell membrane (selectively permeable to certain substances needed for the cells function), a nucleus with the cells DNA, mitochondria, and other organelles.</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They all carry out processes such as energy production with ATP</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Many cells communicate with their neighbors, like neurons, endocrine system cells (system of glands that release hormones) are responsible for producing long range signals.</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Differences between cells:</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Neurons have extensions called axons and dendrites that allow them to communicate between each other electrically (they send electrical impulses) and chemically (sending chemicals called neurotransmitters to each other).</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Some types of neurons are the largest cells in the human body. Although some are very large, other neurons can be very small.</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Most neurons have a layer of Myelin wrapped around them that acts as insulation and speeds conductivity of electrical signals.</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Body cells have all kinds of shapes and sizes. Their shape is tuned to their functions (e.g. white blood cells can change their shape depending on their state of activity). Neurons have a cell body surrounded by webs of receptors (called dendrites) and an axon that transmits signals to other neurons.</a:t>
            </a:r>
            <a:endParaRPr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Neurons function involves interacting and communicating with other neurons (they don’t really function alone). Some body cells are units on their own, and achieve their functions alone. But not all, many cells communicate with their neighbors like neurons. For example, endocrine system cells, where hormones are produced and released, are responsible for producing long range signals.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0c6bb9cd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0c6bb9cd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many types of cells in our body. The human body has about 200 types of cells. Their shapes tell us information about their functions.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Ask students if they can name these cells and their functions?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0c6bb9cd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0c6bb9cd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Char char="-"/>
            </a:pPr>
            <a:r>
              <a:rPr lang="en"/>
              <a:t>Skin cells have this shape to “stick” together, like tiles piling up to form a wall, to create a protective barrier from external environment. </a:t>
            </a:r>
            <a:endParaRPr/>
          </a:p>
          <a:p>
            <a:pPr indent="-298450" lvl="0" marL="457200" rtl="0" algn="l">
              <a:spcBef>
                <a:spcPts val="0"/>
              </a:spcBef>
              <a:spcAft>
                <a:spcPts val="0"/>
              </a:spcAft>
              <a:buClr>
                <a:srgbClr val="000000"/>
              </a:buClr>
              <a:buSzPts val="1100"/>
              <a:buChar char="-"/>
            </a:pPr>
            <a:r>
              <a:rPr lang="en"/>
              <a:t>Sperm cell needs a tail-like structure for swimming, so that they can reach female eggs for fertilization.</a:t>
            </a:r>
            <a:endParaRPr/>
          </a:p>
          <a:p>
            <a:pPr indent="-298450" lvl="0" marL="457200" rtl="0" algn="l">
              <a:spcBef>
                <a:spcPts val="0"/>
              </a:spcBef>
              <a:spcAft>
                <a:spcPts val="0"/>
              </a:spcAft>
              <a:buClr>
                <a:srgbClr val="000000"/>
              </a:buClr>
              <a:buSzPts val="1100"/>
              <a:buChar char="-"/>
            </a:pPr>
            <a:r>
              <a:rPr lang="en"/>
              <a:t>Blood cells have this shape because they need to </a:t>
            </a:r>
            <a:r>
              <a:rPr lang="en" sz="1050">
                <a:highlight>
                  <a:schemeClr val="lt1"/>
                </a:highlight>
                <a:latin typeface="Roboto"/>
                <a:ea typeface="Roboto"/>
                <a:cs typeface="Roboto"/>
                <a:sym typeface="Roboto"/>
              </a:rPr>
              <a:t>1) pack as much hemoglobin as possible to carry oxygen (they even expel their nucleus) 2) squeeze through capillaries </a:t>
            </a:r>
            <a:endParaRPr/>
          </a:p>
          <a:p>
            <a:pPr indent="-298450" lvl="0" marL="457200" rtl="0" algn="l">
              <a:spcBef>
                <a:spcPts val="0"/>
              </a:spcBef>
              <a:spcAft>
                <a:spcPts val="0"/>
              </a:spcAft>
              <a:buClr>
                <a:srgbClr val="000000"/>
              </a:buClr>
              <a:buSzPts val="1100"/>
              <a:buChar char="-"/>
            </a:pPr>
            <a:r>
              <a:rPr lang="en"/>
              <a:t>Muscle cells have this shape because they need to be flexible, contracting and relaxing with movement.</a:t>
            </a:r>
            <a:endParaRPr/>
          </a:p>
          <a:p>
            <a:pPr indent="-298450" lvl="0" marL="457200" rtl="0" algn="l">
              <a:spcBef>
                <a:spcPts val="0"/>
              </a:spcBef>
              <a:spcAft>
                <a:spcPts val="0"/>
              </a:spcAft>
              <a:buClr>
                <a:srgbClr val="000000"/>
              </a:buClr>
              <a:buSzPts val="1100"/>
              <a:buChar char="-"/>
            </a:pPr>
            <a:r>
              <a:rPr lang="en"/>
              <a:t>Neurons have this shape because of they role in communicating and sending messages to other neurons. They are also sometimes called Nerve cells (It can get confusing with so many names for neurons, so lets stick to neurons from now on!).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0c6bb9cd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0c6bb9cd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brain is made of mostly neurons. There are an estimated 86 billion neurons in the brain.</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Neurons job is to send information throughout your body and mind. They send messages between themselves and across our body,  specialized to communicate between each other, sending information to and from the body.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Each neuron can form up to 1000 connections with other neurons, forming on average a trillion connections between neurons in the brain.</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Signals sent by neurons are extremely fast, sometimes as fast as 268 miles per hour (faster than a high-speed bullet train).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0c6bb9cd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0c6bb9cd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0c6bb9cd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0c6bb9cd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i="1" lang="en" sz="1200">
                <a:solidFill>
                  <a:schemeClr val="dk1"/>
                </a:solidFill>
                <a:latin typeface="Times New Roman"/>
                <a:ea typeface="Times New Roman"/>
                <a:cs typeface="Times New Roman"/>
                <a:sym typeface="Times New Roman"/>
              </a:rPr>
              <a:t>Cell body </a:t>
            </a:r>
            <a:r>
              <a:rPr lang="en" sz="1200">
                <a:solidFill>
                  <a:schemeClr val="dk1"/>
                </a:solidFill>
                <a:latin typeface="Times New Roman"/>
                <a:ea typeface="Times New Roman"/>
                <a:cs typeface="Times New Roman"/>
                <a:sym typeface="Times New Roman"/>
              </a:rPr>
              <a:t>(keep cell alive and functioning, and where the DNA of the cell sits in the nucleus);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 sz="1200">
                <a:solidFill>
                  <a:schemeClr val="dk1"/>
                </a:solidFill>
                <a:latin typeface="Times New Roman"/>
                <a:ea typeface="Times New Roman"/>
                <a:cs typeface="Times New Roman"/>
                <a:sym typeface="Times New Roman"/>
              </a:rPr>
              <a:t>Dendrites</a:t>
            </a:r>
            <a:r>
              <a:rPr lang="en" sz="1200">
                <a:solidFill>
                  <a:schemeClr val="dk1"/>
                </a:solidFill>
                <a:latin typeface="Times New Roman"/>
                <a:ea typeface="Times New Roman"/>
                <a:cs typeface="Times New Roman"/>
                <a:sym typeface="Times New Roman"/>
              </a:rPr>
              <a:t> (look like tree branches: the receivers of information into the neuron - can receive hundreds or thousands of inputs from other neurons);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 sz="1200">
                <a:solidFill>
                  <a:schemeClr val="dk1"/>
                </a:solidFill>
                <a:latin typeface="Times New Roman"/>
                <a:ea typeface="Times New Roman"/>
                <a:cs typeface="Times New Roman"/>
                <a:sym typeface="Times New Roman"/>
              </a:rPr>
              <a:t>Axon </a:t>
            </a:r>
            <a:r>
              <a:rPr lang="en" sz="1200">
                <a:solidFill>
                  <a:schemeClr val="dk1"/>
                </a:solidFill>
                <a:latin typeface="Times New Roman"/>
                <a:ea typeface="Times New Roman"/>
                <a:cs typeface="Times New Roman"/>
                <a:sym typeface="Times New Roman"/>
              </a:rPr>
              <a:t>(if the electrical signal is strong enough, passing a threshold, it runs down the axon. Axons have different lengths and carry electrical signals to the axon terminals.);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i="1" lang="en" sz="1200">
                <a:solidFill>
                  <a:schemeClr val="dk1"/>
                </a:solidFill>
                <a:latin typeface="Times New Roman"/>
                <a:ea typeface="Times New Roman"/>
                <a:cs typeface="Times New Roman"/>
                <a:sym typeface="Times New Roman"/>
              </a:rPr>
              <a:t>Axon terminals </a:t>
            </a:r>
            <a:r>
              <a:rPr lang="en" sz="1200">
                <a:solidFill>
                  <a:schemeClr val="dk1"/>
                </a:solidFill>
                <a:latin typeface="Times New Roman"/>
                <a:ea typeface="Times New Roman"/>
                <a:cs typeface="Times New Roman"/>
                <a:sym typeface="Times New Roman"/>
              </a:rPr>
              <a:t>(The end of the axon where the signal is then sent to the dendrites of other neurons to send information/messages).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6300" y="4730525"/>
            <a:ext cx="9156600" cy="41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311700" y="19125"/>
            <a:ext cx="3974100" cy="2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Topic 3:</a:t>
            </a:r>
            <a:r>
              <a:rPr lang="en">
                <a:solidFill>
                  <a:schemeClr val="dk1"/>
                </a:solidFill>
                <a:latin typeface="Open Sans"/>
                <a:ea typeface="Open Sans"/>
                <a:cs typeface="Open Sans"/>
                <a:sym typeface="Open Sans"/>
              </a:rPr>
              <a:t> </a:t>
            </a:r>
            <a:r>
              <a:rPr b="1" lang="en">
                <a:solidFill>
                  <a:schemeClr val="dk1"/>
                </a:solidFill>
                <a:latin typeface="Open Sans"/>
                <a:ea typeface="Open Sans"/>
                <a:cs typeface="Open Sans"/>
                <a:sym typeface="Open Sans"/>
              </a:rPr>
              <a:t>Neurons </a:t>
            </a:r>
            <a:endParaRPr b="1">
              <a:latin typeface="Open Sans"/>
              <a:ea typeface="Open Sans"/>
              <a:cs typeface="Open Sans"/>
              <a:sym typeface="Open Sans"/>
            </a:endParaRPr>
          </a:p>
        </p:txBody>
      </p:sp>
      <p:cxnSp>
        <p:nvCxnSpPr>
          <p:cNvPr id="13" name="Google Shape;13;p2"/>
          <p:cNvCxnSpPr/>
          <p:nvPr/>
        </p:nvCxnSpPr>
        <p:spPr>
          <a:xfrm>
            <a:off x="0" y="423338"/>
            <a:ext cx="9173100" cy="0"/>
          </a:xfrm>
          <a:prstGeom prst="straightConnector1">
            <a:avLst/>
          </a:prstGeom>
          <a:noFill/>
          <a:ln cap="flat" cmpd="sng" w="19050">
            <a:solidFill>
              <a:srgbClr val="F47721"/>
            </a:solidFill>
            <a:prstDash val="solid"/>
            <a:round/>
            <a:headEnd len="med" w="med" type="none"/>
            <a:tailEnd len="med" w="med" type="none"/>
          </a:ln>
        </p:spPr>
      </p:cxnSp>
      <p:sp>
        <p:nvSpPr>
          <p:cNvPr id="14" name="Google Shape;14;p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lvl1pPr lvl="0" rtl="0">
              <a:buNone/>
              <a:defRPr sz="1400">
                <a:solidFill>
                  <a:srgbClr val="000000"/>
                </a:solidFill>
              </a:defRPr>
            </a:lvl1pPr>
            <a:lvl2pPr lvl="1" rtl="0">
              <a:buNone/>
              <a:defRPr sz="1400">
                <a:solidFill>
                  <a:srgbClr val="000000"/>
                </a:solidFill>
              </a:defRPr>
            </a:lvl2pPr>
            <a:lvl3pPr lvl="2" rtl="0">
              <a:buNone/>
              <a:defRPr sz="1400">
                <a:solidFill>
                  <a:srgbClr val="000000"/>
                </a:solidFill>
              </a:defRPr>
            </a:lvl3pPr>
            <a:lvl4pPr lvl="3" rtl="0">
              <a:buNone/>
              <a:defRPr sz="1400">
                <a:solidFill>
                  <a:srgbClr val="000000"/>
                </a:solidFill>
              </a:defRPr>
            </a:lvl4pPr>
            <a:lvl5pPr lvl="4" rtl="0">
              <a:buNone/>
              <a:defRPr sz="1400">
                <a:solidFill>
                  <a:srgbClr val="000000"/>
                </a:solidFill>
              </a:defRPr>
            </a:lvl5pPr>
            <a:lvl6pPr lvl="5" rtl="0">
              <a:buNone/>
              <a:defRPr sz="1400">
                <a:solidFill>
                  <a:srgbClr val="000000"/>
                </a:solidFill>
              </a:defRPr>
            </a:lvl6pPr>
            <a:lvl7pPr lvl="6" rtl="0">
              <a:buNone/>
              <a:defRPr sz="1400">
                <a:solidFill>
                  <a:srgbClr val="000000"/>
                </a:solidFill>
              </a:defRPr>
            </a:lvl7pPr>
            <a:lvl8pPr lvl="7" rtl="0">
              <a:buNone/>
              <a:defRPr sz="1400">
                <a:solidFill>
                  <a:srgbClr val="000000"/>
                </a:solidFill>
              </a:defRPr>
            </a:lvl8pPr>
            <a:lvl9pPr lvl="8" rtl="0">
              <a:buNone/>
              <a:defRPr sz="14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311700" y="4888487"/>
            <a:ext cx="2239300" cy="144575"/>
          </a:xfrm>
          <a:prstGeom prst="rect">
            <a:avLst/>
          </a:prstGeom>
          <a:noFill/>
          <a:ln>
            <a:noFill/>
          </a:ln>
        </p:spPr>
      </p:pic>
      <p:pic>
        <p:nvPicPr>
          <p:cNvPr id="16" name="Google Shape;16;p2"/>
          <p:cNvPicPr preferRelativeResize="0"/>
          <p:nvPr/>
        </p:nvPicPr>
        <p:blipFill>
          <a:blip r:embed="rId3">
            <a:alphaModFix/>
          </a:blip>
          <a:stretch>
            <a:fillRect/>
          </a:stretch>
        </p:blipFill>
        <p:spPr>
          <a:xfrm>
            <a:off x="3053600" y="4888475"/>
            <a:ext cx="635465" cy="118576"/>
          </a:xfrm>
          <a:prstGeom prst="rect">
            <a:avLst/>
          </a:prstGeom>
          <a:noFill/>
          <a:ln>
            <a:noFill/>
          </a:ln>
        </p:spPr>
      </p:pic>
      <p:pic>
        <p:nvPicPr>
          <p:cNvPr id="17" name="Google Shape;17;p2"/>
          <p:cNvPicPr preferRelativeResize="0"/>
          <p:nvPr/>
        </p:nvPicPr>
        <p:blipFill>
          <a:blip r:embed="rId4">
            <a:alphaModFix/>
          </a:blip>
          <a:stretch>
            <a:fillRect/>
          </a:stretch>
        </p:blipFill>
        <p:spPr>
          <a:xfrm>
            <a:off x="8590313" y="95325"/>
            <a:ext cx="312975" cy="2707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8" name="Shape 58"/>
        <p:cNvGrpSpPr/>
        <p:nvPr/>
      </p:nvGrpSpPr>
      <p:grpSpPr>
        <a:xfrm>
          <a:off x="0" y="0"/>
          <a:ext cx="0" cy="0"/>
          <a:chOff x="0" y="0"/>
          <a:chExt cx="0" cy="0"/>
        </a:xfrm>
      </p:grpSpPr>
      <p:sp>
        <p:nvSpPr>
          <p:cNvPr id="59" name="Google Shape;59;p13"/>
          <p:cNvSpPr/>
          <p:nvPr/>
        </p:nvSpPr>
        <p:spPr>
          <a:xfrm>
            <a:off x="-18875" y="0"/>
            <a:ext cx="9162900" cy="1194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8875" y="1194600"/>
            <a:ext cx="9162900" cy="1971900"/>
          </a:xfrm>
          <a:prstGeom prst="rect">
            <a:avLst/>
          </a:prstGeom>
          <a:solidFill>
            <a:srgbClr val="FD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type="title"/>
          </p:nvPr>
        </p:nvSpPr>
        <p:spPr>
          <a:xfrm>
            <a:off x="1348350" y="3671650"/>
            <a:ext cx="7815600" cy="71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Neurons</a:t>
            </a:r>
            <a:endParaRPr sz="4000">
              <a:solidFill>
                <a:srgbClr val="F37721"/>
              </a:solidFill>
              <a:latin typeface="Proxima Nova"/>
              <a:ea typeface="Proxima Nova"/>
              <a:cs typeface="Proxima Nova"/>
              <a:sym typeface="Proxima Nova"/>
            </a:endParaRPr>
          </a:p>
        </p:txBody>
      </p:sp>
      <p:sp>
        <p:nvSpPr>
          <p:cNvPr id="62" name="Google Shape;62;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63" name="Google Shape;63;p13"/>
          <p:cNvPicPr preferRelativeResize="0"/>
          <p:nvPr/>
        </p:nvPicPr>
        <p:blipFill>
          <a:blip r:embed="rId3">
            <a:alphaModFix/>
          </a:blip>
          <a:stretch>
            <a:fillRect/>
          </a:stretch>
        </p:blipFill>
        <p:spPr>
          <a:xfrm>
            <a:off x="1812050" y="1607451"/>
            <a:ext cx="5519900" cy="1054300"/>
          </a:xfrm>
          <a:prstGeom prst="rect">
            <a:avLst/>
          </a:prstGeom>
          <a:noFill/>
          <a:ln>
            <a:noFill/>
          </a:ln>
        </p:spPr>
      </p:pic>
      <p:pic>
        <p:nvPicPr>
          <p:cNvPr id="64" name="Google Shape;64;p13"/>
          <p:cNvPicPr preferRelativeResize="0"/>
          <p:nvPr/>
        </p:nvPicPr>
        <p:blipFill>
          <a:blip r:embed="rId4">
            <a:alphaModFix/>
          </a:blip>
          <a:stretch>
            <a:fillRect/>
          </a:stretch>
        </p:blipFill>
        <p:spPr>
          <a:xfrm>
            <a:off x="6627550" y="448537"/>
            <a:ext cx="1441623" cy="269001"/>
          </a:xfrm>
          <a:prstGeom prst="rect">
            <a:avLst/>
          </a:prstGeom>
          <a:noFill/>
          <a:ln>
            <a:noFill/>
          </a:ln>
        </p:spPr>
      </p:pic>
      <p:pic>
        <p:nvPicPr>
          <p:cNvPr id="65" name="Google Shape;65;p13"/>
          <p:cNvPicPr preferRelativeResize="0"/>
          <p:nvPr/>
        </p:nvPicPr>
        <p:blipFill>
          <a:blip r:embed="rId5">
            <a:alphaModFix/>
          </a:blip>
          <a:stretch>
            <a:fillRect/>
          </a:stretch>
        </p:blipFill>
        <p:spPr>
          <a:xfrm>
            <a:off x="826325" y="429425"/>
            <a:ext cx="4758239" cy="307225"/>
          </a:xfrm>
          <a:prstGeom prst="rect">
            <a:avLst/>
          </a:prstGeom>
          <a:noFill/>
          <a:ln>
            <a:noFill/>
          </a:ln>
        </p:spPr>
      </p:pic>
      <p:cxnSp>
        <p:nvCxnSpPr>
          <p:cNvPr id="66" name="Google Shape;66;p13"/>
          <p:cNvCxnSpPr/>
          <p:nvPr/>
        </p:nvCxnSpPr>
        <p:spPr>
          <a:xfrm>
            <a:off x="-9450" y="3166500"/>
            <a:ext cx="9173400" cy="0"/>
          </a:xfrm>
          <a:prstGeom prst="straightConnector1">
            <a:avLst/>
          </a:prstGeom>
          <a:noFill/>
          <a:ln cap="flat" cmpd="sng" w="28575">
            <a:solidFill>
              <a:srgbClr val="F37721"/>
            </a:solidFill>
            <a:prstDash val="solid"/>
            <a:round/>
            <a:headEnd len="med" w="med" type="none"/>
            <a:tailEnd len="med" w="med" type="none"/>
          </a:ln>
        </p:spPr>
      </p:cxnSp>
      <p:cxnSp>
        <p:nvCxnSpPr>
          <p:cNvPr id="67" name="Google Shape;67;p13"/>
          <p:cNvCxnSpPr/>
          <p:nvPr/>
        </p:nvCxnSpPr>
        <p:spPr>
          <a:xfrm>
            <a:off x="-9450" y="1194600"/>
            <a:ext cx="9173400" cy="0"/>
          </a:xfrm>
          <a:prstGeom prst="straightConnector1">
            <a:avLst/>
          </a:prstGeom>
          <a:noFill/>
          <a:ln cap="flat" cmpd="sng" w="28575">
            <a:solidFill>
              <a:srgbClr val="F37721"/>
            </a:solidFill>
            <a:prstDash val="solid"/>
            <a:round/>
            <a:headEnd len="med" w="med" type="none"/>
            <a:tailEnd len="med" w="med" type="none"/>
          </a:ln>
        </p:spPr>
      </p:cxnSp>
      <p:sp>
        <p:nvSpPr>
          <p:cNvPr id="68" name="Google Shape;68;p13"/>
          <p:cNvSpPr txBox="1"/>
          <p:nvPr>
            <p:ph type="title"/>
          </p:nvPr>
        </p:nvSpPr>
        <p:spPr>
          <a:xfrm>
            <a:off x="826325" y="3354238"/>
            <a:ext cx="14415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22169"/>
                </a:solidFill>
                <a:latin typeface="Proxima Nova"/>
                <a:ea typeface="Proxima Nova"/>
                <a:cs typeface="Proxima Nova"/>
                <a:sym typeface="Proxima Nova"/>
              </a:rPr>
              <a:t>TOPIC 3</a:t>
            </a:r>
            <a:endParaRPr sz="5500">
              <a:solidFill>
                <a:srgbClr val="F37721"/>
              </a:solidFill>
              <a:latin typeface="Proxima Nova"/>
              <a:ea typeface="Proxima Nova"/>
              <a:cs typeface="Proxima Nova"/>
              <a:sym typeface="Proxima Nova"/>
            </a:endParaRPr>
          </a:p>
        </p:txBody>
      </p:sp>
      <p:cxnSp>
        <p:nvCxnSpPr>
          <p:cNvPr id="69" name="Google Shape;69;p13"/>
          <p:cNvCxnSpPr/>
          <p:nvPr/>
        </p:nvCxnSpPr>
        <p:spPr>
          <a:xfrm>
            <a:off x="-9450" y="4663225"/>
            <a:ext cx="9173400" cy="0"/>
          </a:xfrm>
          <a:prstGeom prst="straightConnector1">
            <a:avLst/>
          </a:prstGeom>
          <a:noFill/>
          <a:ln cap="flat" cmpd="sng" w="9525">
            <a:solidFill>
              <a:schemeClr val="dk1"/>
            </a:solidFill>
            <a:prstDash val="solid"/>
            <a:round/>
            <a:headEnd len="med" w="med" type="none"/>
            <a:tailEnd len="med" w="med" type="none"/>
          </a:ln>
        </p:spPr>
      </p:cxnSp>
      <p:pic>
        <p:nvPicPr>
          <p:cNvPr id="70" name="Google Shape;70;p13"/>
          <p:cNvPicPr preferRelativeResize="0"/>
          <p:nvPr/>
        </p:nvPicPr>
        <p:blipFill>
          <a:blip r:embed="rId6">
            <a:alphaModFix/>
          </a:blip>
          <a:stretch>
            <a:fillRect/>
          </a:stretch>
        </p:blipFill>
        <p:spPr>
          <a:xfrm>
            <a:off x="3185725" y="4749375"/>
            <a:ext cx="1268822" cy="221301"/>
          </a:xfrm>
          <a:prstGeom prst="rect">
            <a:avLst/>
          </a:prstGeom>
          <a:noFill/>
          <a:ln>
            <a:noFill/>
          </a:ln>
        </p:spPr>
      </p:pic>
      <p:sp>
        <p:nvSpPr>
          <p:cNvPr id="71" name="Google Shape;71;p13"/>
          <p:cNvSpPr txBox="1"/>
          <p:nvPr>
            <p:ph type="title"/>
          </p:nvPr>
        </p:nvSpPr>
        <p:spPr>
          <a:xfrm>
            <a:off x="1920850" y="4815625"/>
            <a:ext cx="1268700" cy="15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00000"/>
                </a:solidFill>
                <a:latin typeface="Proxima Nova"/>
                <a:ea typeface="Proxima Nova"/>
                <a:cs typeface="Proxima Nova"/>
                <a:sym typeface="Proxima Nova"/>
              </a:rPr>
              <a:t>SUPPORTED BY:</a:t>
            </a:r>
            <a:endParaRPr sz="1000">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2"/>
          <p:cNvSpPr txBox="1"/>
          <p:nvPr/>
        </p:nvSpPr>
        <p:spPr>
          <a:xfrm>
            <a:off x="1221000" y="332900"/>
            <a:ext cx="67020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000">
              <a:latin typeface="Open Sans"/>
              <a:ea typeface="Open Sans"/>
              <a:cs typeface="Open Sans"/>
              <a:sym typeface="Open Sans"/>
            </a:endParaRPr>
          </a:p>
          <a:p>
            <a:pPr indent="0" lvl="0" marL="0" rtl="0" algn="ctr">
              <a:spcBef>
                <a:spcPts val="0"/>
              </a:spcBef>
              <a:spcAft>
                <a:spcPts val="0"/>
              </a:spcAft>
              <a:buNone/>
            </a:pPr>
            <a:r>
              <a:rPr b="1" lang="en" sz="2000">
                <a:latin typeface="Open Sans"/>
                <a:ea typeface="Open Sans"/>
                <a:cs typeface="Open Sans"/>
                <a:sym typeface="Open Sans"/>
              </a:rPr>
              <a:t>How do Neurons communicate?</a:t>
            </a:r>
            <a:endParaRPr b="1" sz="2000">
              <a:latin typeface="Open Sans"/>
              <a:ea typeface="Open Sans"/>
              <a:cs typeface="Open Sans"/>
              <a:sym typeface="Open Sans"/>
            </a:endParaRPr>
          </a:p>
        </p:txBody>
      </p:sp>
      <p:pic>
        <p:nvPicPr>
          <p:cNvPr id="174" name="Google Shape;174;p22"/>
          <p:cNvPicPr preferRelativeResize="0"/>
          <p:nvPr/>
        </p:nvPicPr>
        <p:blipFill rotWithShape="1">
          <a:blip r:embed="rId3">
            <a:alphaModFix/>
          </a:blip>
          <a:srcRect b="0" l="0" r="0" t="0"/>
          <a:stretch/>
        </p:blipFill>
        <p:spPr>
          <a:xfrm>
            <a:off x="1977150" y="1140075"/>
            <a:ext cx="5189700" cy="354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3"/>
          <p:cNvPicPr preferRelativeResize="0"/>
          <p:nvPr/>
        </p:nvPicPr>
        <p:blipFill rotWithShape="1">
          <a:blip r:embed="rId3">
            <a:alphaModFix/>
          </a:blip>
          <a:srcRect b="52350" l="8648" r="19938" t="19328"/>
          <a:stretch/>
        </p:blipFill>
        <p:spPr>
          <a:xfrm>
            <a:off x="432900" y="1571838"/>
            <a:ext cx="8278200" cy="2298072"/>
          </a:xfrm>
          <a:prstGeom prst="rect">
            <a:avLst/>
          </a:prstGeom>
          <a:noFill/>
          <a:ln>
            <a:noFill/>
          </a:ln>
        </p:spPr>
      </p:pic>
      <p:sp>
        <p:nvSpPr>
          <p:cNvPr id="181" name="Google Shape;181;p23"/>
          <p:cNvSpPr txBox="1"/>
          <p:nvPr/>
        </p:nvSpPr>
        <p:spPr>
          <a:xfrm>
            <a:off x="432900" y="837075"/>
            <a:ext cx="8278200" cy="79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0000"/>
                </a:solidFill>
                <a:latin typeface="Open Sans"/>
                <a:ea typeface="Open Sans"/>
                <a:cs typeface="Open Sans"/>
                <a:sym typeface="Open Sans"/>
              </a:rPr>
              <a:t>What direction might information flow between two neurons?</a:t>
            </a:r>
            <a:endParaRPr b="1" sz="2000">
              <a:latin typeface="Open Sans"/>
              <a:ea typeface="Open Sans"/>
              <a:cs typeface="Open Sans"/>
              <a:sym typeface="Open Sans"/>
            </a:endParaRPr>
          </a:p>
        </p:txBody>
      </p:sp>
      <p:sp>
        <p:nvSpPr>
          <p:cNvPr id="182" name="Google Shape;182;p23"/>
          <p:cNvSpPr txBox="1"/>
          <p:nvPr/>
        </p:nvSpPr>
        <p:spPr>
          <a:xfrm>
            <a:off x="7768550" y="4490425"/>
            <a:ext cx="1404000" cy="2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8" name="Google Shape;188;p24"/>
          <p:cNvPicPr preferRelativeResize="0"/>
          <p:nvPr/>
        </p:nvPicPr>
        <p:blipFill rotWithShape="1">
          <a:blip r:embed="rId3">
            <a:alphaModFix/>
          </a:blip>
          <a:srcRect b="52350" l="8648" r="19938" t="19328"/>
          <a:stretch/>
        </p:blipFill>
        <p:spPr>
          <a:xfrm>
            <a:off x="432900" y="1343238"/>
            <a:ext cx="8278200" cy="2298072"/>
          </a:xfrm>
          <a:prstGeom prst="rect">
            <a:avLst/>
          </a:prstGeom>
          <a:noFill/>
          <a:ln>
            <a:noFill/>
          </a:ln>
        </p:spPr>
      </p:pic>
      <p:cxnSp>
        <p:nvCxnSpPr>
          <p:cNvPr id="189" name="Google Shape;189;p24"/>
          <p:cNvCxnSpPr/>
          <p:nvPr/>
        </p:nvCxnSpPr>
        <p:spPr>
          <a:xfrm>
            <a:off x="2173575" y="3606375"/>
            <a:ext cx="4659600" cy="12600"/>
          </a:xfrm>
          <a:prstGeom prst="straightConnector1">
            <a:avLst/>
          </a:prstGeom>
          <a:noFill/>
          <a:ln cap="flat" cmpd="sng" w="28575">
            <a:solidFill>
              <a:srgbClr val="595959"/>
            </a:solidFill>
            <a:prstDash val="solid"/>
            <a:round/>
            <a:headEnd len="med" w="med" type="none"/>
            <a:tailEnd len="med" w="med" type="triangle"/>
          </a:ln>
        </p:spPr>
      </p:cxnSp>
      <p:sp>
        <p:nvSpPr>
          <p:cNvPr id="190" name="Google Shape;190;p24"/>
          <p:cNvSpPr/>
          <p:nvPr/>
        </p:nvSpPr>
        <p:spPr>
          <a:xfrm>
            <a:off x="4370875" y="2407175"/>
            <a:ext cx="225000" cy="299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24"/>
          <p:cNvCxnSpPr/>
          <p:nvPr/>
        </p:nvCxnSpPr>
        <p:spPr>
          <a:xfrm flipH="1">
            <a:off x="4559575" y="1520375"/>
            <a:ext cx="113700" cy="886800"/>
          </a:xfrm>
          <a:prstGeom prst="straightConnector1">
            <a:avLst/>
          </a:prstGeom>
          <a:noFill/>
          <a:ln cap="flat" cmpd="sng" w="9525">
            <a:solidFill>
              <a:srgbClr val="FF0000"/>
            </a:solidFill>
            <a:prstDash val="solid"/>
            <a:round/>
            <a:headEnd len="med" w="med" type="none"/>
            <a:tailEnd len="med" w="med" type="triangle"/>
          </a:ln>
        </p:spPr>
      </p:cxnSp>
      <p:sp>
        <p:nvSpPr>
          <p:cNvPr id="192" name="Google Shape;192;p24"/>
          <p:cNvSpPr txBox="1"/>
          <p:nvPr/>
        </p:nvSpPr>
        <p:spPr>
          <a:xfrm>
            <a:off x="4370875" y="1215575"/>
            <a:ext cx="24624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Synapse (chemical signalling) </a:t>
            </a:r>
            <a:endParaRPr sz="1200">
              <a:latin typeface="Open Sans"/>
              <a:ea typeface="Open Sans"/>
              <a:cs typeface="Open Sans"/>
              <a:sym typeface="Open Sans"/>
            </a:endParaRPr>
          </a:p>
        </p:txBody>
      </p:sp>
      <p:sp>
        <p:nvSpPr>
          <p:cNvPr id="193" name="Google Shape;193;p24"/>
          <p:cNvSpPr txBox="1"/>
          <p:nvPr/>
        </p:nvSpPr>
        <p:spPr>
          <a:xfrm>
            <a:off x="3681225" y="3648775"/>
            <a:ext cx="22578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Direction of communication </a:t>
            </a:r>
            <a:endParaRPr sz="1200">
              <a:latin typeface="Open Sans"/>
              <a:ea typeface="Open Sans"/>
              <a:cs typeface="Open Sans"/>
              <a:sym typeface="Open Sans"/>
            </a:endParaRPr>
          </a:p>
        </p:txBody>
      </p:sp>
      <p:sp>
        <p:nvSpPr>
          <p:cNvPr id="194" name="Google Shape;194;p24"/>
          <p:cNvSpPr txBox="1"/>
          <p:nvPr/>
        </p:nvSpPr>
        <p:spPr>
          <a:xfrm>
            <a:off x="194275" y="4205725"/>
            <a:ext cx="8844300" cy="2997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Clr>
                <a:srgbClr val="000000"/>
              </a:buClr>
              <a:buSzPts val="2400"/>
              <a:buFont typeface="Calibri"/>
              <a:buNone/>
            </a:pPr>
            <a:r>
              <a:rPr b="1" lang="en">
                <a:latin typeface="Open Sans"/>
                <a:ea typeface="Open Sans"/>
                <a:cs typeface="Open Sans"/>
                <a:sym typeface="Open Sans"/>
              </a:rPr>
              <a:t>Signals travel down axons as an electrical signal and across synapses through chemical signaling</a:t>
            </a:r>
            <a:r>
              <a:rPr b="1" lang="en" sz="1200">
                <a:solidFill>
                  <a:srgbClr val="9900FF"/>
                </a:solidFill>
                <a:latin typeface="Open Sans"/>
                <a:ea typeface="Open Sans"/>
                <a:cs typeface="Open Sans"/>
                <a:sym typeface="Open Sans"/>
              </a:rPr>
              <a:t> .</a:t>
            </a:r>
            <a:endParaRPr b="1" sz="1200">
              <a:latin typeface="Open Sans"/>
              <a:ea typeface="Open Sans"/>
              <a:cs typeface="Open Sans"/>
              <a:sym typeface="Open Sans"/>
            </a:endParaRPr>
          </a:p>
        </p:txBody>
      </p:sp>
      <p:sp>
        <p:nvSpPr>
          <p:cNvPr id="195" name="Google Shape;195;p24"/>
          <p:cNvSpPr txBox="1"/>
          <p:nvPr/>
        </p:nvSpPr>
        <p:spPr>
          <a:xfrm>
            <a:off x="299750" y="465475"/>
            <a:ext cx="8844300" cy="79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0000"/>
                </a:solidFill>
                <a:latin typeface="Open Sans"/>
                <a:ea typeface="Open Sans"/>
                <a:cs typeface="Open Sans"/>
                <a:sym typeface="Open Sans"/>
              </a:rPr>
              <a:t>How do neurons communicate to send messages across the brain?</a:t>
            </a:r>
            <a:endParaRPr b="1" sz="2000">
              <a:latin typeface="Open Sans"/>
              <a:ea typeface="Open Sans"/>
              <a:cs typeface="Open Sans"/>
              <a:sym typeface="Open Sans"/>
            </a:endParaRPr>
          </a:p>
        </p:txBody>
      </p:sp>
      <p:cxnSp>
        <p:nvCxnSpPr>
          <p:cNvPr id="196" name="Google Shape;196;p24"/>
          <p:cNvCxnSpPr/>
          <p:nvPr/>
        </p:nvCxnSpPr>
        <p:spPr>
          <a:xfrm flipH="1" rot="10800000">
            <a:off x="2182325" y="2744350"/>
            <a:ext cx="1411500" cy="12600"/>
          </a:xfrm>
          <a:prstGeom prst="straightConnector1">
            <a:avLst/>
          </a:prstGeom>
          <a:noFill/>
          <a:ln cap="flat" cmpd="sng" w="9525">
            <a:solidFill>
              <a:srgbClr val="595959"/>
            </a:solidFill>
            <a:prstDash val="solid"/>
            <a:round/>
            <a:headEnd len="med" w="med" type="none"/>
            <a:tailEnd len="med" w="med" type="triangle"/>
          </a:ln>
        </p:spPr>
      </p:cxnSp>
      <p:sp>
        <p:nvSpPr>
          <p:cNvPr id="197" name="Google Shape;197;p24"/>
          <p:cNvSpPr txBox="1"/>
          <p:nvPr/>
        </p:nvSpPr>
        <p:spPr>
          <a:xfrm>
            <a:off x="2263400" y="2710650"/>
            <a:ext cx="22578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a:ea typeface="Open Sans"/>
                <a:cs typeface="Open Sans"/>
                <a:sym typeface="Open Sans"/>
              </a:rPr>
              <a:t>Electrical signal</a:t>
            </a:r>
            <a:endParaRPr sz="1200">
              <a:latin typeface="Open Sans"/>
              <a:ea typeface="Open Sans"/>
              <a:cs typeface="Open Sans"/>
              <a:sym typeface="Open Sans"/>
            </a:endParaRPr>
          </a:p>
        </p:txBody>
      </p:sp>
      <p:sp>
        <p:nvSpPr>
          <p:cNvPr id="198" name="Google Shape;198;p24"/>
          <p:cNvSpPr txBox="1"/>
          <p:nvPr/>
        </p:nvSpPr>
        <p:spPr>
          <a:xfrm>
            <a:off x="7768550" y="4490425"/>
            <a:ext cx="1404000" cy="2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5"/>
          <p:cNvSpPr txBox="1"/>
          <p:nvPr/>
        </p:nvSpPr>
        <p:spPr>
          <a:xfrm>
            <a:off x="3628400" y="354238"/>
            <a:ext cx="7168500" cy="79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0000"/>
                </a:solidFill>
                <a:latin typeface="Open Sans"/>
                <a:ea typeface="Open Sans"/>
                <a:cs typeface="Open Sans"/>
                <a:sym typeface="Open Sans"/>
              </a:rPr>
              <a:t>The synapse</a:t>
            </a:r>
            <a:endParaRPr b="1" sz="2000">
              <a:latin typeface="Open Sans"/>
              <a:ea typeface="Open Sans"/>
              <a:cs typeface="Open Sans"/>
              <a:sym typeface="Open Sans"/>
            </a:endParaRPr>
          </a:p>
        </p:txBody>
      </p:sp>
      <p:pic>
        <p:nvPicPr>
          <p:cNvPr descr="Synapse Presentation.jpg" id="205" name="Google Shape;205;p25"/>
          <p:cNvPicPr preferRelativeResize="0"/>
          <p:nvPr/>
        </p:nvPicPr>
        <p:blipFill rotWithShape="1">
          <a:blip r:embed="rId3">
            <a:alphaModFix/>
          </a:blip>
          <a:srcRect b="0" l="0" r="0" t="0"/>
          <a:stretch/>
        </p:blipFill>
        <p:spPr>
          <a:xfrm>
            <a:off x="1769075" y="827575"/>
            <a:ext cx="6315036" cy="3552201"/>
          </a:xfrm>
          <a:prstGeom prst="rect">
            <a:avLst/>
          </a:prstGeom>
          <a:noFill/>
          <a:ln>
            <a:noFill/>
          </a:ln>
        </p:spPr>
      </p:pic>
      <p:sp>
        <p:nvSpPr>
          <p:cNvPr id="206" name="Google Shape;206;p25"/>
          <p:cNvSpPr/>
          <p:nvPr/>
        </p:nvSpPr>
        <p:spPr>
          <a:xfrm rot="-1014969">
            <a:off x="1566345" y="4015483"/>
            <a:ext cx="3461159" cy="212581"/>
          </a:xfrm>
          <a:custGeom>
            <a:rect b="b" l="l" r="r" t="t"/>
            <a:pathLst>
              <a:path extrusionOk="0" h="120000" w="120000">
                <a:moveTo>
                  <a:pt x="115214" y="59869"/>
                </a:moveTo>
                <a:lnTo>
                  <a:pt x="109777" y="93935"/>
                </a:lnTo>
                <a:lnTo>
                  <a:pt x="109201" y="97419"/>
                </a:lnTo>
                <a:lnTo>
                  <a:pt x="109008" y="105419"/>
                </a:lnTo>
                <a:lnTo>
                  <a:pt x="109345" y="111482"/>
                </a:lnTo>
                <a:lnTo>
                  <a:pt x="109681" y="117677"/>
                </a:lnTo>
                <a:lnTo>
                  <a:pt x="110414" y="119741"/>
                </a:lnTo>
                <a:lnTo>
                  <a:pt x="110978" y="116129"/>
                </a:lnTo>
                <a:lnTo>
                  <a:pt x="117912" y="72773"/>
                </a:lnTo>
                <a:lnTo>
                  <a:pt x="117585" y="72773"/>
                </a:lnTo>
                <a:lnTo>
                  <a:pt x="117585" y="70967"/>
                </a:lnTo>
                <a:lnTo>
                  <a:pt x="116984" y="70967"/>
                </a:lnTo>
                <a:lnTo>
                  <a:pt x="115214" y="59869"/>
                </a:lnTo>
                <a:close/>
              </a:path>
              <a:path extrusionOk="0" h="120000" w="120000">
                <a:moveTo>
                  <a:pt x="113154" y="46966"/>
                </a:moveTo>
                <a:lnTo>
                  <a:pt x="0" y="46966"/>
                </a:lnTo>
                <a:lnTo>
                  <a:pt x="0" y="72773"/>
                </a:lnTo>
                <a:lnTo>
                  <a:pt x="113154" y="72773"/>
                </a:lnTo>
                <a:lnTo>
                  <a:pt x="115214" y="59869"/>
                </a:lnTo>
                <a:lnTo>
                  <a:pt x="113154" y="46966"/>
                </a:lnTo>
                <a:close/>
              </a:path>
              <a:path extrusionOk="0" h="120000" w="120000">
                <a:moveTo>
                  <a:pt x="117912" y="46966"/>
                </a:moveTo>
                <a:lnTo>
                  <a:pt x="117585" y="46966"/>
                </a:lnTo>
                <a:lnTo>
                  <a:pt x="117585" y="72773"/>
                </a:lnTo>
                <a:lnTo>
                  <a:pt x="117912" y="72773"/>
                </a:lnTo>
                <a:lnTo>
                  <a:pt x="119975" y="59869"/>
                </a:lnTo>
                <a:lnTo>
                  <a:pt x="117912" y="46966"/>
                </a:lnTo>
                <a:close/>
              </a:path>
              <a:path extrusionOk="0" h="120000" w="120000">
                <a:moveTo>
                  <a:pt x="116984" y="48774"/>
                </a:moveTo>
                <a:lnTo>
                  <a:pt x="115214" y="59869"/>
                </a:lnTo>
                <a:lnTo>
                  <a:pt x="116984" y="70967"/>
                </a:lnTo>
                <a:lnTo>
                  <a:pt x="116984" y="48774"/>
                </a:lnTo>
                <a:close/>
              </a:path>
              <a:path extrusionOk="0" h="120000" w="120000">
                <a:moveTo>
                  <a:pt x="117585" y="48774"/>
                </a:moveTo>
                <a:lnTo>
                  <a:pt x="116984" y="48774"/>
                </a:lnTo>
                <a:lnTo>
                  <a:pt x="116984" y="70967"/>
                </a:lnTo>
                <a:lnTo>
                  <a:pt x="117585" y="70967"/>
                </a:lnTo>
                <a:lnTo>
                  <a:pt x="117585" y="48774"/>
                </a:lnTo>
                <a:close/>
              </a:path>
              <a:path extrusionOk="0" h="120000" w="120000">
                <a:moveTo>
                  <a:pt x="110414" y="0"/>
                </a:moveTo>
                <a:lnTo>
                  <a:pt x="109681" y="2064"/>
                </a:lnTo>
                <a:lnTo>
                  <a:pt x="109345" y="8257"/>
                </a:lnTo>
                <a:lnTo>
                  <a:pt x="109008" y="14322"/>
                </a:lnTo>
                <a:lnTo>
                  <a:pt x="109201" y="22322"/>
                </a:lnTo>
                <a:lnTo>
                  <a:pt x="109777" y="25806"/>
                </a:lnTo>
                <a:lnTo>
                  <a:pt x="115214" y="59869"/>
                </a:lnTo>
                <a:lnTo>
                  <a:pt x="116984" y="48774"/>
                </a:lnTo>
                <a:lnTo>
                  <a:pt x="117585" y="48774"/>
                </a:lnTo>
                <a:lnTo>
                  <a:pt x="117585" y="46966"/>
                </a:lnTo>
                <a:lnTo>
                  <a:pt x="117912" y="46966"/>
                </a:lnTo>
                <a:lnTo>
                  <a:pt x="110978" y="3612"/>
                </a:lnTo>
                <a:lnTo>
                  <a:pt x="110414" y="0"/>
                </a:lnTo>
                <a:close/>
              </a:path>
            </a:pathLst>
          </a:custGeom>
          <a:solidFill>
            <a:srgbClr val="FF00FF"/>
          </a:solid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07" name="Google Shape;207;p25"/>
          <p:cNvSpPr txBox="1"/>
          <p:nvPr/>
        </p:nvSpPr>
        <p:spPr>
          <a:xfrm>
            <a:off x="-25750" y="4023225"/>
            <a:ext cx="2047800" cy="60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Open Sans"/>
                <a:ea typeface="Open Sans"/>
                <a:cs typeface="Open Sans"/>
                <a:sym typeface="Open Sans"/>
              </a:rPr>
              <a:t>Neurotransmitters</a:t>
            </a:r>
            <a:endParaRPr b="1" sz="1200">
              <a:latin typeface="Open Sans"/>
              <a:ea typeface="Open Sans"/>
              <a:cs typeface="Open Sans"/>
              <a:sym typeface="Open Sans"/>
            </a:endParaRPr>
          </a:p>
          <a:p>
            <a:pPr indent="0" lvl="0" marL="0" rtl="0" algn="ctr">
              <a:spcBef>
                <a:spcPts val="0"/>
              </a:spcBef>
              <a:spcAft>
                <a:spcPts val="0"/>
              </a:spcAft>
              <a:buNone/>
            </a:pPr>
            <a:r>
              <a:rPr b="1" lang="en" sz="1100">
                <a:latin typeface="Open Sans"/>
                <a:ea typeface="Open Sans"/>
                <a:cs typeface="Open Sans"/>
                <a:sym typeface="Open Sans"/>
              </a:rPr>
              <a:t>(Chemical</a:t>
            </a:r>
            <a:endParaRPr b="1" sz="1100">
              <a:latin typeface="Open Sans"/>
              <a:ea typeface="Open Sans"/>
              <a:cs typeface="Open Sans"/>
              <a:sym typeface="Open Sans"/>
            </a:endParaRPr>
          </a:p>
          <a:p>
            <a:pPr indent="0" lvl="0" marL="0" rtl="0" algn="ctr">
              <a:spcBef>
                <a:spcPts val="0"/>
              </a:spcBef>
              <a:spcAft>
                <a:spcPts val="0"/>
              </a:spcAft>
              <a:buNone/>
            </a:pPr>
            <a:r>
              <a:rPr b="1" lang="en" sz="1100">
                <a:latin typeface="Open Sans"/>
                <a:ea typeface="Open Sans"/>
                <a:cs typeface="Open Sans"/>
                <a:sym typeface="Open Sans"/>
              </a:rPr>
              <a:t> messengers)</a:t>
            </a:r>
            <a:endParaRPr b="1" sz="11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7" name="Google Shape;77;p14"/>
          <p:cNvPicPr preferRelativeResize="0"/>
          <p:nvPr/>
        </p:nvPicPr>
        <p:blipFill>
          <a:blip r:embed="rId3">
            <a:alphaModFix/>
          </a:blip>
          <a:stretch>
            <a:fillRect/>
          </a:stretch>
        </p:blipFill>
        <p:spPr>
          <a:xfrm rot="5400000">
            <a:off x="2992491" y="-1183991"/>
            <a:ext cx="3418400" cy="7261675"/>
          </a:xfrm>
          <a:prstGeom prst="rect">
            <a:avLst/>
          </a:prstGeom>
          <a:noFill/>
          <a:ln>
            <a:noFill/>
          </a:ln>
        </p:spPr>
      </p:pic>
      <p:sp>
        <p:nvSpPr>
          <p:cNvPr id="78" name="Google Shape;78;p14"/>
          <p:cNvSpPr txBox="1"/>
          <p:nvPr/>
        </p:nvSpPr>
        <p:spPr>
          <a:xfrm>
            <a:off x="5565400" y="4109425"/>
            <a:ext cx="29736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Jessell lab, Columbia’s Zuckerman Institute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5"/>
          <p:cNvSpPr txBox="1"/>
          <p:nvPr/>
        </p:nvSpPr>
        <p:spPr>
          <a:xfrm>
            <a:off x="-76200" y="489125"/>
            <a:ext cx="42987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Open Sans"/>
                <a:ea typeface="Open Sans"/>
                <a:cs typeface="Open Sans"/>
                <a:sym typeface="Open Sans"/>
              </a:rPr>
              <a:t>Compare and contrast cells</a:t>
            </a:r>
            <a:endParaRPr b="1" sz="2000">
              <a:latin typeface="Open Sans"/>
              <a:ea typeface="Open Sans"/>
              <a:cs typeface="Open Sans"/>
              <a:sym typeface="Open Sans"/>
            </a:endParaRPr>
          </a:p>
          <a:p>
            <a:pPr indent="0" lvl="0" marL="0" rtl="0" algn="ctr">
              <a:spcBef>
                <a:spcPts val="0"/>
              </a:spcBef>
              <a:spcAft>
                <a:spcPts val="0"/>
              </a:spcAft>
              <a:buNone/>
            </a:pPr>
            <a:r>
              <a:t/>
            </a:r>
            <a:endParaRPr b="1" sz="2000">
              <a:latin typeface="Open Sans"/>
              <a:ea typeface="Open Sans"/>
              <a:cs typeface="Open Sans"/>
              <a:sym typeface="Open Sans"/>
            </a:endParaRPr>
          </a:p>
        </p:txBody>
      </p:sp>
      <p:sp>
        <p:nvSpPr>
          <p:cNvPr id="85" name="Google Shape;85;p15"/>
          <p:cNvSpPr/>
          <p:nvPr/>
        </p:nvSpPr>
        <p:spPr>
          <a:xfrm>
            <a:off x="1977760" y="1921167"/>
            <a:ext cx="2893800" cy="27390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86" name="Google Shape;86;p15"/>
          <p:cNvSpPr txBox="1"/>
          <p:nvPr/>
        </p:nvSpPr>
        <p:spPr>
          <a:xfrm>
            <a:off x="1845300" y="1929034"/>
            <a:ext cx="3158700" cy="7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00"/>
                </a:solidFill>
                <a:latin typeface="Lato"/>
                <a:ea typeface="Lato"/>
                <a:cs typeface="Lato"/>
                <a:sym typeface="Lato"/>
              </a:rPr>
              <a:t>Body cells</a:t>
            </a:r>
            <a:endParaRPr b="1" sz="1800">
              <a:latin typeface="Lato"/>
              <a:ea typeface="Lato"/>
              <a:cs typeface="Lato"/>
              <a:sym typeface="Lato"/>
            </a:endParaRPr>
          </a:p>
          <a:p>
            <a:pPr indent="0" lvl="0" marL="0" rtl="0" algn="ctr">
              <a:spcBef>
                <a:spcPts val="0"/>
              </a:spcBef>
              <a:spcAft>
                <a:spcPts val="0"/>
              </a:spcAft>
              <a:buNone/>
            </a:pPr>
            <a:r>
              <a:t/>
            </a:r>
            <a:endParaRPr b="1" sz="2400">
              <a:latin typeface="Lato"/>
              <a:ea typeface="Lato"/>
              <a:cs typeface="Lato"/>
              <a:sym typeface="Lato"/>
            </a:endParaRPr>
          </a:p>
        </p:txBody>
      </p:sp>
      <p:sp>
        <p:nvSpPr>
          <p:cNvPr id="87" name="Google Shape;87;p15"/>
          <p:cNvSpPr txBox="1"/>
          <p:nvPr/>
        </p:nvSpPr>
        <p:spPr>
          <a:xfrm>
            <a:off x="4828820" y="1993271"/>
            <a:ext cx="1404000" cy="7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00"/>
                </a:solidFill>
                <a:latin typeface="Lato"/>
                <a:ea typeface="Lato"/>
                <a:cs typeface="Lato"/>
                <a:sym typeface="Lato"/>
              </a:rPr>
              <a:t>Neurons</a:t>
            </a:r>
            <a:endParaRPr b="1" sz="1800">
              <a:latin typeface="Lato"/>
              <a:ea typeface="Lato"/>
              <a:cs typeface="Lato"/>
              <a:sym typeface="Lato"/>
            </a:endParaRPr>
          </a:p>
          <a:p>
            <a:pPr indent="0" lvl="0" marL="0" rtl="0" algn="ctr">
              <a:spcBef>
                <a:spcPts val="0"/>
              </a:spcBef>
              <a:spcAft>
                <a:spcPts val="0"/>
              </a:spcAft>
              <a:buNone/>
            </a:pPr>
            <a:r>
              <a:t/>
            </a:r>
            <a:endParaRPr b="1" sz="2400">
              <a:latin typeface="Lato"/>
              <a:ea typeface="Lato"/>
              <a:cs typeface="Lato"/>
              <a:sym typeface="Lato"/>
            </a:endParaRPr>
          </a:p>
        </p:txBody>
      </p:sp>
      <p:sp>
        <p:nvSpPr>
          <p:cNvPr id="88" name="Google Shape;88;p15"/>
          <p:cNvSpPr/>
          <p:nvPr/>
        </p:nvSpPr>
        <p:spPr>
          <a:xfrm>
            <a:off x="4154271" y="1921167"/>
            <a:ext cx="2893800" cy="2739000"/>
          </a:xfrm>
          <a:prstGeom prst="ellipse">
            <a:avLst/>
          </a:prstGeom>
          <a:noFill/>
          <a:ln cap="flat" cmpd="sng" w="3810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pic>
        <p:nvPicPr>
          <p:cNvPr id="89" name="Google Shape;89;p15"/>
          <p:cNvPicPr preferRelativeResize="0"/>
          <p:nvPr/>
        </p:nvPicPr>
        <p:blipFill rotWithShape="1">
          <a:blip r:embed="rId3">
            <a:alphaModFix/>
          </a:blip>
          <a:srcRect b="0" l="15971" r="14161" t="10321"/>
          <a:stretch/>
        </p:blipFill>
        <p:spPr>
          <a:xfrm>
            <a:off x="2935553" y="950833"/>
            <a:ext cx="989883" cy="901999"/>
          </a:xfrm>
          <a:prstGeom prst="rect">
            <a:avLst/>
          </a:prstGeom>
          <a:noFill/>
          <a:ln>
            <a:noFill/>
          </a:ln>
        </p:spPr>
      </p:pic>
      <p:pic>
        <p:nvPicPr>
          <p:cNvPr id="90" name="Google Shape;90;p15"/>
          <p:cNvPicPr preferRelativeResize="0"/>
          <p:nvPr/>
        </p:nvPicPr>
        <p:blipFill rotWithShape="1">
          <a:blip r:embed="rId4">
            <a:alphaModFix/>
          </a:blip>
          <a:srcRect b="0" l="7903" r="14002" t="0"/>
          <a:stretch/>
        </p:blipFill>
        <p:spPr>
          <a:xfrm flipH="1" rot="-5400000">
            <a:off x="5306112" y="415613"/>
            <a:ext cx="889624" cy="2040198"/>
          </a:xfrm>
          <a:prstGeom prst="rect">
            <a:avLst/>
          </a:prstGeom>
          <a:noFill/>
          <a:ln>
            <a:noFill/>
          </a:ln>
        </p:spPr>
      </p:pic>
      <p:sp>
        <p:nvSpPr>
          <p:cNvPr id="91" name="Google Shape;91;p15"/>
          <p:cNvSpPr txBox="1"/>
          <p:nvPr/>
        </p:nvSpPr>
        <p:spPr>
          <a:xfrm>
            <a:off x="7855950" y="4503225"/>
            <a:ext cx="14040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6"/>
          <p:cNvSpPr/>
          <p:nvPr/>
        </p:nvSpPr>
        <p:spPr>
          <a:xfrm>
            <a:off x="1234925" y="1462725"/>
            <a:ext cx="3712800" cy="31974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9900"/>
              </a:solidFill>
            </a:endParaRPr>
          </a:p>
        </p:txBody>
      </p:sp>
      <p:sp>
        <p:nvSpPr>
          <p:cNvPr id="98" name="Google Shape;98;p16"/>
          <p:cNvSpPr txBox="1"/>
          <p:nvPr/>
        </p:nvSpPr>
        <p:spPr>
          <a:xfrm>
            <a:off x="1712850" y="1031984"/>
            <a:ext cx="3158700" cy="7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Body cells</a:t>
            </a:r>
            <a:endParaRPr b="1">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p:txBody>
      </p:sp>
      <p:sp>
        <p:nvSpPr>
          <p:cNvPr id="99" name="Google Shape;99;p16"/>
          <p:cNvSpPr txBox="1"/>
          <p:nvPr/>
        </p:nvSpPr>
        <p:spPr>
          <a:xfrm>
            <a:off x="4752620" y="1002671"/>
            <a:ext cx="1404000" cy="7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Lato"/>
                <a:ea typeface="Lato"/>
                <a:cs typeface="Lato"/>
                <a:sym typeface="Lato"/>
              </a:rPr>
              <a:t>Neurons</a:t>
            </a:r>
            <a:endParaRPr b="1">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p:txBody>
      </p:sp>
      <p:sp>
        <p:nvSpPr>
          <p:cNvPr id="100" name="Google Shape;100;p16"/>
          <p:cNvSpPr/>
          <p:nvPr/>
        </p:nvSpPr>
        <p:spPr>
          <a:xfrm>
            <a:off x="3620875" y="1390775"/>
            <a:ext cx="3620100" cy="3269400"/>
          </a:xfrm>
          <a:prstGeom prst="ellipse">
            <a:avLst/>
          </a:prstGeom>
          <a:noFill/>
          <a:ln cap="flat" cmpd="sng" w="3810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pic>
        <p:nvPicPr>
          <p:cNvPr id="101" name="Google Shape;101;p16"/>
          <p:cNvPicPr preferRelativeResize="0"/>
          <p:nvPr/>
        </p:nvPicPr>
        <p:blipFill rotWithShape="1">
          <a:blip r:embed="rId3">
            <a:alphaModFix/>
          </a:blip>
          <a:srcRect b="0" l="15971" r="14161" t="10321"/>
          <a:stretch/>
        </p:blipFill>
        <p:spPr>
          <a:xfrm>
            <a:off x="2935551" y="493628"/>
            <a:ext cx="674425" cy="614550"/>
          </a:xfrm>
          <a:prstGeom prst="rect">
            <a:avLst/>
          </a:prstGeom>
          <a:noFill/>
          <a:ln>
            <a:noFill/>
          </a:ln>
        </p:spPr>
      </p:pic>
      <p:pic>
        <p:nvPicPr>
          <p:cNvPr id="102" name="Google Shape;102;p16"/>
          <p:cNvPicPr preferRelativeResize="0"/>
          <p:nvPr/>
        </p:nvPicPr>
        <p:blipFill rotWithShape="1">
          <a:blip r:embed="rId4">
            <a:alphaModFix/>
          </a:blip>
          <a:srcRect b="0" l="7903" r="14002" t="0"/>
          <a:stretch/>
        </p:blipFill>
        <p:spPr>
          <a:xfrm flipH="1" rot="-5400000">
            <a:off x="5137937" y="50388"/>
            <a:ext cx="629550" cy="1443774"/>
          </a:xfrm>
          <a:prstGeom prst="rect">
            <a:avLst/>
          </a:prstGeom>
          <a:noFill/>
          <a:ln>
            <a:noFill/>
          </a:ln>
        </p:spPr>
      </p:pic>
      <p:sp>
        <p:nvSpPr>
          <p:cNvPr id="103" name="Google Shape;103;p16"/>
          <p:cNvSpPr txBox="1"/>
          <p:nvPr/>
        </p:nvSpPr>
        <p:spPr>
          <a:xfrm>
            <a:off x="7768550" y="4414225"/>
            <a:ext cx="14040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
        <p:nvSpPr>
          <p:cNvPr id="104" name="Google Shape;104;p16"/>
          <p:cNvSpPr txBox="1"/>
          <p:nvPr/>
        </p:nvSpPr>
        <p:spPr>
          <a:xfrm>
            <a:off x="3256325" y="2213625"/>
            <a:ext cx="20298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Cell membrane</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 Nucleus (with DNA)</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Energy production </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Communicate with neighbour cells</a:t>
            </a:r>
            <a:endParaRPr sz="1200">
              <a:latin typeface="Lato"/>
              <a:ea typeface="Lato"/>
              <a:cs typeface="Lato"/>
              <a:sym typeface="Lato"/>
            </a:endParaRPr>
          </a:p>
        </p:txBody>
      </p:sp>
      <p:sp>
        <p:nvSpPr>
          <p:cNvPr id="105" name="Google Shape;105;p16"/>
          <p:cNvSpPr txBox="1"/>
          <p:nvPr/>
        </p:nvSpPr>
        <p:spPr>
          <a:xfrm>
            <a:off x="4947725" y="2078275"/>
            <a:ext cx="20298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Extensions (axons + dendrites)</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Don’t function alone</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Some types of  neurons are largest cells in human body</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Communicate electrically and chemically</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Have myelin</a:t>
            </a:r>
            <a:endParaRPr sz="1200">
              <a:latin typeface="Lato"/>
              <a:ea typeface="Lato"/>
              <a:cs typeface="Lato"/>
              <a:sym typeface="Lato"/>
            </a:endParaRPr>
          </a:p>
        </p:txBody>
      </p:sp>
      <p:sp>
        <p:nvSpPr>
          <p:cNvPr id="106" name="Google Shape;106;p16"/>
          <p:cNvSpPr txBox="1"/>
          <p:nvPr/>
        </p:nvSpPr>
        <p:spPr>
          <a:xfrm>
            <a:off x="1580175" y="2078275"/>
            <a:ext cx="20298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All kinds of shapes and sizes</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(shape tuned to function)</a:t>
            </a:r>
            <a:endParaRPr sz="1200">
              <a:latin typeface="Lato"/>
              <a:ea typeface="Lato"/>
              <a:cs typeface="Lato"/>
              <a:sym typeface="Lato"/>
            </a:endParaRPr>
          </a:p>
          <a:p>
            <a:pPr indent="0" lvl="0" marL="0" rtl="0" algn="ctr">
              <a:spcBef>
                <a:spcPts val="0"/>
              </a:spcBef>
              <a:spcAft>
                <a:spcPts val="0"/>
              </a:spcAft>
              <a:buNone/>
            </a:pPr>
            <a:r>
              <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Some, but not all, cells are a unit and achieve function alone</a:t>
            </a:r>
            <a:endParaRPr sz="1200">
              <a:latin typeface="Lato"/>
              <a:ea typeface="Lato"/>
              <a:cs typeface="Lato"/>
              <a:sym typeface="Lato"/>
            </a:endParaRPr>
          </a:p>
          <a:p>
            <a:pPr indent="0" lvl="0" marL="0" rtl="0" algn="ctr">
              <a:spcBef>
                <a:spcPts val="0"/>
              </a:spcBef>
              <a:spcAft>
                <a:spcPts val="0"/>
              </a:spcAft>
              <a:buNone/>
            </a:pPr>
            <a:r>
              <a:t/>
            </a:r>
            <a:endParaRPr sz="12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2" name="Google Shape;112;p17"/>
          <p:cNvPicPr preferRelativeResize="0"/>
          <p:nvPr/>
        </p:nvPicPr>
        <p:blipFill rotWithShape="1">
          <a:blip r:embed="rId3">
            <a:alphaModFix/>
          </a:blip>
          <a:srcRect b="9037" l="0" r="0" t="6424"/>
          <a:stretch/>
        </p:blipFill>
        <p:spPr>
          <a:xfrm>
            <a:off x="751600" y="956475"/>
            <a:ext cx="6610352" cy="3727349"/>
          </a:xfrm>
          <a:prstGeom prst="rect">
            <a:avLst/>
          </a:prstGeom>
          <a:noFill/>
          <a:ln>
            <a:noFill/>
          </a:ln>
        </p:spPr>
      </p:pic>
      <p:sp>
        <p:nvSpPr>
          <p:cNvPr id="113" name="Google Shape;113;p17"/>
          <p:cNvSpPr txBox="1"/>
          <p:nvPr/>
        </p:nvSpPr>
        <p:spPr>
          <a:xfrm>
            <a:off x="-86525" y="545850"/>
            <a:ext cx="7606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Open Sans"/>
                <a:ea typeface="Open Sans"/>
                <a:cs typeface="Open Sans"/>
                <a:sym typeface="Open Sans"/>
              </a:rPr>
              <a:t>Relationship between a cell’s structure and its function</a:t>
            </a:r>
            <a:endParaRPr b="1" sz="2000">
              <a:latin typeface="Open Sans"/>
              <a:ea typeface="Open Sans"/>
              <a:cs typeface="Open Sans"/>
              <a:sym typeface="Open Sans"/>
            </a:endParaRPr>
          </a:p>
        </p:txBody>
      </p:sp>
      <p:sp>
        <p:nvSpPr>
          <p:cNvPr id="114" name="Google Shape;114;p17"/>
          <p:cNvSpPr txBox="1"/>
          <p:nvPr/>
        </p:nvSpPr>
        <p:spPr>
          <a:xfrm>
            <a:off x="6650550" y="1731475"/>
            <a:ext cx="2370600" cy="98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00000"/>
                </a:solidFill>
                <a:latin typeface="Open Sans"/>
                <a:ea typeface="Open Sans"/>
                <a:cs typeface="Open Sans"/>
                <a:sym typeface="Open Sans"/>
              </a:rPr>
              <a:t>Can you name these cells and their functions?</a:t>
            </a:r>
            <a:endParaRPr sz="1600">
              <a:solidFill>
                <a:srgbClr val="000000"/>
              </a:solidFill>
              <a:latin typeface="Open Sans"/>
              <a:ea typeface="Open Sans"/>
              <a:cs typeface="Open Sans"/>
              <a:sym typeface="Open Sans"/>
            </a:endParaRPr>
          </a:p>
        </p:txBody>
      </p:sp>
      <p:sp>
        <p:nvSpPr>
          <p:cNvPr id="115" name="Google Shape;115;p17"/>
          <p:cNvSpPr txBox="1"/>
          <p:nvPr/>
        </p:nvSpPr>
        <p:spPr>
          <a:xfrm>
            <a:off x="7844750" y="4490425"/>
            <a:ext cx="14040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1" name="Google Shape;121;p18"/>
          <p:cNvPicPr preferRelativeResize="0"/>
          <p:nvPr/>
        </p:nvPicPr>
        <p:blipFill rotWithShape="1">
          <a:blip r:embed="rId3">
            <a:alphaModFix/>
          </a:blip>
          <a:srcRect b="9037" l="0" r="0" t="6424"/>
          <a:stretch/>
        </p:blipFill>
        <p:spPr>
          <a:xfrm>
            <a:off x="751600" y="956475"/>
            <a:ext cx="6610352" cy="3727349"/>
          </a:xfrm>
          <a:prstGeom prst="rect">
            <a:avLst/>
          </a:prstGeom>
          <a:noFill/>
          <a:ln>
            <a:noFill/>
          </a:ln>
        </p:spPr>
      </p:pic>
      <p:sp>
        <p:nvSpPr>
          <p:cNvPr id="122" name="Google Shape;122;p18"/>
          <p:cNvSpPr txBox="1"/>
          <p:nvPr/>
        </p:nvSpPr>
        <p:spPr>
          <a:xfrm>
            <a:off x="1818400" y="1983675"/>
            <a:ext cx="14829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Skin cell</a:t>
            </a:r>
            <a:endParaRPr>
              <a:latin typeface="Lato"/>
              <a:ea typeface="Lato"/>
              <a:cs typeface="Lato"/>
              <a:sym typeface="Lato"/>
            </a:endParaRPr>
          </a:p>
        </p:txBody>
      </p:sp>
      <p:sp>
        <p:nvSpPr>
          <p:cNvPr id="123" name="Google Shape;123;p18"/>
          <p:cNvSpPr txBox="1"/>
          <p:nvPr/>
        </p:nvSpPr>
        <p:spPr>
          <a:xfrm>
            <a:off x="4197900" y="1956975"/>
            <a:ext cx="14829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Muscle cell</a:t>
            </a:r>
            <a:endParaRPr>
              <a:latin typeface="Lato"/>
              <a:ea typeface="Lato"/>
              <a:cs typeface="Lato"/>
              <a:sym typeface="Lato"/>
            </a:endParaRPr>
          </a:p>
        </p:txBody>
      </p:sp>
      <p:sp>
        <p:nvSpPr>
          <p:cNvPr id="124" name="Google Shape;124;p18"/>
          <p:cNvSpPr txBox="1"/>
          <p:nvPr/>
        </p:nvSpPr>
        <p:spPr>
          <a:xfrm>
            <a:off x="970275" y="4220225"/>
            <a:ext cx="14829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Sperm cell</a:t>
            </a:r>
            <a:endParaRPr>
              <a:latin typeface="Lato"/>
              <a:ea typeface="Lato"/>
              <a:cs typeface="Lato"/>
              <a:sym typeface="Lato"/>
            </a:endParaRPr>
          </a:p>
        </p:txBody>
      </p:sp>
      <p:sp>
        <p:nvSpPr>
          <p:cNvPr id="125" name="Google Shape;125;p18"/>
          <p:cNvSpPr txBox="1"/>
          <p:nvPr/>
        </p:nvSpPr>
        <p:spPr>
          <a:xfrm>
            <a:off x="3127675" y="3872825"/>
            <a:ext cx="14829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Blood cell</a:t>
            </a:r>
            <a:endParaRPr>
              <a:latin typeface="Lato"/>
              <a:ea typeface="Lato"/>
              <a:cs typeface="Lato"/>
              <a:sym typeface="Lato"/>
            </a:endParaRPr>
          </a:p>
        </p:txBody>
      </p:sp>
      <p:sp>
        <p:nvSpPr>
          <p:cNvPr id="126" name="Google Shape;126;p18"/>
          <p:cNvSpPr txBox="1"/>
          <p:nvPr/>
        </p:nvSpPr>
        <p:spPr>
          <a:xfrm>
            <a:off x="5510125" y="4216250"/>
            <a:ext cx="14829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Neuron</a:t>
            </a:r>
            <a:endParaRPr>
              <a:latin typeface="Lato"/>
              <a:ea typeface="Lato"/>
              <a:cs typeface="Lato"/>
              <a:sym typeface="Lato"/>
            </a:endParaRPr>
          </a:p>
        </p:txBody>
      </p:sp>
      <p:sp>
        <p:nvSpPr>
          <p:cNvPr id="127" name="Google Shape;127;p18"/>
          <p:cNvSpPr txBox="1"/>
          <p:nvPr/>
        </p:nvSpPr>
        <p:spPr>
          <a:xfrm>
            <a:off x="-86525" y="545850"/>
            <a:ext cx="7606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Open Sans"/>
                <a:ea typeface="Open Sans"/>
                <a:cs typeface="Open Sans"/>
                <a:sym typeface="Open Sans"/>
              </a:rPr>
              <a:t>Relationship between a cell’s structure and its function</a:t>
            </a:r>
            <a:endParaRPr b="1" sz="2000">
              <a:latin typeface="Open Sans"/>
              <a:ea typeface="Open Sans"/>
              <a:cs typeface="Open Sans"/>
              <a:sym typeface="Open Sans"/>
            </a:endParaRPr>
          </a:p>
        </p:txBody>
      </p:sp>
      <p:sp>
        <p:nvSpPr>
          <p:cNvPr id="128" name="Google Shape;128;p18"/>
          <p:cNvSpPr txBox="1"/>
          <p:nvPr/>
        </p:nvSpPr>
        <p:spPr>
          <a:xfrm>
            <a:off x="7799950" y="4468025"/>
            <a:ext cx="14040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4" name="Google Shape;134;p19"/>
          <p:cNvPicPr preferRelativeResize="0"/>
          <p:nvPr/>
        </p:nvPicPr>
        <p:blipFill rotWithShape="1">
          <a:blip r:embed="rId3">
            <a:alphaModFix/>
          </a:blip>
          <a:srcRect b="42974" l="22982" r="0" t="0"/>
          <a:stretch/>
        </p:blipFill>
        <p:spPr>
          <a:xfrm>
            <a:off x="2110825" y="491850"/>
            <a:ext cx="4915026" cy="3422374"/>
          </a:xfrm>
          <a:prstGeom prst="rect">
            <a:avLst/>
          </a:prstGeom>
          <a:noFill/>
          <a:ln>
            <a:noFill/>
          </a:ln>
        </p:spPr>
      </p:pic>
      <p:sp>
        <p:nvSpPr>
          <p:cNvPr id="135" name="Google Shape;135;p19"/>
          <p:cNvSpPr txBox="1"/>
          <p:nvPr/>
        </p:nvSpPr>
        <p:spPr>
          <a:xfrm>
            <a:off x="286025" y="3916200"/>
            <a:ext cx="86295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Open Sans"/>
                <a:ea typeface="Open Sans"/>
                <a:cs typeface="Open Sans"/>
                <a:sym typeface="Open Sans"/>
              </a:rPr>
              <a:t>Over 86 billion neurons in the brain.</a:t>
            </a:r>
            <a:endParaRPr b="1" sz="2000">
              <a:latin typeface="Open Sans"/>
              <a:ea typeface="Open Sans"/>
              <a:cs typeface="Open Sans"/>
              <a:sym typeface="Open Sans"/>
            </a:endParaRPr>
          </a:p>
          <a:p>
            <a:pPr indent="0" lvl="0" marL="0" rtl="0" algn="ctr">
              <a:lnSpc>
                <a:spcPct val="115000"/>
              </a:lnSpc>
              <a:spcBef>
                <a:spcPts val="0"/>
              </a:spcBef>
              <a:spcAft>
                <a:spcPts val="0"/>
              </a:spcAft>
              <a:buClr>
                <a:srgbClr val="000000"/>
              </a:buClr>
              <a:buSzPts val="1100"/>
              <a:buFont typeface="Arial"/>
              <a:buNone/>
            </a:pPr>
            <a:r>
              <a:rPr b="1" lang="en" sz="2000">
                <a:solidFill>
                  <a:srgbClr val="000000"/>
                </a:solidFill>
                <a:latin typeface="Open Sans"/>
                <a:ea typeface="Open Sans"/>
                <a:cs typeface="Open Sans"/>
                <a:sym typeface="Open Sans"/>
              </a:rPr>
              <a:t>Each neuron can form up to 1000 connections with other neurons.</a:t>
            </a:r>
            <a:endParaRPr b="1" sz="2000">
              <a:latin typeface="Open Sans"/>
              <a:ea typeface="Open Sans"/>
              <a:cs typeface="Open Sans"/>
              <a:sym typeface="Open Sans"/>
            </a:endParaRPr>
          </a:p>
        </p:txBody>
      </p:sp>
      <p:sp>
        <p:nvSpPr>
          <p:cNvPr id="136" name="Google Shape;136;p19"/>
          <p:cNvSpPr txBox="1"/>
          <p:nvPr/>
        </p:nvSpPr>
        <p:spPr>
          <a:xfrm>
            <a:off x="7068450" y="3675150"/>
            <a:ext cx="14040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Columbia’s Zuckerman Institute</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2" name="Google Shape;142;p20"/>
          <p:cNvPicPr preferRelativeResize="0"/>
          <p:nvPr/>
        </p:nvPicPr>
        <p:blipFill>
          <a:blip r:embed="rId3">
            <a:alphaModFix/>
          </a:blip>
          <a:stretch>
            <a:fillRect/>
          </a:stretch>
        </p:blipFill>
        <p:spPr>
          <a:xfrm>
            <a:off x="922425" y="1048775"/>
            <a:ext cx="6975900" cy="3553626"/>
          </a:xfrm>
          <a:prstGeom prst="rect">
            <a:avLst/>
          </a:prstGeom>
          <a:noFill/>
          <a:ln>
            <a:noFill/>
          </a:ln>
        </p:spPr>
      </p:pic>
      <p:sp>
        <p:nvSpPr>
          <p:cNvPr id="143" name="Google Shape;143;p20"/>
          <p:cNvSpPr txBox="1"/>
          <p:nvPr/>
        </p:nvSpPr>
        <p:spPr>
          <a:xfrm>
            <a:off x="166750" y="486100"/>
            <a:ext cx="7606500" cy="7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Open Sans"/>
                <a:ea typeface="Open Sans"/>
                <a:cs typeface="Open Sans"/>
                <a:sym typeface="Open Sans"/>
              </a:rPr>
              <a:t>What are the different parts of the neurons? What are their functions?</a:t>
            </a:r>
            <a:endParaRPr b="1" sz="2000">
              <a:latin typeface="Open Sans"/>
              <a:ea typeface="Open Sans"/>
              <a:cs typeface="Open Sans"/>
              <a:sym typeface="Open Sans"/>
            </a:endParaRPr>
          </a:p>
        </p:txBody>
      </p:sp>
      <p:cxnSp>
        <p:nvCxnSpPr>
          <p:cNvPr id="144" name="Google Shape;144;p20"/>
          <p:cNvCxnSpPr/>
          <p:nvPr/>
        </p:nvCxnSpPr>
        <p:spPr>
          <a:xfrm flipH="1" rot="10800000">
            <a:off x="411075" y="3103825"/>
            <a:ext cx="1082700" cy="491400"/>
          </a:xfrm>
          <a:prstGeom prst="straightConnector1">
            <a:avLst/>
          </a:prstGeom>
          <a:noFill/>
          <a:ln cap="flat" cmpd="sng" w="9525">
            <a:solidFill>
              <a:srgbClr val="595959"/>
            </a:solidFill>
            <a:prstDash val="solid"/>
            <a:round/>
            <a:headEnd len="med" w="med" type="none"/>
            <a:tailEnd len="med" w="med" type="triangle"/>
          </a:ln>
        </p:spPr>
      </p:cxnSp>
      <p:cxnSp>
        <p:nvCxnSpPr>
          <p:cNvPr id="145" name="Google Shape;145;p20"/>
          <p:cNvCxnSpPr/>
          <p:nvPr/>
        </p:nvCxnSpPr>
        <p:spPr>
          <a:xfrm flipH="1">
            <a:off x="2807325" y="2201550"/>
            <a:ext cx="711900" cy="531300"/>
          </a:xfrm>
          <a:prstGeom prst="straightConnector1">
            <a:avLst/>
          </a:prstGeom>
          <a:noFill/>
          <a:ln cap="flat" cmpd="sng" w="9525">
            <a:solidFill>
              <a:srgbClr val="595959"/>
            </a:solidFill>
            <a:prstDash val="solid"/>
            <a:round/>
            <a:headEnd len="med" w="med" type="none"/>
            <a:tailEnd len="med" w="med" type="triangle"/>
          </a:ln>
        </p:spPr>
      </p:cxnSp>
      <p:cxnSp>
        <p:nvCxnSpPr>
          <p:cNvPr id="146" name="Google Shape;146;p20"/>
          <p:cNvCxnSpPr/>
          <p:nvPr/>
        </p:nvCxnSpPr>
        <p:spPr>
          <a:xfrm flipH="1">
            <a:off x="7038525" y="1800500"/>
            <a:ext cx="1243200" cy="471300"/>
          </a:xfrm>
          <a:prstGeom prst="straightConnector1">
            <a:avLst/>
          </a:prstGeom>
          <a:noFill/>
          <a:ln cap="flat" cmpd="sng" w="9525">
            <a:solidFill>
              <a:srgbClr val="595959"/>
            </a:solidFill>
            <a:prstDash val="solid"/>
            <a:round/>
            <a:headEnd len="med" w="med" type="none"/>
            <a:tailEnd len="med" w="med" type="triangle"/>
          </a:ln>
        </p:spPr>
      </p:cxnSp>
      <p:cxnSp>
        <p:nvCxnSpPr>
          <p:cNvPr id="147" name="Google Shape;147;p20"/>
          <p:cNvCxnSpPr/>
          <p:nvPr/>
        </p:nvCxnSpPr>
        <p:spPr>
          <a:xfrm flipH="1" rot="10800000">
            <a:off x="4712375" y="3023825"/>
            <a:ext cx="90300" cy="1223100"/>
          </a:xfrm>
          <a:prstGeom prst="straightConnector1">
            <a:avLst/>
          </a:prstGeom>
          <a:noFill/>
          <a:ln cap="flat" cmpd="sng" w="9525">
            <a:solidFill>
              <a:srgbClr val="595959"/>
            </a:solidFill>
            <a:prstDash val="solid"/>
            <a:round/>
            <a:headEnd len="med" w="med" type="none"/>
            <a:tailEnd len="med" w="med" type="triangle"/>
          </a:ln>
        </p:spPr>
      </p:cxnSp>
      <p:sp>
        <p:nvSpPr>
          <p:cNvPr id="148" name="Google Shape;148;p20"/>
          <p:cNvSpPr txBox="1"/>
          <p:nvPr/>
        </p:nvSpPr>
        <p:spPr>
          <a:xfrm>
            <a:off x="4512875" y="4170725"/>
            <a:ext cx="641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C ?</a:t>
            </a:r>
            <a:endParaRPr sz="1200">
              <a:latin typeface="Lato"/>
              <a:ea typeface="Lato"/>
              <a:cs typeface="Lato"/>
              <a:sym typeface="Lato"/>
            </a:endParaRPr>
          </a:p>
        </p:txBody>
      </p:sp>
      <p:sp>
        <p:nvSpPr>
          <p:cNvPr id="149" name="Google Shape;149;p20"/>
          <p:cNvSpPr txBox="1"/>
          <p:nvPr/>
        </p:nvSpPr>
        <p:spPr>
          <a:xfrm>
            <a:off x="8281725" y="1571900"/>
            <a:ext cx="641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D ?</a:t>
            </a:r>
            <a:endParaRPr sz="1200">
              <a:latin typeface="Lato"/>
              <a:ea typeface="Lato"/>
              <a:cs typeface="Lato"/>
              <a:sym typeface="Lato"/>
            </a:endParaRPr>
          </a:p>
        </p:txBody>
      </p:sp>
      <p:sp>
        <p:nvSpPr>
          <p:cNvPr id="150" name="Google Shape;150;p20"/>
          <p:cNvSpPr txBox="1"/>
          <p:nvPr/>
        </p:nvSpPr>
        <p:spPr>
          <a:xfrm>
            <a:off x="280725" y="3519025"/>
            <a:ext cx="641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 ?</a:t>
            </a:r>
            <a:endParaRPr sz="1200">
              <a:latin typeface="Lato"/>
              <a:ea typeface="Lato"/>
              <a:cs typeface="Lato"/>
              <a:sym typeface="Lato"/>
            </a:endParaRPr>
          </a:p>
        </p:txBody>
      </p:sp>
      <p:sp>
        <p:nvSpPr>
          <p:cNvPr id="151" name="Google Shape;151;p20"/>
          <p:cNvSpPr txBox="1"/>
          <p:nvPr/>
        </p:nvSpPr>
        <p:spPr>
          <a:xfrm>
            <a:off x="3443025" y="1921850"/>
            <a:ext cx="641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B ?</a:t>
            </a:r>
            <a:endParaRPr sz="1200">
              <a:latin typeface="Lato"/>
              <a:ea typeface="Lato"/>
              <a:cs typeface="Lato"/>
              <a:sym typeface="Lato"/>
            </a:endParaRPr>
          </a:p>
        </p:txBody>
      </p:sp>
      <p:sp>
        <p:nvSpPr>
          <p:cNvPr id="152" name="Google Shape;152;p20"/>
          <p:cNvSpPr txBox="1"/>
          <p:nvPr/>
        </p:nvSpPr>
        <p:spPr>
          <a:xfrm>
            <a:off x="7768550" y="4490425"/>
            <a:ext cx="1375500" cy="2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21"/>
          <p:cNvPicPr preferRelativeResize="0"/>
          <p:nvPr/>
        </p:nvPicPr>
        <p:blipFill>
          <a:blip r:embed="rId3">
            <a:alphaModFix/>
          </a:blip>
          <a:stretch>
            <a:fillRect/>
          </a:stretch>
        </p:blipFill>
        <p:spPr>
          <a:xfrm>
            <a:off x="922425" y="896375"/>
            <a:ext cx="6975900" cy="3553626"/>
          </a:xfrm>
          <a:prstGeom prst="rect">
            <a:avLst/>
          </a:prstGeom>
          <a:noFill/>
          <a:ln>
            <a:noFill/>
          </a:ln>
        </p:spPr>
      </p:pic>
      <p:cxnSp>
        <p:nvCxnSpPr>
          <p:cNvPr id="159" name="Google Shape;159;p21"/>
          <p:cNvCxnSpPr/>
          <p:nvPr/>
        </p:nvCxnSpPr>
        <p:spPr>
          <a:xfrm flipH="1" rot="10800000">
            <a:off x="411075" y="2951425"/>
            <a:ext cx="1082700" cy="491400"/>
          </a:xfrm>
          <a:prstGeom prst="straightConnector1">
            <a:avLst/>
          </a:prstGeom>
          <a:noFill/>
          <a:ln cap="flat" cmpd="sng" w="9525">
            <a:solidFill>
              <a:srgbClr val="595959"/>
            </a:solidFill>
            <a:prstDash val="solid"/>
            <a:round/>
            <a:headEnd len="med" w="med" type="none"/>
            <a:tailEnd len="med" w="med" type="triangle"/>
          </a:ln>
        </p:spPr>
      </p:cxnSp>
      <p:cxnSp>
        <p:nvCxnSpPr>
          <p:cNvPr id="160" name="Google Shape;160;p21"/>
          <p:cNvCxnSpPr/>
          <p:nvPr/>
        </p:nvCxnSpPr>
        <p:spPr>
          <a:xfrm flipH="1">
            <a:off x="2807325" y="2049150"/>
            <a:ext cx="711900" cy="531300"/>
          </a:xfrm>
          <a:prstGeom prst="straightConnector1">
            <a:avLst/>
          </a:prstGeom>
          <a:noFill/>
          <a:ln cap="flat" cmpd="sng" w="9525">
            <a:solidFill>
              <a:srgbClr val="595959"/>
            </a:solidFill>
            <a:prstDash val="solid"/>
            <a:round/>
            <a:headEnd len="med" w="med" type="none"/>
            <a:tailEnd len="med" w="med" type="triangle"/>
          </a:ln>
        </p:spPr>
      </p:cxnSp>
      <p:cxnSp>
        <p:nvCxnSpPr>
          <p:cNvPr id="161" name="Google Shape;161;p21"/>
          <p:cNvCxnSpPr/>
          <p:nvPr/>
        </p:nvCxnSpPr>
        <p:spPr>
          <a:xfrm flipH="1">
            <a:off x="7038525" y="1648100"/>
            <a:ext cx="1243200" cy="471300"/>
          </a:xfrm>
          <a:prstGeom prst="straightConnector1">
            <a:avLst/>
          </a:prstGeom>
          <a:noFill/>
          <a:ln cap="flat" cmpd="sng" w="9525">
            <a:solidFill>
              <a:srgbClr val="595959"/>
            </a:solidFill>
            <a:prstDash val="solid"/>
            <a:round/>
            <a:headEnd len="med" w="med" type="none"/>
            <a:tailEnd len="med" w="med" type="triangle"/>
          </a:ln>
        </p:spPr>
      </p:cxnSp>
      <p:cxnSp>
        <p:nvCxnSpPr>
          <p:cNvPr id="162" name="Google Shape;162;p21"/>
          <p:cNvCxnSpPr/>
          <p:nvPr/>
        </p:nvCxnSpPr>
        <p:spPr>
          <a:xfrm flipH="1" rot="10800000">
            <a:off x="4712375" y="2871425"/>
            <a:ext cx="90300" cy="1223100"/>
          </a:xfrm>
          <a:prstGeom prst="straightConnector1">
            <a:avLst/>
          </a:prstGeom>
          <a:noFill/>
          <a:ln cap="flat" cmpd="sng" w="9525">
            <a:solidFill>
              <a:srgbClr val="595959"/>
            </a:solidFill>
            <a:prstDash val="solid"/>
            <a:round/>
            <a:headEnd len="med" w="med" type="none"/>
            <a:tailEnd len="med" w="med" type="triangle"/>
          </a:ln>
        </p:spPr>
      </p:cxnSp>
      <p:sp>
        <p:nvSpPr>
          <p:cNvPr id="163" name="Google Shape;163;p21"/>
          <p:cNvSpPr txBox="1"/>
          <p:nvPr/>
        </p:nvSpPr>
        <p:spPr>
          <a:xfrm>
            <a:off x="4512875" y="4018325"/>
            <a:ext cx="15630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Axon  (carry electrical signals)</a:t>
            </a:r>
            <a:endParaRPr sz="1200">
              <a:latin typeface="Lato"/>
              <a:ea typeface="Lato"/>
              <a:cs typeface="Lato"/>
              <a:sym typeface="Lato"/>
            </a:endParaRPr>
          </a:p>
        </p:txBody>
      </p:sp>
      <p:sp>
        <p:nvSpPr>
          <p:cNvPr id="164" name="Google Shape;164;p21"/>
          <p:cNvSpPr txBox="1"/>
          <p:nvPr/>
        </p:nvSpPr>
        <p:spPr>
          <a:xfrm>
            <a:off x="3519225" y="1769450"/>
            <a:ext cx="16503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Cell body (contains nucleus)</a:t>
            </a:r>
            <a:endParaRPr sz="1200">
              <a:latin typeface="Lato"/>
              <a:ea typeface="Lato"/>
              <a:cs typeface="Lato"/>
              <a:sym typeface="Lato"/>
            </a:endParaRPr>
          </a:p>
        </p:txBody>
      </p:sp>
      <p:sp>
        <p:nvSpPr>
          <p:cNvPr id="165" name="Google Shape;165;p21"/>
          <p:cNvSpPr txBox="1"/>
          <p:nvPr/>
        </p:nvSpPr>
        <p:spPr>
          <a:xfrm>
            <a:off x="270700" y="3366625"/>
            <a:ext cx="12432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Dendrites</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(receive chemical signal)</a:t>
            </a:r>
            <a:endParaRPr sz="1200">
              <a:latin typeface="Lato"/>
              <a:ea typeface="Lato"/>
              <a:cs typeface="Lato"/>
              <a:sym typeface="Lato"/>
            </a:endParaRPr>
          </a:p>
        </p:txBody>
      </p:sp>
      <p:sp>
        <p:nvSpPr>
          <p:cNvPr id="166" name="Google Shape;166;p21"/>
          <p:cNvSpPr txBox="1"/>
          <p:nvPr/>
        </p:nvSpPr>
        <p:spPr>
          <a:xfrm>
            <a:off x="7259050" y="1114700"/>
            <a:ext cx="17967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Axon  Terminals (send chemical signal)</a:t>
            </a:r>
            <a:endParaRPr sz="1200">
              <a:latin typeface="Lato"/>
              <a:ea typeface="Lato"/>
              <a:cs typeface="Lato"/>
              <a:sym typeface="Lato"/>
            </a:endParaRPr>
          </a:p>
        </p:txBody>
      </p:sp>
      <p:sp>
        <p:nvSpPr>
          <p:cNvPr id="167" name="Google Shape;167;p21"/>
          <p:cNvSpPr txBox="1"/>
          <p:nvPr/>
        </p:nvSpPr>
        <p:spPr>
          <a:xfrm>
            <a:off x="7768550" y="4490425"/>
            <a:ext cx="1404000" cy="2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