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5143500" cx="9144000"/>
  <p:notesSz cx="6858000" cy="9144000"/>
  <p:embeddedFontLst>
    <p:embeddedFont>
      <p:font typeface="Proxima Nova"/>
      <p:regular r:id="rId42"/>
      <p:bold r:id="rId43"/>
      <p:italic r:id="rId44"/>
      <p:boldItalic r:id="rId45"/>
    </p:embeddedFont>
    <p:embeddedFont>
      <p:font typeface="Lato"/>
      <p:regular r:id="rId46"/>
      <p:bold r:id="rId47"/>
      <p:italic r:id="rId48"/>
      <p:boldItalic r:id="rId49"/>
    </p:embeddedFont>
    <p:embeddedFont>
      <p:font typeface="Open Sans Light"/>
      <p:regular r:id="rId50"/>
      <p:bold r:id="rId51"/>
      <p:italic r:id="rId52"/>
      <p:boldItalic r:id="rId53"/>
    </p:embeddedFont>
    <p:embeddedFont>
      <p:font typeface="Open Sans"/>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font" Target="fonts/ProximaNova-regular.fntdata"/><Relationship Id="rId41" Type="http://schemas.openxmlformats.org/officeDocument/2006/relationships/slide" Target="slides/slide36.xml"/><Relationship Id="rId44" Type="http://schemas.openxmlformats.org/officeDocument/2006/relationships/font" Target="fonts/ProximaNova-italic.fntdata"/><Relationship Id="rId43" Type="http://schemas.openxmlformats.org/officeDocument/2006/relationships/font" Target="fonts/ProximaNova-bold.fntdata"/><Relationship Id="rId46" Type="http://schemas.openxmlformats.org/officeDocument/2006/relationships/font" Target="fonts/Lato-regular.fntdata"/><Relationship Id="rId45" Type="http://schemas.openxmlformats.org/officeDocument/2006/relationships/font" Target="fonts/ProximaNova-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Lato-italic.fntdata"/><Relationship Id="rId47" Type="http://schemas.openxmlformats.org/officeDocument/2006/relationships/font" Target="fonts/Lato-bold.fntdata"/><Relationship Id="rId49"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OpenSansLight-bold.fntdata"/><Relationship Id="rId50" Type="http://schemas.openxmlformats.org/officeDocument/2006/relationships/font" Target="fonts/OpenSansLight-regular.fntdata"/><Relationship Id="rId53" Type="http://schemas.openxmlformats.org/officeDocument/2006/relationships/font" Target="fonts/OpenSansLight-boldItalic.fntdata"/><Relationship Id="rId52" Type="http://schemas.openxmlformats.org/officeDocument/2006/relationships/font" Target="fonts/OpenSansLight-italic.fntdata"/><Relationship Id="rId11" Type="http://schemas.openxmlformats.org/officeDocument/2006/relationships/slide" Target="slides/slide6.xml"/><Relationship Id="rId55" Type="http://schemas.openxmlformats.org/officeDocument/2006/relationships/font" Target="fonts/OpenSans-bold.fntdata"/><Relationship Id="rId10" Type="http://schemas.openxmlformats.org/officeDocument/2006/relationships/slide" Target="slides/slide5.xml"/><Relationship Id="rId54" Type="http://schemas.openxmlformats.org/officeDocument/2006/relationships/font" Target="fonts/OpenSans-regular.fntdata"/><Relationship Id="rId13" Type="http://schemas.openxmlformats.org/officeDocument/2006/relationships/slide" Target="slides/slide8.xml"/><Relationship Id="rId57" Type="http://schemas.openxmlformats.org/officeDocument/2006/relationships/font" Target="fonts/OpenSans-boldItalic.fntdata"/><Relationship Id="rId12" Type="http://schemas.openxmlformats.org/officeDocument/2006/relationships/slide" Target="slides/slide7.xml"/><Relationship Id="rId56"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medivizor.com/blog/2017/02/09/amygdala-stress-heart-attack/"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brainfacts.org/3d-brain#intro=false&amp;focus=Brain"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 name="Shape 53"/>
        <p:cNvGrpSpPr/>
        <p:nvPr/>
      </p:nvGrpSpPr>
      <p:grpSpPr>
        <a:xfrm>
          <a:off x="0" y="0"/>
          <a:ext cx="0" cy="0"/>
          <a:chOff x="0" y="0"/>
          <a:chExt cx="0" cy="0"/>
        </a:xfrm>
      </p:grpSpPr>
      <p:sp>
        <p:nvSpPr>
          <p:cNvPr id="54" name="Google Shape;54;g49e06ddce2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49e06ddce2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41c86b5374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 name="Google Shape;170;g41c86b5374_0_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Some other internal structures:</a:t>
            </a:r>
            <a:endParaRPr>
              <a:solidFill>
                <a:schemeClr val="dk1"/>
              </a:solidFill>
            </a:endParaRPr>
          </a:p>
          <a:p>
            <a:pPr indent="-304800" lvl="2" marL="13716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Hippocampus: involved in forming and retrieving memories</a:t>
            </a:r>
            <a:endParaRPr sz="1200">
              <a:solidFill>
                <a:schemeClr val="dk1"/>
              </a:solidFill>
              <a:latin typeface="Times New Roman"/>
              <a:ea typeface="Times New Roman"/>
              <a:cs typeface="Times New Roman"/>
              <a:sym typeface="Times New Roman"/>
            </a:endParaRPr>
          </a:p>
          <a:p>
            <a:pPr indent="-304800" lvl="2" marL="13716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Amygdala: Responsible for our emotions and combining memories with emotions.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Image source: </a:t>
            </a:r>
            <a:r>
              <a:rPr lang="en" u="sng">
                <a:solidFill>
                  <a:schemeClr val="accent5"/>
                </a:solidFill>
                <a:hlinkClick r:id="rId2"/>
              </a:rPr>
              <a:t>https://medivizor.com/blog/2017/02/09/amygdala-stress-heart-attack/</a:t>
            </a:r>
            <a:r>
              <a:rPr lang="en">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41c86b5374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41c86b5374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g621f4d52a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621f4d52a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623ed8f26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623ed8f26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g623ed8f26f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623ed8f26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g623ed8f26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623ed8f26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9" name="Shape 219"/>
        <p:cNvGrpSpPr/>
        <p:nvPr/>
      </p:nvGrpSpPr>
      <p:grpSpPr>
        <a:xfrm>
          <a:off x="0" y="0"/>
          <a:ext cx="0" cy="0"/>
          <a:chOff x="0" y="0"/>
          <a:chExt cx="0" cy="0"/>
        </a:xfrm>
      </p:grpSpPr>
      <p:sp>
        <p:nvSpPr>
          <p:cNvPr id="220" name="Google Shape;220;g623ed8f26f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623ed8f26f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 name="Shape 226"/>
        <p:cNvGrpSpPr/>
        <p:nvPr/>
      </p:nvGrpSpPr>
      <p:grpSpPr>
        <a:xfrm>
          <a:off x="0" y="0"/>
          <a:ext cx="0" cy="0"/>
          <a:chOff x="0" y="0"/>
          <a:chExt cx="0" cy="0"/>
        </a:xfrm>
      </p:grpSpPr>
      <p:sp>
        <p:nvSpPr>
          <p:cNvPr id="227" name="Google Shape;227;g623ed8f26f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623ed8f26f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g623ed8f26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623ed8f26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0" name="Shape 240"/>
        <p:cNvGrpSpPr/>
        <p:nvPr/>
      </p:nvGrpSpPr>
      <p:grpSpPr>
        <a:xfrm>
          <a:off x="0" y="0"/>
          <a:ext cx="0" cy="0"/>
          <a:chOff x="0" y="0"/>
          <a:chExt cx="0" cy="0"/>
        </a:xfrm>
      </p:grpSpPr>
      <p:sp>
        <p:nvSpPr>
          <p:cNvPr id="241" name="Google Shape;241;g41c86b5374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41c86b5374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621f4d52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621f4d52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Google Shape;252;g41c86b5374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41c86b5374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2" name="Shape 262"/>
        <p:cNvGrpSpPr/>
        <p:nvPr/>
      </p:nvGrpSpPr>
      <p:grpSpPr>
        <a:xfrm>
          <a:off x="0" y="0"/>
          <a:ext cx="0" cy="0"/>
          <a:chOff x="0" y="0"/>
          <a:chExt cx="0" cy="0"/>
        </a:xfrm>
      </p:grpSpPr>
      <p:sp>
        <p:nvSpPr>
          <p:cNvPr id="263" name="Google Shape;263;g621f4d52a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621f4d52a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 name="Shape 269"/>
        <p:cNvGrpSpPr/>
        <p:nvPr/>
      </p:nvGrpSpPr>
      <p:grpSpPr>
        <a:xfrm>
          <a:off x="0" y="0"/>
          <a:ext cx="0" cy="0"/>
          <a:chOff x="0" y="0"/>
          <a:chExt cx="0" cy="0"/>
        </a:xfrm>
      </p:grpSpPr>
      <p:sp>
        <p:nvSpPr>
          <p:cNvPr id="270" name="Google Shape;270;g41c86b5374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41c86b5374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 name="Shape 278"/>
        <p:cNvGrpSpPr/>
        <p:nvPr/>
      </p:nvGrpSpPr>
      <p:grpSpPr>
        <a:xfrm>
          <a:off x="0" y="0"/>
          <a:ext cx="0" cy="0"/>
          <a:chOff x="0" y="0"/>
          <a:chExt cx="0" cy="0"/>
        </a:xfrm>
      </p:grpSpPr>
      <p:sp>
        <p:nvSpPr>
          <p:cNvPr id="279" name="Google Shape;279;g41c86b5374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41c86b5374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Prompt students to take a guess at what brain belongs to what animal.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g621f4d52aa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621f4d52aa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Brains across species have many similarities, and that is one of the reasons why we conduct animal research, so we can learn more about our own brains. The brain structures however, also have many differences.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Ask students why they think different animals have different brain structures?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Explain how the structure of the brain is related to its function and how the different areas have different sizes depending on what the animal needs to be able to do or what is important for them to survive. This is mostly noticeable in the sensory systems in the brain, where animals who use some senses more than others, have larger areas of the brain dedicated to that sense. For example, humans have a large occipital lobe - area dedicated to visio - because our most used sense is vision. Dogs use mostly smell as their primary sense, so they have a more developed olfactory system.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6" name="Shape 306"/>
        <p:cNvGrpSpPr/>
        <p:nvPr/>
      </p:nvGrpSpPr>
      <p:grpSpPr>
        <a:xfrm>
          <a:off x="0" y="0"/>
          <a:ext cx="0" cy="0"/>
          <a:chOff x="0" y="0"/>
          <a:chExt cx="0" cy="0"/>
        </a:xfrm>
      </p:grpSpPr>
      <p:sp>
        <p:nvSpPr>
          <p:cNvPr id="307" name="Google Shape;307;g621f4d52aa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621f4d52aa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What do you notice what is similar or different about the human &amp; animal brains?</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Do those differences matter in how the animal acts or thinks? In what ways?</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Every brain is adapted to what the animal needs to be able to do (olfactory bulbs)  vs cortex (figure out how to make a fire to cook your food)</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200">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6" name="Shape 316"/>
        <p:cNvGrpSpPr/>
        <p:nvPr/>
      </p:nvGrpSpPr>
      <p:grpSpPr>
        <a:xfrm>
          <a:off x="0" y="0"/>
          <a:ext cx="0" cy="0"/>
          <a:chOff x="0" y="0"/>
          <a:chExt cx="0" cy="0"/>
        </a:xfrm>
      </p:grpSpPr>
      <p:sp>
        <p:nvSpPr>
          <p:cNvPr id="317" name="Google Shape;317;g41c86b5374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41c86b5374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Differences between a sheeps’ brain and a human brain? Continue to next slide for more images.</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3" name="Shape 323"/>
        <p:cNvGrpSpPr/>
        <p:nvPr/>
      </p:nvGrpSpPr>
      <p:grpSpPr>
        <a:xfrm>
          <a:off x="0" y="0"/>
          <a:ext cx="0" cy="0"/>
          <a:chOff x="0" y="0"/>
          <a:chExt cx="0" cy="0"/>
        </a:xfrm>
      </p:grpSpPr>
      <p:sp>
        <p:nvSpPr>
          <p:cNvPr id="324" name="Google Shape;324;g621f4d52aa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621f4d52aa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Ask students to identify immediate differences that they observe when comparing sheep and human brains.</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E.g. texture, size, position of the spinal cord (horizontal in a shape brain because of their body posture vs vertical in the human body)</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1" name="Shape 331"/>
        <p:cNvGrpSpPr/>
        <p:nvPr/>
      </p:nvGrpSpPr>
      <p:grpSpPr>
        <a:xfrm>
          <a:off x="0" y="0"/>
          <a:ext cx="0" cy="0"/>
          <a:chOff x="0" y="0"/>
          <a:chExt cx="0" cy="0"/>
        </a:xfrm>
      </p:grpSpPr>
      <p:sp>
        <p:nvSpPr>
          <p:cNvPr id="332" name="Google Shape;332;g621f4d52aa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621f4d52aa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Explain to students that they will be conducting a sheep’s brain dissection today.</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0" name="Shape 340"/>
        <p:cNvGrpSpPr/>
        <p:nvPr/>
      </p:nvGrpSpPr>
      <p:grpSpPr>
        <a:xfrm>
          <a:off x="0" y="0"/>
          <a:ext cx="0" cy="0"/>
          <a:chOff x="0" y="0"/>
          <a:chExt cx="0" cy="0"/>
        </a:xfrm>
      </p:grpSpPr>
      <p:sp>
        <p:nvSpPr>
          <p:cNvPr id="341" name="Google Shape;341;g621f4d52aa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621f4d52aa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Go through the materials that students have on their tables.</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lang="en" sz="1200">
                <a:solidFill>
                  <a:schemeClr val="dk1"/>
                </a:solidFill>
                <a:latin typeface="Times New Roman"/>
                <a:ea typeface="Times New Roman"/>
                <a:cs typeface="Times New Roman"/>
                <a:sym typeface="Times New Roman"/>
              </a:rPr>
              <a:t>Explain that Sheep brains were previously stored in a preservative solution.</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Safety: Ensure students know how to safely use the scalpel - they should always cut away from their hands and body, and should always have the brain on the tray when cutting.</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 name="Shape 77"/>
        <p:cNvGrpSpPr/>
        <p:nvPr/>
      </p:nvGrpSpPr>
      <p:grpSpPr>
        <a:xfrm>
          <a:off x="0" y="0"/>
          <a:ext cx="0" cy="0"/>
          <a:chOff x="0" y="0"/>
          <a:chExt cx="0" cy="0"/>
        </a:xfrm>
      </p:grpSpPr>
      <p:sp>
        <p:nvSpPr>
          <p:cNvPr id="78" name="Google Shape;78;g49e06ddce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49e06ddce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Snapshot from Brain Facts anatomy tool: </a:t>
            </a:r>
            <a:r>
              <a:rPr lang="en" sz="1200" u="sng">
                <a:solidFill>
                  <a:schemeClr val="accent5"/>
                </a:solidFill>
                <a:latin typeface="Times New Roman"/>
                <a:ea typeface="Times New Roman"/>
                <a:cs typeface="Times New Roman"/>
                <a:sym typeface="Times New Roman"/>
                <a:hlinkClick r:id="rId2"/>
              </a:rPr>
              <a:t>http://www.brainfacts.org/3d-brain#intro=false&amp;focus=Brain</a:t>
            </a: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Ask students to write down everything they observe in the image of the brain, being as descriptive as possible about all the details. Discuss observations as a class.</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Explain:</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Different areas of the brain are specialized for different functions, allowing us to multi-task e.g. talk to a friend while we are getting dressed.  </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Explain that the brain takes in information from the body and outside world, and produces outputs or responses such as movements, emotions, thoughts. It controls our body, such as the functioning of our organs, our breathing, digestion, etc.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0" name="Shape 350"/>
        <p:cNvGrpSpPr/>
        <p:nvPr/>
      </p:nvGrpSpPr>
      <p:grpSpPr>
        <a:xfrm>
          <a:off x="0" y="0"/>
          <a:ext cx="0" cy="0"/>
          <a:chOff x="0" y="0"/>
          <a:chExt cx="0" cy="0"/>
        </a:xfrm>
      </p:grpSpPr>
      <p:sp>
        <p:nvSpPr>
          <p:cNvPr id="351" name="Google Shape;351;g621f4d52aa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621f4d52aa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7" name="Shape 357"/>
        <p:cNvGrpSpPr/>
        <p:nvPr/>
      </p:nvGrpSpPr>
      <p:grpSpPr>
        <a:xfrm>
          <a:off x="0" y="0"/>
          <a:ext cx="0" cy="0"/>
          <a:chOff x="0" y="0"/>
          <a:chExt cx="0" cy="0"/>
        </a:xfrm>
      </p:grpSpPr>
      <p:sp>
        <p:nvSpPr>
          <p:cNvPr id="358" name="Google Shape;358;g621f4d52aa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621f4d52aa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6" name="Shape 366"/>
        <p:cNvGrpSpPr/>
        <p:nvPr/>
      </p:nvGrpSpPr>
      <p:grpSpPr>
        <a:xfrm>
          <a:off x="0" y="0"/>
          <a:ext cx="0" cy="0"/>
          <a:chOff x="0" y="0"/>
          <a:chExt cx="0" cy="0"/>
        </a:xfrm>
      </p:grpSpPr>
      <p:sp>
        <p:nvSpPr>
          <p:cNvPr id="367" name="Google Shape;367;g621f4d52aa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621f4d52aa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5" name="Shape 375"/>
        <p:cNvGrpSpPr/>
        <p:nvPr/>
      </p:nvGrpSpPr>
      <p:grpSpPr>
        <a:xfrm>
          <a:off x="0" y="0"/>
          <a:ext cx="0" cy="0"/>
          <a:chOff x="0" y="0"/>
          <a:chExt cx="0" cy="0"/>
        </a:xfrm>
      </p:grpSpPr>
      <p:sp>
        <p:nvSpPr>
          <p:cNvPr id="376" name="Google Shape;376;g621f4d52aa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621f4d52aa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3" name="Shape 383"/>
        <p:cNvGrpSpPr/>
        <p:nvPr/>
      </p:nvGrpSpPr>
      <p:grpSpPr>
        <a:xfrm>
          <a:off x="0" y="0"/>
          <a:ext cx="0" cy="0"/>
          <a:chOff x="0" y="0"/>
          <a:chExt cx="0" cy="0"/>
        </a:xfrm>
      </p:grpSpPr>
      <p:sp>
        <p:nvSpPr>
          <p:cNvPr id="384" name="Google Shape;384;g621f4d52aa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621f4d52aa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4" name="Shape 394"/>
        <p:cNvGrpSpPr/>
        <p:nvPr/>
      </p:nvGrpSpPr>
      <p:grpSpPr>
        <a:xfrm>
          <a:off x="0" y="0"/>
          <a:ext cx="0" cy="0"/>
          <a:chOff x="0" y="0"/>
          <a:chExt cx="0" cy="0"/>
        </a:xfrm>
      </p:grpSpPr>
      <p:sp>
        <p:nvSpPr>
          <p:cNvPr id="395" name="Google Shape;395;g621f4d52aa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621f4d52aa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4" name="Shape 404"/>
        <p:cNvGrpSpPr/>
        <p:nvPr/>
      </p:nvGrpSpPr>
      <p:grpSpPr>
        <a:xfrm>
          <a:off x="0" y="0"/>
          <a:ext cx="0" cy="0"/>
          <a:chOff x="0" y="0"/>
          <a:chExt cx="0" cy="0"/>
        </a:xfrm>
      </p:grpSpPr>
      <p:sp>
        <p:nvSpPr>
          <p:cNvPr id="405" name="Google Shape;405;g621f4d52aa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621f4d52aa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you can point to the hippocampus and the corpus callosum, two structures studies in class.</a:t>
            </a:r>
            <a:endParaRPr/>
          </a:p>
          <a:p>
            <a:pPr indent="0" lvl="0" marL="0" rtl="0" algn="l">
              <a:spcBef>
                <a:spcPts val="0"/>
              </a:spcBef>
              <a:spcAft>
                <a:spcPts val="0"/>
              </a:spcAft>
              <a:buNone/>
            </a:pPr>
            <a:r>
              <a:rPr lang="en"/>
              <a:t>You can also point to the lateral (and medial) geniculate nucleus, structures that are part of the thalamus.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g41c728fd69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 name="Google Shape;88;g41c728fd69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The brain is divided into two hemispheres that are highly connected.</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g41c86b5374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g41c86b5374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621f4d52aa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 name="Google Shape;114;g621f4d52aa_0_1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The frontal lobe: Responsible for thinking, planning, problem solving, and aspects of personality.</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Parietal lobe: Responsible for integrating information coming from different senses (e.g. taste, vision and smell when you are eating). It also specializes in processing the sensation of touch.</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Occipital lobe: Process visual information (e.g. recognizing colors and shapes)</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Temporal lobe: Responsible for interpreting auditory information, for our ability to use and recognize language, for memory and emotion.</a:t>
            </a:r>
            <a:endParaRPr sz="1200">
              <a:solidFill>
                <a:schemeClr val="dk1"/>
              </a:solidFill>
              <a:latin typeface="Times New Roman"/>
              <a:ea typeface="Times New Roman"/>
              <a:cs typeface="Times New Roman"/>
              <a:sym typeface="Times New Roman"/>
            </a:endParaRPr>
          </a:p>
          <a:p>
            <a:pPr indent="0" lvl="0" marL="914400" rtl="0" algn="l">
              <a:lnSpc>
                <a:spcPct val="115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41c86b5374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 name="Google Shape;131;g41c86b5374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Cerebellum:</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Separate part of the brain, sometimes called a “little brain”, located at the very back. Involved in almost all things that the brain does. Responsible for coordinating our movements or helping us learn new motor skills (e.g. how to use a pencil to write). IT also helps us make predictions before things actually happen, so that we can react quicker.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41c86b5374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g41c86b5374_0_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g41c86b5374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 name="Google Shape;154;g41c86b5374_0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Slicing the brain down the middle (gives us a sagittal view of the brain) revealing subcortical structures:</a:t>
            </a:r>
            <a:endParaRPr>
              <a:solidFill>
                <a:schemeClr val="dk1"/>
              </a:solidFill>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Thalamus: Integrates information that arrives from our senses e.g. from our eyes, sending information to the brain so that we can make sense of it. A relay station for messages arriving from our senses. </a:t>
            </a:r>
            <a:endParaRPr>
              <a:solidFill>
                <a:schemeClr val="dk1"/>
              </a:solidFill>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6.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2"/>
          <p:cNvSpPr/>
          <p:nvPr/>
        </p:nvSpPr>
        <p:spPr>
          <a:xfrm>
            <a:off x="-6300" y="4730525"/>
            <a:ext cx="9156600" cy="413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nvSpPr>
        <p:spPr>
          <a:xfrm>
            <a:off x="311700" y="19125"/>
            <a:ext cx="3974100" cy="23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Open Sans"/>
                <a:ea typeface="Open Sans"/>
                <a:cs typeface="Open Sans"/>
                <a:sym typeface="Open Sans"/>
              </a:rPr>
              <a:t>Topic 2:</a:t>
            </a:r>
            <a:r>
              <a:rPr lang="en">
                <a:solidFill>
                  <a:schemeClr val="dk1"/>
                </a:solidFill>
                <a:latin typeface="Open Sans"/>
                <a:ea typeface="Open Sans"/>
                <a:cs typeface="Open Sans"/>
                <a:sym typeface="Open Sans"/>
              </a:rPr>
              <a:t> </a:t>
            </a:r>
            <a:r>
              <a:rPr b="1" lang="en">
                <a:solidFill>
                  <a:schemeClr val="dk1"/>
                </a:solidFill>
                <a:latin typeface="Open Sans"/>
                <a:ea typeface="Open Sans"/>
                <a:cs typeface="Open Sans"/>
                <a:sym typeface="Open Sans"/>
              </a:rPr>
              <a:t>Brain Anatomy &amp; Function </a:t>
            </a:r>
            <a:endParaRPr b="1">
              <a:latin typeface="Open Sans"/>
              <a:ea typeface="Open Sans"/>
              <a:cs typeface="Open Sans"/>
              <a:sym typeface="Open Sans"/>
            </a:endParaRPr>
          </a:p>
        </p:txBody>
      </p:sp>
      <p:cxnSp>
        <p:nvCxnSpPr>
          <p:cNvPr id="13" name="Google Shape;13;p2"/>
          <p:cNvCxnSpPr/>
          <p:nvPr/>
        </p:nvCxnSpPr>
        <p:spPr>
          <a:xfrm>
            <a:off x="0" y="423338"/>
            <a:ext cx="9173100" cy="0"/>
          </a:xfrm>
          <a:prstGeom prst="straightConnector1">
            <a:avLst/>
          </a:prstGeom>
          <a:noFill/>
          <a:ln cap="flat" cmpd="sng" w="19050">
            <a:solidFill>
              <a:srgbClr val="F47721"/>
            </a:solidFill>
            <a:prstDash val="solid"/>
            <a:round/>
            <a:headEnd len="med" w="med" type="none"/>
            <a:tailEnd len="med" w="med" type="none"/>
          </a:ln>
        </p:spPr>
      </p:cxnSp>
      <p:sp>
        <p:nvSpPr>
          <p:cNvPr id="14" name="Google Shape;14;p2"/>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lvl1pPr lvl="0" rtl="0">
              <a:buNone/>
              <a:defRPr sz="1400">
                <a:solidFill>
                  <a:srgbClr val="000000"/>
                </a:solidFill>
              </a:defRPr>
            </a:lvl1pPr>
            <a:lvl2pPr lvl="1" rtl="0">
              <a:buNone/>
              <a:defRPr sz="1400">
                <a:solidFill>
                  <a:srgbClr val="000000"/>
                </a:solidFill>
              </a:defRPr>
            </a:lvl2pPr>
            <a:lvl3pPr lvl="2" rtl="0">
              <a:buNone/>
              <a:defRPr sz="1400">
                <a:solidFill>
                  <a:srgbClr val="000000"/>
                </a:solidFill>
              </a:defRPr>
            </a:lvl3pPr>
            <a:lvl4pPr lvl="3" rtl="0">
              <a:buNone/>
              <a:defRPr sz="1400">
                <a:solidFill>
                  <a:srgbClr val="000000"/>
                </a:solidFill>
              </a:defRPr>
            </a:lvl4pPr>
            <a:lvl5pPr lvl="4" rtl="0">
              <a:buNone/>
              <a:defRPr sz="1400">
                <a:solidFill>
                  <a:srgbClr val="000000"/>
                </a:solidFill>
              </a:defRPr>
            </a:lvl5pPr>
            <a:lvl6pPr lvl="5" rtl="0">
              <a:buNone/>
              <a:defRPr sz="1400">
                <a:solidFill>
                  <a:srgbClr val="000000"/>
                </a:solidFill>
              </a:defRPr>
            </a:lvl6pPr>
            <a:lvl7pPr lvl="6" rtl="0">
              <a:buNone/>
              <a:defRPr sz="1400">
                <a:solidFill>
                  <a:srgbClr val="000000"/>
                </a:solidFill>
              </a:defRPr>
            </a:lvl7pPr>
            <a:lvl8pPr lvl="7" rtl="0">
              <a:buNone/>
              <a:defRPr sz="1400">
                <a:solidFill>
                  <a:srgbClr val="000000"/>
                </a:solidFill>
              </a:defRPr>
            </a:lvl8pPr>
            <a:lvl9pPr lvl="8" rtl="0">
              <a:buNone/>
              <a:defRPr sz="1400">
                <a:solidFill>
                  <a:srgbClr val="000000"/>
                </a:solidFill>
              </a:defRPr>
            </a:lvl9pPr>
          </a:lstStyle>
          <a:p>
            <a:pPr indent="0" lvl="0" marL="0" rtl="0" algn="r">
              <a:spcBef>
                <a:spcPts val="0"/>
              </a:spcBef>
              <a:spcAft>
                <a:spcPts val="0"/>
              </a:spcAft>
              <a:buNone/>
            </a:pPr>
            <a:fld id="{00000000-1234-1234-1234-123412341234}" type="slidenum">
              <a:rPr lang="en"/>
              <a:t>‹#›</a:t>
            </a:fld>
            <a:endParaRPr/>
          </a:p>
        </p:txBody>
      </p:sp>
      <p:pic>
        <p:nvPicPr>
          <p:cNvPr id="15" name="Google Shape;15;p2"/>
          <p:cNvPicPr preferRelativeResize="0"/>
          <p:nvPr/>
        </p:nvPicPr>
        <p:blipFill>
          <a:blip r:embed="rId2">
            <a:alphaModFix/>
          </a:blip>
          <a:stretch>
            <a:fillRect/>
          </a:stretch>
        </p:blipFill>
        <p:spPr>
          <a:xfrm>
            <a:off x="311700" y="4888487"/>
            <a:ext cx="2239300" cy="144575"/>
          </a:xfrm>
          <a:prstGeom prst="rect">
            <a:avLst/>
          </a:prstGeom>
          <a:noFill/>
          <a:ln>
            <a:noFill/>
          </a:ln>
        </p:spPr>
      </p:pic>
      <p:pic>
        <p:nvPicPr>
          <p:cNvPr id="16" name="Google Shape;16;p2"/>
          <p:cNvPicPr preferRelativeResize="0"/>
          <p:nvPr/>
        </p:nvPicPr>
        <p:blipFill>
          <a:blip r:embed="rId3">
            <a:alphaModFix/>
          </a:blip>
          <a:stretch>
            <a:fillRect/>
          </a:stretch>
        </p:blipFill>
        <p:spPr>
          <a:xfrm>
            <a:off x="3053600" y="4888475"/>
            <a:ext cx="635465" cy="118576"/>
          </a:xfrm>
          <a:prstGeom prst="rect">
            <a:avLst/>
          </a:prstGeom>
          <a:noFill/>
          <a:ln>
            <a:noFill/>
          </a:ln>
        </p:spPr>
      </p:pic>
      <p:pic>
        <p:nvPicPr>
          <p:cNvPr id="17" name="Google Shape;17;p2"/>
          <p:cNvPicPr preferRelativeResize="0"/>
          <p:nvPr/>
        </p:nvPicPr>
        <p:blipFill>
          <a:blip r:embed="rId4">
            <a:alphaModFix/>
          </a:blip>
          <a:stretch>
            <a:fillRect/>
          </a:stretch>
        </p:blipFill>
        <p:spPr>
          <a:xfrm>
            <a:off x="8590313" y="95325"/>
            <a:ext cx="312975" cy="2707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7" name="Shape 47"/>
        <p:cNvGrpSpPr/>
        <p:nvPr/>
      </p:nvGrpSpPr>
      <p:grpSpPr>
        <a:xfrm>
          <a:off x="0" y="0"/>
          <a:ext cx="0" cy="0"/>
          <a:chOff x="0" y="0"/>
          <a:chExt cx="0" cy="0"/>
        </a:xfrm>
      </p:grpSpPr>
      <p:sp>
        <p:nvSpPr>
          <p:cNvPr id="48" name="Google Shape;48;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9" name="Google Shape;49;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0" name="Google Shape;50;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1" name="Shape 51"/>
        <p:cNvGrpSpPr/>
        <p:nvPr/>
      </p:nvGrpSpPr>
      <p:grpSpPr>
        <a:xfrm>
          <a:off x="0" y="0"/>
          <a:ext cx="0" cy="0"/>
          <a:chOff x="0" y="0"/>
          <a:chExt cx="0" cy="0"/>
        </a:xfrm>
      </p:grpSpPr>
      <p:sp>
        <p:nvSpPr>
          <p:cNvPr id="52" name="Google Shape;52;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8" name="Shape 1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5" name="Shape 35"/>
        <p:cNvGrpSpPr/>
        <p:nvPr/>
      </p:nvGrpSpPr>
      <p:grpSpPr>
        <a:xfrm>
          <a:off x="0" y="0"/>
          <a:ext cx="0" cy="0"/>
          <a:chOff x="0" y="0"/>
          <a:chExt cx="0" cy="0"/>
        </a:xfrm>
      </p:grpSpPr>
      <p:sp>
        <p:nvSpPr>
          <p:cNvPr id="36" name="Google Shape;36;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1" name="Google Shape;41;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3" name="Google Shape;43;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6" name="Google Shape;46;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10.png"/><Relationship Id="rId6"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jp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jpg"/><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hyperlink" Target="http://commons.wikimedia.org/wiki/File:Brains-fr.svg" TargetMode="External"/><Relationship Id="rId4" Type="http://schemas.openxmlformats.org/officeDocument/2006/relationships/hyperlink" Target="http://brainmuseum.org/specimens/rodentia/mouse/brain/Mouse6clr.jpg" TargetMode="External"/><Relationship Id="rId5" Type="http://schemas.openxmlformats.org/officeDocument/2006/relationships/image" Target="../media/image2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9.jpg"/><Relationship Id="rId4" Type="http://schemas.openxmlformats.org/officeDocument/2006/relationships/hyperlink" Target="http://commons.wikimedia.org/wiki/File:Brains-fr.svg" TargetMode="External"/><Relationship Id="rId5" Type="http://schemas.openxmlformats.org/officeDocument/2006/relationships/hyperlink" Target="http://brainmuseum.org/specimens/rodentia/mouse/brain/Mouse6clr.jp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9.jpg"/><Relationship Id="rId4" Type="http://schemas.openxmlformats.org/officeDocument/2006/relationships/hyperlink" Target="http://commons.wikimedia.org/wiki/File:Brains-fr.svg" TargetMode="External"/><Relationship Id="rId5" Type="http://schemas.openxmlformats.org/officeDocument/2006/relationships/hyperlink" Target="http://brainmuseum.org/specimens/rodentia/mouse/brain/Mouse6clr.jpg" TargetMode="External"/><Relationship Id="rId6" Type="http://schemas.openxmlformats.org/officeDocument/2006/relationships/image" Target="../media/image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www.brainfacts.org/3d-brain#intro=false&amp;focus=Brain" TargetMode="Externa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7.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8.png"/><Relationship Id="rId4" Type="http://schemas.openxmlformats.org/officeDocument/2006/relationships/image" Target="../media/image1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6.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56" name="Shape 56"/>
        <p:cNvGrpSpPr/>
        <p:nvPr/>
      </p:nvGrpSpPr>
      <p:grpSpPr>
        <a:xfrm>
          <a:off x="0" y="0"/>
          <a:ext cx="0" cy="0"/>
          <a:chOff x="0" y="0"/>
          <a:chExt cx="0" cy="0"/>
        </a:xfrm>
      </p:grpSpPr>
      <p:sp>
        <p:nvSpPr>
          <p:cNvPr id="57" name="Google Shape;57;p13"/>
          <p:cNvSpPr/>
          <p:nvPr/>
        </p:nvSpPr>
        <p:spPr>
          <a:xfrm>
            <a:off x="-18875" y="0"/>
            <a:ext cx="9162900" cy="11946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3"/>
          <p:cNvSpPr/>
          <p:nvPr/>
        </p:nvSpPr>
        <p:spPr>
          <a:xfrm>
            <a:off x="-18875" y="1194600"/>
            <a:ext cx="9162900" cy="1971900"/>
          </a:xfrm>
          <a:prstGeom prst="rect">
            <a:avLst/>
          </a:prstGeom>
          <a:solidFill>
            <a:srgbClr val="FDF4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3"/>
          <p:cNvSpPr txBox="1"/>
          <p:nvPr>
            <p:ph idx="4294967295" type="title"/>
          </p:nvPr>
        </p:nvSpPr>
        <p:spPr>
          <a:xfrm>
            <a:off x="1348350" y="3671650"/>
            <a:ext cx="7815600" cy="71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37721"/>
                </a:solidFill>
                <a:latin typeface="Proxima Nova"/>
                <a:ea typeface="Proxima Nova"/>
                <a:cs typeface="Proxima Nova"/>
                <a:sym typeface="Proxima Nova"/>
              </a:rPr>
              <a:t>Brain Anatomy &amp; Function</a:t>
            </a:r>
            <a:endParaRPr sz="4000">
              <a:solidFill>
                <a:srgbClr val="F37721"/>
              </a:solidFill>
              <a:latin typeface="Proxima Nova"/>
              <a:ea typeface="Proxima Nova"/>
              <a:cs typeface="Proxima Nova"/>
              <a:sym typeface="Proxima Nova"/>
            </a:endParaRPr>
          </a:p>
        </p:txBody>
      </p:sp>
      <p:sp>
        <p:nvSpPr>
          <p:cNvPr id="60" name="Google Shape;60;p13"/>
          <p:cNvSpPr txBox="1"/>
          <p:nvPr>
            <p:ph idx="4294967295"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100"/>
              <a:buFont typeface="Arial"/>
              <a:buNone/>
            </a:pPr>
            <a:fld id="{00000000-1234-1234-1234-123412341234}" type="slidenum">
              <a:rPr lang="en"/>
              <a:t>‹#›</a:t>
            </a:fld>
            <a:endParaRPr/>
          </a:p>
        </p:txBody>
      </p:sp>
      <p:pic>
        <p:nvPicPr>
          <p:cNvPr id="61" name="Google Shape;61;p13"/>
          <p:cNvPicPr preferRelativeResize="0"/>
          <p:nvPr/>
        </p:nvPicPr>
        <p:blipFill>
          <a:blip r:embed="rId3">
            <a:alphaModFix/>
          </a:blip>
          <a:stretch>
            <a:fillRect/>
          </a:stretch>
        </p:blipFill>
        <p:spPr>
          <a:xfrm>
            <a:off x="1812050" y="1607451"/>
            <a:ext cx="5519900" cy="1054300"/>
          </a:xfrm>
          <a:prstGeom prst="rect">
            <a:avLst/>
          </a:prstGeom>
          <a:noFill/>
          <a:ln>
            <a:noFill/>
          </a:ln>
        </p:spPr>
      </p:pic>
      <p:pic>
        <p:nvPicPr>
          <p:cNvPr id="62" name="Google Shape;62;p13"/>
          <p:cNvPicPr preferRelativeResize="0"/>
          <p:nvPr/>
        </p:nvPicPr>
        <p:blipFill>
          <a:blip r:embed="rId4">
            <a:alphaModFix/>
          </a:blip>
          <a:stretch>
            <a:fillRect/>
          </a:stretch>
        </p:blipFill>
        <p:spPr>
          <a:xfrm>
            <a:off x="6627550" y="448537"/>
            <a:ext cx="1441623" cy="269001"/>
          </a:xfrm>
          <a:prstGeom prst="rect">
            <a:avLst/>
          </a:prstGeom>
          <a:noFill/>
          <a:ln>
            <a:noFill/>
          </a:ln>
        </p:spPr>
      </p:pic>
      <p:pic>
        <p:nvPicPr>
          <p:cNvPr id="63" name="Google Shape;63;p13"/>
          <p:cNvPicPr preferRelativeResize="0"/>
          <p:nvPr/>
        </p:nvPicPr>
        <p:blipFill>
          <a:blip r:embed="rId5">
            <a:alphaModFix/>
          </a:blip>
          <a:stretch>
            <a:fillRect/>
          </a:stretch>
        </p:blipFill>
        <p:spPr>
          <a:xfrm>
            <a:off x="826325" y="429425"/>
            <a:ext cx="4758239" cy="307225"/>
          </a:xfrm>
          <a:prstGeom prst="rect">
            <a:avLst/>
          </a:prstGeom>
          <a:noFill/>
          <a:ln>
            <a:noFill/>
          </a:ln>
        </p:spPr>
      </p:pic>
      <p:cxnSp>
        <p:nvCxnSpPr>
          <p:cNvPr id="64" name="Google Shape;64;p13"/>
          <p:cNvCxnSpPr/>
          <p:nvPr/>
        </p:nvCxnSpPr>
        <p:spPr>
          <a:xfrm>
            <a:off x="-9450" y="3166500"/>
            <a:ext cx="9173400" cy="0"/>
          </a:xfrm>
          <a:prstGeom prst="straightConnector1">
            <a:avLst/>
          </a:prstGeom>
          <a:noFill/>
          <a:ln cap="flat" cmpd="sng" w="28575">
            <a:solidFill>
              <a:srgbClr val="F37721"/>
            </a:solidFill>
            <a:prstDash val="solid"/>
            <a:round/>
            <a:headEnd len="med" w="med" type="none"/>
            <a:tailEnd len="med" w="med" type="none"/>
          </a:ln>
        </p:spPr>
      </p:cxnSp>
      <p:cxnSp>
        <p:nvCxnSpPr>
          <p:cNvPr id="65" name="Google Shape;65;p13"/>
          <p:cNvCxnSpPr/>
          <p:nvPr/>
        </p:nvCxnSpPr>
        <p:spPr>
          <a:xfrm>
            <a:off x="-9450" y="1194600"/>
            <a:ext cx="9173400" cy="0"/>
          </a:xfrm>
          <a:prstGeom prst="straightConnector1">
            <a:avLst/>
          </a:prstGeom>
          <a:noFill/>
          <a:ln cap="flat" cmpd="sng" w="28575">
            <a:solidFill>
              <a:srgbClr val="F37721"/>
            </a:solidFill>
            <a:prstDash val="solid"/>
            <a:round/>
            <a:headEnd len="med" w="med" type="none"/>
            <a:tailEnd len="med" w="med" type="none"/>
          </a:ln>
        </p:spPr>
      </p:cxnSp>
      <p:sp>
        <p:nvSpPr>
          <p:cNvPr id="66" name="Google Shape;66;p13"/>
          <p:cNvSpPr txBox="1"/>
          <p:nvPr>
            <p:ph idx="4294967295" type="title"/>
          </p:nvPr>
        </p:nvSpPr>
        <p:spPr>
          <a:xfrm>
            <a:off x="826325" y="3354238"/>
            <a:ext cx="1441500" cy="39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22169"/>
                </a:solidFill>
                <a:latin typeface="Proxima Nova"/>
                <a:ea typeface="Proxima Nova"/>
                <a:cs typeface="Proxima Nova"/>
                <a:sym typeface="Proxima Nova"/>
              </a:rPr>
              <a:t>TOPIC 2</a:t>
            </a:r>
            <a:endParaRPr sz="5500">
              <a:solidFill>
                <a:srgbClr val="F37721"/>
              </a:solidFill>
              <a:latin typeface="Proxima Nova"/>
              <a:ea typeface="Proxima Nova"/>
              <a:cs typeface="Proxima Nova"/>
              <a:sym typeface="Proxima Nova"/>
            </a:endParaRPr>
          </a:p>
        </p:txBody>
      </p:sp>
      <p:cxnSp>
        <p:nvCxnSpPr>
          <p:cNvPr id="67" name="Google Shape;67;p13"/>
          <p:cNvCxnSpPr/>
          <p:nvPr/>
        </p:nvCxnSpPr>
        <p:spPr>
          <a:xfrm>
            <a:off x="-9450" y="4663225"/>
            <a:ext cx="9173400" cy="0"/>
          </a:xfrm>
          <a:prstGeom prst="straightConnector1">
            <a:avLst/>
          </a:prstGeom>
          <a:noFill/>
          <a:ln cap="flat" cmpd="sng" w="9525">
            <a:solidFill>
              <a:schemeClr val="dk1"/>
            </a:solidFill>
            <a:prstDash val="solid"/>
            <a:round/>
            <a:headEnd len="med" w="med" type="none"/>
            <a:tailEnd len="med" w="med" type="none"/>
          </a:ln>
        </p:spPr>
      </p:cxnSp>
      <p:pic>
        <p:nvPicPr>
          <p:cNvPr id="68" name="Google Shape;68;p13"/>
          <p:cNvPicPr preferRelativeResize="0"/>
          <p:nvPr/>
        </p:nvPicPr>
        <p:blipFill>
          <a:blip r:embed="rId6">
            <a:alphaModFix/>
          </a:blip>
          <a:stretch>
            <a:fillRect/>
          </a:stretch>
        </p:blipFill>
        <p:spPr>
          <a:xfrm>
            <a:off x="3185725" y="4749375"/>
            <a:ext cx="1268822" cy="221301"/>
          </a:xfrm>
          <a:prstGeom prst="rect">
            <a:avLst/>
          </a:prstGeom>
          <a:noFill/>
          <a:ln>
            <a:noFill/>
          </a:ln>
        </p:spPr>
      </p:pic>
      <p:sp>
        <p:nvSpPr>
          <p:cNvPr id="69" name="Google Shape;69;p13"/>
          <p:cNvSpPr txBox="1"/>
          <p:nvPr>
            <p:ph idx="4294967295" type="title"/>
          </p:nvPr>
        </p:nvSpPr>
        <p:spPr>
          <a:xfrm>
            <a:off x="1920850" y="4815625"/>
            <a:ext cx="1268700" cy="15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000000"/>
                </a:solidFill>
                <a:latin typeface="Proxima Nova"/>
                <a:ea typeface="Proxima Nova"/>
                <a:cs typeface="Proxima Nova"/>
                <a:sym typeface="Proxima Nova"/>
              </a:rPr>
              <a:t>SUPPORTED BY:</a:t>
            </a:r>
            <a:endParaRPr sz="1000">
              <a:solidFill>
                <a:srgbClr val="000000"/>
              </a:solidFill>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22"/>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73" name="Google Shape;173;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74" name="Google Shape;174;p22"/>
          <p:cNvSpPr txBox="1"/>
          <p:nvPr/>
        </p:nvSpPr>
        <p:spPr>
          <a:xfrm>
            <a:off x="1544075" y="3818900"/>
            <a:ext cx="2325900" cy="6009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Emotions and emotion regulation</a:t>
            </a:r>
            <a:endParaRPr sz="900">
              <a:solidFill>
                <a:srgbClr val="000000"/>
              </a:solidFill>
              <a:latin typeface="Open Sans"/>
              <a:ea typeface="Open Sans"/>
              <a:cs typeface="Open Sans"/>
              <a:sym typeface="Open Sans"/>
            </a:endParaRPr>
          </a:p>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Anxiety and Fear </a:t>
            </a:r>
            <a:endParaRPr sz="900">
              <a:solidFill>
                <a:srgbClr val="000000"/>
              </a:solidFill>
              <a:latin typeface="Open Sans"/>
              <a:ea typeface="Open Sans"/>
              <a:cs typeface="Open Sans"/>
              <a:sym typeface="Open Sans"/>
            </a:endParaRPr>
          </a:p>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Combining memories with emotions</a:t>
            </a:r>
            <a:endParaRPr sz="900">
              <a:solidFill>
                <a:srgbClr val="000000"/>
              </a:solidFill>
              <a:latin typeface="Open Sans"/>
              <a:ea typeface="Open Sans"/>
              <a:cs typeface="Open Sans"/>
              <a:sym typeface="Open Sans"/>
            </a:endParaRPr>
          </a:p>
        </p:txBody>
      </p:sp>
      <p:pic>
        <p:nvPicPr>
          <p:cNvPr id="175" name="Google Shape;175;p22"/>
          <p:cNvPicPr preferRelativeResize="0"/>
          <p:nvPr/>
        </p:nvPicPr>
        <p:blipFill>
          <a:blip r:embed="rId3">
            <a:alphaModFix/>
          </a:blip>
          <a:stretch>
            <a:fillRect/>
          </a:stretch>
        </p:blipFill>
        <p:spPr>
          <a:xfrm>
            <a:off x="2551100" y="714975"/>
            <a:ext cx="3799625" cy="3103925"/>
          </a:xfrm>
          <a:prstGeom prst="rect">
            <a:avLst/>
          </a:prstGeom>
          <a:noFill/>
          <a:ln>
            <a:noFill/>
          </a:ln>
        </p:spPr>
      </p:pic>
      <p:sp>
        <p:nvSpPr>
          <p:cNvPr id="176" name="Google Shape;176;p22"/>
          <p:cNvSpPr txBox="1"/>
          <p:nvPr/>
        </p:nvSpPr>
        <p:spPr>
          <a:xfrm>
            <a:off x="5367125" y="3804054"/>
            <a:ext cx="2373600" cy="6009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Forming and retrieving memories</a:t>
            </a:r>
            <a:endParaRPr sz="900">
              <a:solidFill>
                <a:srgbClr val="000000"/>
              </a:solidFill>
              <a:latin typeface="Open Sans"/>
              <a:ea typeface="Open Sans"/>
              <a:cs typeface="Open Sans"/>
              <a:sym typeface="Open Sans"/>
            </a:endParaRPr>
          </a:p>
          <a:p>
            <a:pPr indent="-114300" lvl="0" marL="114300" rtl="0" algn="l">
              <a:spcBef>
                <a:spcPts val="0"/>
              </a:spcBef>
              <a:spcAft>
                <a:spcPts val="0"/>
              </a:spcAft>
              <a:buClr>
                <a:srgbClr val="000000"/>
              </a:buClr>
              <a:buSzPts val="900"/>
              <a:buFont typeface="Open Sans"/>
              <a:buChar char="•"/>
            </a:pPr>
            <a:r>
              <a:rPr lang="en" sz="900">
                <a:latin typeface="Open Sans"/>
                <a:ea typeface="Open Sans"/>
                <a:cs typeface="Open Sans"/>
                <a:sym typeface="Open Sans"/>
              </a:rPr>
              <a:t>Spatial navigation</a:t>
            </a:r>
            <a:endParaRPr sz="900">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pic>
        <p:nvPicPr>
          <p:cNvPr id="181" name="Google Shape;181;p23"/>
          <p:cNvPicPr preferRelativeResize="0"/>
          <p:nvPr/>
        </p:nvPicPr>
        <p:blipFill rotWithShape="1">
          <a:blip r:embed="rId3">
            <a:alphaModFix/>
          </a:blip>
          <a:srcRect b="17902" l="18536" r="27610" t="15985"/>
          <a:stretch/>
        </p:blipFill>
        <p:spPr>
          <a:xfrm>
            <a:off x="5399150" y="1971100"/>
            <a:ext cx="2608500" cy="2241624"/>
          </a:xfrm>
          <a:prstGeom prst="rect">
            <a:avLst/>
          </a:prstGeom>
          <a:noFill/>
          <a:ln>
            <a:noFill/>
          </a:ln>
        </p:spPr>
      </p:pic>
      <p:sp>
        <p:nvSpPr>
          <p:cNvPr id="182" name="Google Shape;182;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83" name="Google Shape;183;p23"/>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84" name="Google Shape;184;p23"/>
          <p:cNvSpPr txBox="1"/>
          <p:nvPr/>
        </p:nvSpPr>
        <p:spPr>
          <a:xfrm>
            <a:off x="258725" y="582925"/>
            <a:ext cx="57462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Making models of the human brain!</a:t>
            </a:r>
            <a:endParaRPr b="1" sz="2400">
              <a:latin typeface="Open Sans"/>
              <a:ea typeface="Open Sans"/>
              <a:cs typeface="Open Sans"/>
              <a:sym typeface="Open Sans"/>
            </a:endParaRPr>
          </a:p>
        </p:txBody>
      </p:sp>
      <p:sp>
        <p:nvSpPr>
          <p:cNvPr id="185" name="Google Shape;185;p23"/>
          <p:cNvSpPr txBox="1"/>
          <p:nvPr/>
        </p:nvSpPr>
        <p:spPr>
          <a:xfrm>
            <a:off x="-126475" y="4208100"/>
            <a:ext cx="47550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latin typeface="Open Sans"/>
                <a:ea typeface="Open Sans"/>
                <a:cs typeface="Open Sans"/>
                <a:sym typeface="Open Sans"/>
              </a:rPr>
              <a:t>Subgroup 1</a:t>
            </a:r>
            <a:endParaRPr b="1" sz="1200">
              <a:latin typeface="Open Sans"/>
              <a:ea typeface="Open Sans"/>
              <a:cs typeface="Open Sans"/>
              <a:sym typeface="Open Sans"/>
            </a:endParaRPr>
          </a:p>
          <a:p>
            <a:pPr indent="0" lvl="0" marL="0" rtl="0" algn="ctr">
              <a:spcBef>
                <a:spcPts val="0"/>
              </a:spcBef>
              <a:spcAft>
                <a:spcPts val="0"/>
              </a:spcAft>
              <a:buNone/>
            </a:pPr>
            <a:r>
              <a:rPr lang="en" sz="1200">
                <a:latin typeface="Open Sans"/>
                <a:ea typeface="Open Sans"/>
                <a:cs typeface="Open Sans"/>
                <a:sym typeface="Open Sans"/>
              </a:rPr>
              <a:t>Identify and label: four lobes, cerebellum, spinal cord</a:t>
            </a:r>
            <a:endParaRPr sz="1200">
              <a:latin typeface="Open Sans"/>
              <a:ea typeface="Open Sans"/>
              <a:cs typeface="Open Sans"/>
              <a:sym typeface="Open Sans"/>
            </a:endParaRPr>
          </a:p>
        </p:txBody>
      </p:sp>
      <p:sp>
        <p:nvSpPr>
          <p:cNvPr id="186" name="Google Shape;186;p23"/>
          <p:cNvSpPr txBox="1"/>
          <p:nvPr/>
        </p:nvSpPr>
        <p:spPr>
          <a:xfrm>
            <a:off x="4389000" y="4055700"/>
            <a:ext cx="47550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latin typeface="Open Sans"/>
                <a:ea typeface="Open Sans"/>
                <a:cs typeface="Open Sans"/>
                <a:sym typeface="Open Sans"/>
              </a:rPr>
              <a:t>Subgroup 2</a:t>
            </a:r>
            <a:endParaRPr b="1" sz="1200">
              <a:latin typeface="Open Sans"/>
              <a:ea typeface="Open Sans"/>
              <a:cs typeface="Open Sans"/>
              <a:sym typeface="Open Sans"/>
            </a:endParaRPr>
          </a:p>
          <a:p>
            <a:pPr indent="0" lvl="0" marL="0" rtl="0" algn="ctr">
              <a:spcBef>
                <a:spcPts val="0"/>
              </a:spcBef>
              <a:spcAft>
                <a:spcPts val="0"/>
              </a:spcAft>
              <a:buNone/>
            </a:pPr>
            <a:r>
              <a:rPr lang="en" sz="1200">
                <a:latin typeface="Open Sans"/>
                <a:ea typeface="Open Sans"/>
                <a:cs typeface="Open Sans"/>
                <a:sym typeface="Open Sans"/>
              </a:rPr>
              <a:t>Identify and label: cerebrum, thalamus, brain stem </a:t>
            </a:r>
            <a:endParaRPr sz="1200">
              <a:latin typeface="Open Sans"/>
              <a:ea typeface="Open Sans"/>
              <a:cs typeface="Open Sans"/>
              <a:sym typeface="Open Sans"/>
            </a:endParaRPr>
          </a:p>
          <a:p>
            <a:pPr indent="0" lvl="0" marL="0" rtl="0" algn="ctr">
              <a:spcBef>
                <a:spcPts val="0"/>
              </a:spcBef>
              <a:spcAft>
                <a:spcPts val="0"/>
              </a:spcAft>
              <a:buNone/>
            </a:pPr>
            <a:r>
              <a:rPr lang="en" sz="1200">
                <a:latin typeface="Open Sans"/>
                <a:ea typeface="Open Sans"/>
                <a:cs typeface="Open Sans"/>
                <a:sym typeface="Open Sans"/>
              </a:rPr>
              <a:t>and cerebellum </a:t>
            </a:r>
            <a:endParaRPr sz="1200">
              <a:latin typeface="Open Sans"/>
              <a:ea typeface="Open Sans"/>
              <a:cs typeface="Open Sans"/>
              <a:sym typeface="Open Sans"/>
            </a:endParaRPr>
          </a:p>
        </p:txBody>
      </p:sp>
      <p:sp>
        <p:nvSpPr>
          <p:cNvPr id="187" name="Google Shape;187;p23"/>
          <p:cNvSpPr txBox="1"/>
          <p:nvPr/>
        </p:nvSpPr>
        <p:spPr>
          <a:xfrm>
            <a:off x="268275" y="1067025"/>
            <a:ext cx="8183700" cy="794100"/>
          </a:xfrm>
          <a:prstGeom prst="rect">
            <a:avLst/>
          </a:prstGeom>
          <a:no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000000"/>
              </a:buClr>
              <a:buSzPts val="1200"/>
              <a:buFont typeface="Open Sans"/>
              <a:buChar char="●"/>
            </a:pPr>
            <a:r>
              <a:rPr lang="en" sz="1200">
                <a:latin typeface="Open Sans"/>
                <a:ea typeface="Open Sans"/>
                <a:cs typeface="Open Sans"/>
                <a:sym typeface="Open Sans"/>
              </a:rPr>
              <a:t>Create</a:t>
            </a:r>
            <a:r>
              <a:rPr lang="en" sz="1200">
                <a:solidFill>
                  <a:srgbClr val="000000"/>
                </a:solidFill>
                <a:latin typeface="Open Sans"/>
                <a:ea typeface="Open Sans"/>
                <a:cs typeface="Open Sans"/>
                <a:sym typeface="Open Sans"/>
              </a:rPr>
              <a:t> 2D or 3D models of the human brain</a:t>
            </a:r>
            <a:r>
              <a:rPr lang="en" sz="1200">
                <a:latin typeface="Open Sans"/>
                <a:ea typeface="Open Sans"/>
                <a:cs typeface="Open Sans"/>
                <a:sym typeface="Open Sans"/>
              </a:rPr>
              <a:t> using a range of arts and crafts materials. </a:t>
            </a:r>
            <a:endParaRPr sz="1200">
              <a:latin typeface="Open Sans"/>
              <a:ea typeface="Open Sans"/>
              <a:cs typeface="Open Sans"/>
              <a:sym typeface="Open Sans"/>
            </a:endParaRPr>
          </a:p>
          <a:p>
            <a:pPr indent="-304800" lvl="0" marL="457200" rtl="0" algn="l">
              <a:lnSpc>
                <a:spcPct val="115000"/>
              </a:lnSpc>
              <a:spcBef>
                <a:spcPts val="0"/>
              </a:spcBef>
              <a:spcAft>
                <a:spcPts val="0"/>
              </a:spcAft>
              <a:buClr>
                <a:srgbClr val="000000"/>
              </a:buClr>
              <a:buSzPts val="1200"/>
              <a:buFont typeface="Open Sans"/>
              <a:buChar char="●"/>
            </a:pPr>
            <a:r>
              <a:rPr lang="en" sz="1200">
                <a:solidFill>
                  <a:srgbClr val="000000"/>
                </a:solidFill>
                <a:latin typeface="Open Sans"/>
                <a:ea typeface="Open Sans"/>
                <a:cs typeface="Open Sans"/>
                <a:sym typeface="Open Sans"/>
              </a:rPr>
              <a:t>Ensure the structures or areas of the brain are proportional to each other.</a:t>
            </a:r>
            <a:endParaRPr sz="1200">
              <a:solidFill>
                <a:srgbClr val="000000"/>
              </a:solidFill>
              <a:latin typeface="Open Sans"/>
              <a:ea typeface="Open Sans"/>
              <a:cs typeface="Open Sans"/>
              <a:sym typeface="Open Sans"/>
            </a:endParaRPr>
          </a:p>
          <a:p>
            <a:pPr indent="-304800" lvl="0" marL="457200" rtl="0" algn="l">
              <a:lnSpc>
                <a:spcPct val="115000"/>
              </a:lnSpc>
              <a:spcBef>
                <a:spcPts val="0"/>
              </a:spcBef>
              <a:spcAft>
                <a:spcPts val="0"/>
              </a:spcAft>
              <a:buClr>
                <a:srgbClr val="000000"/>
              </a:buClr>
              <a:buSzPts val="1200"/>
              <a:buFont typeface="Open Sans"/>
              <a:buChar char="●"/>
            </a:pPr>
            <a:r>
              <a:rPr lang="en" sz="1200">
                <a:latin typeface="Open Sans"/>
                <a:ea typeface="Open Sans"/>
                <a:cs typeface="Open Sans"/>
                <a:sym typeface="Open Sans"/>
              </a:rPr>
              <a:t>Each subgroup should ensure that the following structures are identified and labelled: </a:t>
            </a:r>
            <a:endParaRPr sz="1200">
              <a:latin typeface="Open Sans"/>
              <a:ea typeface="Open Sans"/>
              <a:cs typeface="Open Sans"/>
              <a:sym typeface="Open Sans"/>
            </a:endParaRPr>
          </a:p>
        </p:txBody>
      </p:sp>
      <p:pic>
        <p:nvPicPr>
          <p:cNvPr id="188" name="Google Shape;188;p23"/>
          <p:cNvPicPr preferRelativeResize="0"/>
          <p:nvPr/>
        </p:nvPicPr>
        <p:blipFill rotWithShape="1">
          <a:blip r:embed="rId4">
            <a:alphaModFix/>
          </a:blip>
          <a:srcRect b="19201" l="18609" r="28941" t="14792"/>
          <a:stretch/>
        </p:blipFill>
        <p:spPr>
          <a:xfrm>
            <a:off x="1040401" y="2035299"/>
            <a:ext cx="2466578" cy="2172802"/>
          </a:xfrm>
          <a:prstGeom prst="rect">
            <a:avLst/>
          </a:prstGeom>
          <a:noFill/>
          <a:ln>
            <a:noFill/>
          </a:ln>
        </p:spPr>
      </p:pic>
      <p:sp>
        <p:nvSpPr>
          <p:cNvPr id="189" name="Google Shape;189;p23"/>
          <p:cNvSpPr txBox="1"/>
          <p:nvPr/>
        </p:nvSpPr>
        <p:spPr>
          <a:xfrm>
            <a:off x="7799225" y="4475650"/>
            <a:ext cx="16791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a:t>
            </a:r>
            <a:endParaRPr sz="800">
              <a:latin typeface="Open Sans Light"/>
              <a:ea typeface="Open Sans Light"/>
              <a:cs typeface="Open Sans Light"/>
              <a:sym typeface="Open Sans 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95" name="Google Shape;195;p24"/>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96" name="Google Shape;196;p24"/>
          <p:cNvSpPr txBox="1"/>
          <p:nvPr/>
        </p:nvSpPr>
        <p:spPr>
          <a:xfrm>
            <a:off x="3789000" y="2214150"/>
            <a:ext cx="1566000" cy="71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37721"/>
                </a:solidFill>
                <a:latin typeface="Proxima Nova"/>
                <a:ea typeface="Proxima Nova"/>
                <a:cs typeface="Proxima Nova"/>
                <a:sym typeface="Proxima Nova"/>
              </a:rPr>
              <a:t>Part 2</a:t>
            </a:r>
            <a:endParaRPr sz="4000">
              <a:solidFill>
                <a:srgbClr val="F37721"/>
              </a:solidFill>
              <a:latin typeface="Proxima Nova"/>
              <a:ea typeface="Proxima Nova"/>
              <a:cs typeface="Proxima Nova"/>
              <a:sym typeface="Proxima Nov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02" name="Google Shape;202;p25"/>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03" name="Google Shape;203;p25"/>
          <p:cNvPicPr preferRelativeResize="0"/>
          <p:nvPr/>
        </p:nvPicPr>
        <p:blipFill>
          <a:blip r:embed="rId3">
            <a:alphaModFix/>
          </a:blip>
          <a:stretch>
            <a:fillRect/>
          </a:stretch>
        </p:blipFill>
        <p:spPr>
          <a:xfrm>
            <a:off x="2735550" y="786825"/>
            <a:ext cx="3301751" cy="2929151"/>
          </a:xfrm>
          <a:prstGeom prst="rect">
            <a:avLst/>
          </a:prstGeom>
          <a:noFill/>
          <a:ln>
            <a:noFill/>
          </a:ln>
        </p:spPr>
      </p:pic>
      <p:sp>
        <p:nvSpPr>
          <p:cNvPr id="204" name="Google Shape;204;p25"/>
          <p:cNvSpPr txBox="1"/>
          <p:nvPr/>
        </p:nvSpPr>
        <p:spPr>
          <a:xfrm>
            <a:off x="2333675" y="3791425"/>
            <a:ext cx="41055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Brain Trivia!</a:t>
            </a:r>
            <a:endParaRPr b="1" sz="2400">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Google Shape;209;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10" name="Google Shape;210;p26"/>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11" name="Google Shape;211;p26"/>
          <p:cNvSpPr txBox="1"/>
          <p:nvPr/>
        </p:nvSpPr>
        <p:spPr>
          <a:xfrm>
            <a:off x="2519250" y="1538225"/>
            <a:ext cx="41055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Question 1:</a:t>
            </a:r>
            <a:endParaRPr b="1" sz="2400">
              <a:latin typeface="Open Sans"/>
              <a:ea typeface="Open Sans"/>
              <a:cs typeface="Open Sans"/>
              <a:sym typeface="Open Sans"/>
            </a:endParaRPr>
          </a:p>
          <a:p>
            <a:pPr indent="0" lvl="0" marL="0" rtl="0" algn="ctr">
              <a:spcBef>
                <a:spcPts val="0"/>
              </a:spcBef>
              <a:spcAft>
                <a:spcPts val="0"/>
              </a:spcAft>
              <a:buNone/>
            </a:pPr>
            <a:r>
              <a:t/>
            </a:r>
            <a:endParaRPr b="1" sz="2400">
              <a:latin typeface="Open Sans"/>
              <a:ea typeface="Open Sans"/>
              <a:cs typeface="Open Sans"/>
              <a:sym typeface="Open Sans"/>
            </a:endParaRPr>
          </a:p>
          <a:p>
            <a:pPr indent="0" lvl="0" marL="0" rtl="0" algn="ctr">
              <a:spcBef>
                <a:spcPts val="0"/>
              </a:spcBef>
              <a:spcAft>
                <a:spcPts val="0"/>
              </a:spcAft>
              <a:buNone/>
            </a:pPr>
            <a:r>
              <a:rPr b="1" lang="en" sz="2400">
                <a:latin typeface="Open Sans"/>
                <a:ea typeface="Open Sans"/>
                <a:cs typeface="Open Sans"/>
                <a:sym typeface="Open Sans"/>
              </a:rPr>
              <a:t>…………...</a:t>
            </a:r>
            <a:endParaRPr b="1" sz="2400">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17" name="Google Shape;217;p27"/>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18" name="Google Shape;218;p27"/>
          <p:cNvSpPr txBox="1"/>
          <p:nvPr/>
        </p:nvSpPr>
        <p:spPr>
          <a:xfrm>
            <a:off x="2519250" y="1538225"/>
            <a:ext cx="41055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Answer</a:t>
            </a:r>
            <a:r>
              <a:rPr b="1" lang="en" sz="2400">
                <a:latin typeface="Open Sans"/>
                <a:ea typeface="Open Sans"/>
                <a:cs typeface="Open Sans"/>
                <a:sym typeface="Open Sans"/>
              </a:rPr>
              <a:t> 1:</a:t>
            </a:r>
            <a:endParaRPr b="1" sz="2400">
              <a:latin typeface="Open Sans"/>
              <a:ea typeface="Open Sans"/>
              <a:cs typeface="Open Sans"/>
              <a:sym typeface="Open Sans"/>
            </a:endParaRPr>
          </a:p>
          <a:p>
            <a:pPr indent="0" lvl="0" marL="0" rtl="0" algn="ctr">
              <a:spcBef>
                <a:spcPts val="0"/>
              </a:spcBef>
              <a:spcAft>
                <a:spcPts val="0"/>
              </a:spcAft>
              <a:buNone/>
            </a:pPr>
            <a:r>
              <a:t/>
            </a:r>
            <a:endParaRPr b="1" sz="2400">
              <a:latin typeface="Open Sans"/>
              <a:ea typeface="Open Sans"/>
              <a:cs typeface="Open Sans"/>
              <a:sym typeface="Open Sans"/>
            </a:endParaRPr>
          </a:p>
          <a:p>
            <a:pPr indent="0" lvl="0" marL="0" rtl="0" algn="ctr">
              <a:spcBef>
                <a:spcPts val="0"/>
              </a:spcBef>
              <a:spcAft>
                <a:spcPts val="0"/>
              </a:spcAft>
              <a:buNone/>
            </a:pPr>
            <a:r>
              <a:rPr b="1" lang="en" sz="2400">
                <a:latin typeface="Open Sans"/>
                <a:ea typeface="Open Sans"/>
                <a:cs typeface="Open Sans"/>
                <a:sym typeface="Open Sans"/>
              </a:rPr>
              <a:t>…………...</a:t>
            </a:r>
            <a:endParaRPr b="1" sz="2400">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2" name="Shape 222"/>
        <p:cNvGrpSpPr/>
        <p:nvPr/>
      </p:nvGrpSpPr>
      <p:grpSpPr>
        <a:xfrm>
          <a:off x="0" y="0"/>
          <a:ext cx="0" cy="0"/>
          <a:chOff x="0" y="0"/>
          <a:chExt cx="0" cy="0"/>
        </a:xfrm>
      </p:grpSpPr>
      <p:sp>
        <p:nvSpPr>
          <p:cNvPr id="223" name="Google Shape;223;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24" name="Google Shape;224;p28"/>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25" name="Google Shape;225;p28"/>
          <p:cNvSpPr txBox="1"/>
          <p:nvPr/>
        </p:nvSpPr>
        <p:spPr>
          <a:xfrm>
            <a:off x="2519250" y="1538225"/>
            <a:ext cx="41055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Question</a:t>
            </a:r>
            <a:r>
              <a:rPr b="1" lang="en" sz="2400">
                <a:latin typeface="Open Sans"/>
                <a:ea typeface="Open Sans"/>
                <a:cs typeface="Open Sans"/>
                <a:sym typeface="Open Sans"/>
              </a:rPr>
              <a:t> 2:</a:t>
            </a:r>
            <a:endParaRPr b="1" sz="2400">
              <a:latin typeface="Open Sans"/>
              <a:ea typeface="Open Sans"/>
              <a:cs typeface="Open Sans"/>
              <a:sym typeface="Open Sans"/>
            </a:endParaRPr>
          </a:p>
          <a:p>
            <a:pPr indent="0" lvl="0" marL="0" rtl="0" algn="ctr">
              <a:spcBef>
                <a:spcPts val="0"/>
              </a:spcBef>
              <a:spcAft>
                <a:spcPts val="0"/>
              </a:spcAft>
              <a:buNone/>
            </a:pPr>
            <a:r>
              <a:t/>
            </a:r>
            <a:endParaRPr b="1" sz="2400">
              <a:latin typeface="Open Sans"/>
              <a:ea typeface="Open Sans"/>
              <a:cs typeface="Open Sans"/>
              <a:sym typeface="Open Sans"/>
            </a:endParaRPr>
          </a:p>
          <a:p>
            <a:pPr indent="0" lvl="0" marL="0" rtl="0" algn="ctr">
              <a:spcBef>
                <a:spcPts val="0"/>
              </a:spcBef>
              <a:spcAft>
                <a:spcPts val="0"/>
              </a:spcAft>
              <a:buNone/>
            </a:pPr>
            <a:r>
              <a:rPr b="1" lang="en" sz="2400">
                <a:latin typeface="Open Sans"/>
                <a:ea typeface="Open Sans"/>
                <a:cs typeface="Open Sans"/>
                <a:sym typeface="Open Sans"/>
              </a:rPr>
              <a:t>…………...</a:t>
            </a:r>
            <a:endParaRPr b="1" sz="2400">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9" name="Shape 229"/>
        <p:cNvGrpSpPr/>
        <p:nvPr/>
      </p:nvGrpSpPr>
      <p:grpSpPr>
        <a:xfrm>
          <a:off x="0" y="0"/>
          <a:ext cx="0" cy="0"/>
          <a:chOff x="0" y="0"/>
          <a:chExt cx="0" cy="0"/>
        </a:xfrm>
      </p:grpSpPr>
      <p:sp>
        <p:nvSpPr>
          <p:cNvPr id="230" name="Google Shape;230;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31" name="Google Shape;231;p29"/>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32" name="Google Shape;232;p29"/>
          <p:cNvSpPr txBox="1"/>
          <p:nvPr/>
        </p:nvSpPr>
        <p:spPr>
          <a:xfrm>
            <a:off x="2519250" y="1538225"/>
            <a:ext cx="41055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Answer 2:</a:t>
            </a:r>
            <a:endParaRPr b="1" sz="2400">
              <a:latin typeface="Open Sans"/>
              <a:ea typeface="Open Sans"/>
              <a:cs typeface="Open Sans"/>
              <a:sym typeface="Open Sans"/>
            </a:endParaRPr>
          </a:p>
          <a:p>
            <a:pPr indent="0" lvl="0" marL="0" rtl="0" algn="ctr">
              <a:spcBef>
                <a:spcPts val="0"/>
              </a:spcBef>
              <a:spcAft>
                <a:spcPts val="0"/>
              </a:spcAft>
              <a:buNone/>
            </a:pPr>
            <a:r>
              <a:t/>
            </a:r>
            <a:endParaRPr b="1" sz="2400">
              <a:latin typeface="Open Sans"/>
              <a:ea typeface="Open Sans"/>
              <a:cs typeface="Open Sans"/>
              <a:sym typeface="Open Sans"/>
            </a:endParaRPr>
          </a:p>
          <a:p>
            <a:pPr indent="0" lvl="0" marL="0" rtl="0" algn="ctr">
              <a:spcBef>
                <a:spcPts val="0"/>
              </a:spcBef>
              <a:spcAft>
                <a:spcPts val="0"/>
              </a:spcAft>
              <a:buNone/>
            </a:pPr>
            <a:r>
              <a:rPr b="1" lang="en" sz="2400">
                <a:latin typeface="Open Sans"/>
                <a:ea typeface="Open Sans"/>
                <a:cs typeface="Open Sans"/>
                <a:sym typeface="Open Sans"/>
              </a:rPr>
              <a:t>…………...</a:t>
            </a:r>
            <a:endParaRPr b="1" sz="2400">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3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38" name="Google Shape;238;p30"/>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39" name="Google Shape;239;p30"/>
          <p:cNvSpPr txBox="1"/>
          <p:nvPr/>
        </p:nvSpPr>
        <p:spPr>
          <a:xfrm>
            <a:off x="3789000" y="2214150"/>
            <a:ext cx="1566000" cy="71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37721"/>
                </a:solidFill>
                <a:latin typeface="Proxima Nova"/>
                <a:ea typeface="Proxima Nova"/>
                <a:cs typeface="Proxima Nova"/>
                <a:sym typeface="Proxima Nova"/>
              </a:rPr>
              <a:t>Part 3</a:t>
            </a:r>
            <a:endParaRPr sz="4000">
              <a:solidFill>
                <a:srgbClr val="F37721"/>
              </a:solidFill>
              <a:latin typeface="Proxima Nova"/>
              <a:ea typeface="Proxima Nova"/>
              <a:cs typeface="Proxima Nova"/>
              <a:sym typeface="Proxima Nov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3" name="Shape 243"/>
        <p:cNvGrpSpPr/>
        <p:nvPr/>
      </p:nvGrpSpPr>
      <p:grpSpPr>
        <a:xfrm>
          <a:off x="0" y="0"/>
          <a:ext cx="0" cy="0"/>
          <a:chOff x="0" y="0"/>
          <a:chExt cx="0" cy="0"/>
        </a:xfrm>
      </p:grpSpPr>
      <p:sp>
        <p:nvSpPr>
          <p:cNvPr id="244" name="Google Shape;244;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45" name="Google Shape;245;p31"/>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46" name="Google Shape;246;p31"/>
          <p:cNvSpPr txBox="1"/>
          <p:nvPr/>
        </p:nvSpPr>
        <p:spPr>
          <a:xfrm>
            <a:off x="2557500" y="510350"/>
            <a:ext cx="34194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Brain Art</a:t>
            </a:r>
            <a:endParaRPr b="1" sz="2400">
              <a:latin typeface="Open Sans"/>
              <a:ea typeface="Open Sans"/>
              <a:cs typeface="Open Sans"/>
              <a:sym typeface="Open Sans"/>
            </a:endParaRPr>
          </a:p>
        </p:txBody>
      </p:sp>
      <p:pic>
        <p:nvPicPr>
          <p:cNvPr id="247" name="Google Shape;247;p31"/>
          <p:cNvPicPr preferRelativeResize="0"/>
          <p:nvPr/>
        </p:nvPicPr>
        <p:blipFill>
          <a:blip r:embed="rId3">
            <a:alphaModFix/>
          </a:blip>
          <a:stretch>
            <a:fillRect/>
          </a:stretch>
        </p:blipFill>
        <p:spPr>
          <a:xfrm>
            <a:off x="428500" y="1117425"/>
            <a:ext cx="3229450" cy="3229450"/>
          </a:xfrm>
          <a:prstGeom prst="rect">
            <a:avLst/>
          </a:prstGeom>
          <a:noFill/>
          <a:ln>
            <a:noFill/>
          </a:ln>
        </p:spPr>
      </p:pic>
      <p:sp>
        <p:nvSpPr>
          <p:cNvPr id="248" name="Google Shape;248;p31"/>
          <p:cNvSpPr txBox="1"/>
          <p:nvPr/>
        </p:nvSpPr>
        <p:spPr>
          <a:xfrm>
            <a:off x="660597" y="4299146"/>
            <a:ext cx="27852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a:ea typeface="Open Sans"/>
                <a:cs typeface="Open Sans"/>
                <a:sym typeface="Open Sans"/>
              </a:rPr>
              <a:t>Laura Bundesen - Fiber Art Painting</a:t>
            </a:r>
            <a:endParaRPr sz="1200">
              <a:latin typeface="Open Sans"/>
              <a:ea typeface="Open Sans"/>
              <a:cs typeface="Open Sans"/>
              <a:sym typeface="Open Sans"/>
            </a:endParaRPr>
          </a:p>
        </p:txBody>
      </p:sp>
      <p:pic>
        <p:nvPicPr>
          <p:cNvPr id="249" name="Google Shape;249;p31"/>
          <p:cNvPicPr preferRelativeResize="0"/>
          <p:nvPr/>
        </p:nvPicPr>
        <p:blipFill rotWithShape="1">
          <a:blip r:embed="rId4">
            <a:alphaModFix/>
          </a:blip>
          <a:srcRect b="8951" l="10667" r="10430" t="8770"/>
          <a:stretch/>
        </p:blipFill>
        <p:spPr>
          <a:xfrm>
            <a:off x="4703800" y="1117425"/>
            <a:ext cx="3925174" cy="3181724"/>
          </a:xfrm>
          <a:prstGeom prst="rect">
            <a:avLst/>
          </a:prstGeom>
          <a:noFill/>
          <a:ln>
            <a:noFill/>
          </a:ln>
        </p:spPr>
      </p:pic>
      <p:sp>
        <p:nvSpPr>
          <p:cNvPr id="250" name="Google Shape;250;p31"/>
          <p:cNvSpPr txBox="1"/>
          <p:nvPr/>
        </p:nvSpPr>
        <p:spPr>
          <a:xfrm>
            <a:off x="5748047" y="4248018"/>
            <a:ext cx="27852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a:ea typeface="Open Sans"/>
                <a:cs typeface="Open Sans"/>
                <a:sym typeface="Open Sans"/>
              </a:rPr>
              <a:t>Julia Buntaine - Sculpture</a:t>
            </a:r>
            <a:endParaRPr sz="1200">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Google Shape;74;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75" name="Google Shape;75;p14"/>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76" name="Google Shape;76;p14"/>
          <p:cNvSpPr txBox="1"/>
          <p:nvPr/>
        </p:nvSpPr>
        <p:spPr>
          <a:xfrm>
            <a:off x="3789000" y="2214150"/>
            <a:ext cx="1566000" cy="71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37721"/>
                </a:solidFill>
                <a:latin typeface="Proxima Nova"/>
                <a:ea typeface="Proxima Nova"/>
                <a:cs typeface="Proxima Nova"/>
                <a:sym typeface="Proxima Nova"/>
              </a:rPr>
              <a:t>Part I</a:t>
            </a:r>
            <a:endParaRPr sz="4000">
              <a:solidFill>
                <a:srgbClr val="F37721"/>
              </a:solidFill>
              <a:latin typeface="Proxima Nova"/>
              <a:ea typeface="Proxima Nova"/>
              <a:cs typeface="Proxima Nova"/>
              <a:sym typeface="Proxima Nov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sp>
        <p:nvSpPr>
          <p:cNvPr id="255" name="Google Shape;255;p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56" name="Google Shape;256;p32"/>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57" name="Google Shape;257;p32"/>
          <p:cNvSpPr txBox="1"/>
          <p:nvPr/>
        </p:nvSpPr>
        <p:spPr>
          <a:xfrm>
            <a:off x="2557500" y="510350"/>
            <a:ext cx="34194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Brain Art</a:t>
            </a:r>
            <a:endParaRPr b="1" sz="2400">
              <a:latin typeface="Open Sans"/>
              <a:ea typeface="Open Sans"/>
              <a:cs typeface="Open Sans"/>
              <a:sym typeface="Open Sans"/>
            </a:endParaRPr>
          </a:p>
        </p:txBody>
      </p:sp>
      <p:sp>
        <p:nvSpPr>
          <p:cNvPr id="258" name="Google Shape;258;p32"/>
          <p:cNvSpPr txBox="1"/>
          <p:nvPr/>
        </p:nvSpPr>
        <p:spPr>
          <a:xfrm>
            <a:off x="5748047" y="4248018"/>
            <a:ext cx="27852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a:ea typeface="Open Sans"/>
                <a:cs typeface="Open Sans"/>
                <a:sym typeface="Open Sans"/>
              </a:rPr>
              <a:t>Kyle Bean</a:t>
            </a:r>
            <a:r>
              <a:rPr lang="en" sz="1200">
                <a:latin typeface="Open Sans"/>
                <a:ea typeface="Open Sans"/>
                <a:cs typeface="Open Sans"/>
                <a:sym typeface="Open Sans"/>
              </a:rPr>
              <a:t> - Sculpture</a:t>
            </a:r>
            <a:endParaRPr sz="1200">
              <a:latin typeface="Open Sans"/>
              <a:ea typeface="Open Sans"/>
              <a:cs typeface="Open Sans"/>
              <a:sym typeface="Open Sans"/>
            </a:endParaRPr>
          </a:p>
        </p:txBody>
      </p:sp>
      <p:pic>
        <p:nvPicPr>
          <p:cNvPr id="259" name="Google Shape;259;p32"/>
          <p:cNvPicPr preferRelativeResize="0"/>
          <p:nvPr/>
        </p:nvPicPr>
        <p:blipFill rotWithShape="1">
          <a:blip r:embed="rId3">
            <a:alphaModFix/>
          </a:blip>
          <a:srcRect b="8587" l="0" r="0" t="9626"/>
          <a:stretch/>
        </p:blipFill>
        <p:spPr>
          <a:xfrm>
            <a:off x="660600" y="961200"/>
            <a:ext cx="2862300" cy="3221100"/>
          </a:xfrm>
          <a:prstGeom prst="rect">
            <a:avLst/>
          </a:prstGeom>
          <a:noFill/>
          <a:ln>
            <a:noFill/>
          </a:ln>
        </p:spPr>
      </p:pic>
      <p:sp>
        <p:nvSpPr>
          <p:cNvPr id="260" name="Google Shape;260;p32"/>
          <p:cNvSpPr txBox="1"/>
          <p:nvPr/>
        </p:nvSpPr>
        <p:spPr>
          <a:xfrm>
            <a:off x="1232547" y="4269618"/>
            <a:ext cx="27852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a:ea typeface="Open Sans"/>
                <a:cs typeface="Open Sans"/>
                <a:sym typeface="Open Sans"/>
              </a:rPr>
              <a:t>Merijn Hos - Collage</a:t>
            </a:r>
            <a:endParaRPr sz="1200">
              <a:latin typeface="Open Sans"/>
              <a:ea typeface="Open Sans"/>
              <a:cs typeface="Open Sans"/>
              <a:sym typeface="Open Sans"/>
            </a:endParaRPr>
          </a:p>
        </p:txBody>
      </p:sp>
      <p:pic>
        <p:nvPicPr>
          <p:cNvPr id="261" name="Google Shape;261;p32"/>
          <p:cNvPicPr preferRelativeResize="0"/>
          <p:nvPr/>
        </p:nvPicPr>
        <p:blipFill>
          <a:blip r:embed="rId4">
            <a:alphaModFix/>
          </a:blip>
          <a:stretch>
            <a:fillRect/>
          </a:stretch>
        </p:blipFill>
        <p:spPr>
          <a:xfrm>
            <a:off x="5225975" y="831511"/>
            <a:ext cx="2785200" cy="341651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5" name="Shape 265"/>
        <p:cNvGrpSpPr/>
        <p:nvPr/>
      </p:nvGrpSpPr>
      <p:grpSpPr>
        <a:xfrm>
          <a:off x="0" y="0"/>
          <a:ext cx="0" cy="0"/>
          <a:chOff x="0" y="0"/>
          <a:chExt cx="0" cy="0"/>
        </a:xfrm>
      </p:grpSpPr>
      <p:sp>
        <p:nvSpPr>
          <p:cNvPr id="266" name="Google Shape;266;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67" name="Google Shape;267;p33"/>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68" name="Google Shape;268;p33"/>
          <p:cNvSpPr txBox="1"/>
          <p:nvPr/>
        </p:nvSpPr>
        <p:spPr>
          <a:xfrm>
            <a:off x="3789000" y="2214150"/>
            <a:ext cx="1566000" cy="71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37721"/>
                </a:solidFill>
                <a:latin typeface="Proxima Nova"/>
                <a:ea typeface="Proxima Nova"/>
                <a:cs typeface="Proxima Nova"/>
                <a:sym typeface="Proxima Nova"/>
              </a:rPr>
              <a:t>Part 4</a:t>
            </a:r>
            <a:endParaRPr sz="4000">
              <a:solidFill>
                <a:srgbClr val="F37721"/>
              </a:solidFill>
              <a:latin typeface="Proxima Nova"/>
              <a:ea typeface="Proxima Nova"/>
              <a:cs typeface="Proxima Nova"/>
              <a:sym typeface="Proxima Nov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 name="Shape 272"/>
        <p:cNvGrpSpPr/>
        <p:nvPr/>
      </p:nvGrpSpPr>
      <p:grpSpPr>
        <a:xfrm>
          <a:off x="0" y="0"/>
          <a:ext cx="0" cy="0"/>
          <a:chOff x="0" y="0"/>
          <a:chExt cx="0" cy="0"/>
        </a:xfrm>
      </p:grpSpPr>
      <p:sp>
        <p:nvSpPr>
          <p:cNvPr id="273" name="Google Shape;273;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74" name="Google Shape;274;p34"/>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75" name="Google Shape;275;p34"/>
          <p:cNvSpPr txBox="1"/>
          <p:nvPr/>
        </p:nvSpPr>
        <p:spPr>
          <a:xfrm>
            <a:off x="2862475" y="3968675"/>
            <a:ext cx="34194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Brain Dissections</a:t>
            </a:r>
            <a:endParaRPr b="1" sz="2400">
              <a:latin typeface="Open Sans"/>
              <a:ea typeface="Open Sans"/>
              <a:cs typeface="Open Sans"/>
              <a:sym typeface="Open Sans"/>
            </a:endParaRPr>
          </a:p>
        </p:txBody>
      </p:sp>
      <p:sp>
        <p:nvSpPr>
          <p:cNvPr id="276" name="Google Shape;276;p34"/>
          <p:cNvSpPr txBox="1"/>
          <p:nvPr/>
        </p:nvSpPr>
        <p:spPr>
          <a:xfrm>
            <a:off x="3430050" y="3708725"/>
            <a:ext cx="2283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Columbia’s Zuckerman Institute</a:t>
            </a:r>
            <a:endParaRPr sz="800">
              <a:latin typeface="Open Sans Light"/>
              <a:ea typeface="Open Sans Light"/>
              <a:cs typeface="Open Sans Light"/>
              <a:sym typeface="Open Sans Light"/>
            </a:endParaRPr>
          </a:p>
        </p:txBody>
      </p:sp>
      <p:pic>
        <p:nvPicPr>
          <p:cNvPr id="277" name="Google Shape;277;p34"/>
          <p:cNvPicPr preferRelativeResize="0"/>
          <p:nvPr/>
        </p:nvPicPr>
        <p:blipFill>
          <a:blip r:embed="rId3">
            <a:alphaModFix/>
          </a:blip>
          <a:stretch>
            <a:fillRect/>
          </a:stretch>
        </p:blipFill>
        <p:spPr>
          <a:xfrm>
            <a:off x="2296300" y="758925"/>
            <a:ext cx="4551405" cy="30342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1" name="Shape 281"/>
        <p:cNvGrpSpPr/>
        <p:nvPr/>
      </p:nvGrpSpPr>
      <p:grpSpPr>
        <a:xfrm>
          <a:off x="0" y="0"/>
          <a:ext cx="0" cy="0"/>
          <a:chOff x="0" y="0"/>
          <a:chExt cx="0" cy="0"/>
        </a:xfrm>
      </p:grpSpPr>
      <p:sp>
        <p:nvSpPr>
          <p:cNvPr id="282" name="Google Shape;282;p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83" name="Google Shape;283;p35"/>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84" name="Google Shape;284;p35"/>
          <p:cNvSpPr txBox="1"/>
          <p:nvPr/>
        </p:nvSpPr>
        <p:spPr>
          <a:xfrm>
            <a:off x="132575" y="496025"/>
            <a:ext cx="81510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Different animals have different brain structures!</a:t>
            </a:r>
            <a:endParaRPr b="1" sz="2400">
              <a:latin typeface="Open Sans"/>
              <a:ea typeface="Open Sans"/>
              <a:cs typeface="Open Sans"/>
              <a:sym typeface="Open Sans"/>
            </a:endParaRPr>
          </a:p>
        </p:txBody>
      </p:sp>
      <p:sp>
        <p:nvSpPr>
          <p:cNvPr id="285" name="Google Shape;285;p35"/>
          <p:cNvSpPr txBox="1"/>
          <p:nvPr/>
        </p:nvSpPr>
        <p:spPr>
          <a:xfrm>
            <a:off x="1461275" y="4376577"/>
            <a:ext cx="6238800" cy="66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800">
                <a:solidFill>
                  <a:srgbClr val="666666"/>
                </a:solidFill>
                <a:latin typeface="Open Sans"/>
                <a:ea typeface="Open Sans"/>
                <a:cs typeface="Open Sans"/>
                <a:sym typeface="Open Sans"/>
              </a:rPr>
              <a:t>Image source: brains-explained.com - </a:t>
            </a:r>
            <a:r>
              <a:rPr lang="en" sz="800">
                <a:solidFill>
                  <a:srgbClr val="666666"/>
                </a:solidFill>
                <a:latin typeface="Open Sans"/>
                <a:ea typeface="Open Sans"/>
                <a:cs typeface="Open Sans"/>
                <a:sym typeface="Open Sans"/>
              </a:rPr>
              <a:t>Left: brains of different animals, showing different amounts of folding at the surface (modified from </a:t>
            </a:r>
            <a:r>
              <a:rPr lang="en" sz="800">
                <a:solidFill>
                  <a:schemeClr val="hlink"/>
                </a:solidFill>
                <a:uFill>
                  <a:noFill/>
                </a:uFill>
                <a:latin typeface="Open Sans"/>
                <a:ea typeface="Open Sans"/>
                <a:cs typeface="Open Sans"/>
                <a:sym typeface="Open Sans"/>
                <a:hlinkClick r:id="rId3"/>
              </a:rPr>
              <a:t>Wikimedia Commons</a:t>
            </a:r>
            <a:r>
              <a:rPr lang="en" sz="800">
                <a:solidFill>
                  <a:srgbClr val="666666"/>
                </a:solidFill>
                <a:latin typeface="Open Sans"/>
                <a:ea typeface="Open Sans"/>
                <a:cs typeface="Open Sans"/>
                <a:sym typeface="Open Sans"/>
              </a:rPr>
              <a:t>). Right: larger photo of the smooth mouse brain (credit: </a:t>
            </a:r>
            <a:r>
              <a:rPr lang="en" sz="800">
                <a:solidFill>
                  <a:schemeClr val="hlink"/>
                </a:solidFill>
                <a:uFill>
                  <a:noFill/>
                </a:uFill>
                <a:latin typeface="Open Sans"/>
                <a:ea typeface="Open Sans"/>
                <a:cs typeface="Open Sans"/>
                <a:sym typeface="Open Sans"/>
                <a:hlinkClick r:id="rId4"/>
              </a:rPr>
              <a:t>brainmuseum.org</a:t>
            </a:r>
            <a:r>
              <a:rPr lang="en" sz="800">
                <a:solidFill>
                  <a:srgbClr val="666666"/>
                </a:solidFill>
                <a:latin typeface="Open Sans"/>
                <a:ea typeface="Open Sans"/>
                <a:cs typeface="Open Sans"/>
                <a:sym typeface="Open Sans"/>
              </a:rPr>
              <a:t>)</a:t>
            </a:r>
            <a:endParaRPr sz="800">
              <a:latin typeface="Open Sans"/>
              <a:ea typeface="Open Sans"/>
              <a:cs typeface="Open Sans"/>
              <a:sym typeface="Open Sans"/>
            </a:endParaRPr>
          </a:p>
        </p:txBody>
      </p:sp>
      <p:grpSp>
        <p:nvGrpSpPr>
          <p:cNvPr id="286" name="Google Shape;286;p35"/>
          <p:cNvGrpSpPr/>
          <p:nvPr/>
        </p:nvGrpSpPr>
        <p:grpSpPr>
          <a:xfrm>
            <a:off x="1672538" y="1025625"/>
            <a:ext cx="5798926" cy="3426450"/>
            <a:chOff x="1672538" y="1025625"/>
            <a:chExt cx="5798926" cy="3426450"/>
          </a:xfrm>
        </p:grpSpPr>
        <p:pic>
          <p:nvPicPr>
            <p:cNvPr id="287" name="Google Shape;287;p35"/>
            <p:cNvPicPr preferRelativeResize="0"/>
            <p:nvPr/>
          </p:nvPicPr>
          <p:blipFill>
            <a:blip r:embed="rId5">
              <a:alphaModFix/>
            </a:blip>
            <a:stretch>
              <a:fillRect/>
            </a:stretch>
          </p:blipFill>
          <p:spPr>
            <a:xfrm>
              <a:off x="1672538" y="1025625"/>
              <a:ext cx="5798926" cy="3426450"/>
            </a:xfrm>
            <a:prstGeom prst="rect">
              <a:avLst/>
            </a:prstGeom>
            <a:noFill/>
            <a:ln>
              <a:noFill/>
            </a:ln>
          </p:spPr>
        </p:pic>
        <p:sp>
          <p:nvSpPr>
            <p:cNvPr id="288" name="Google Shape;288;p35"/>
            <p:cNvSpPr/>
            <p:nvPr/>
          </p:nvSpPr>
          <p:spPr>
            <a:xfrm>
              <a:off x="2024675" y="1175950"/>
              <a:ext cx="548700" cy="225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5"/>
            <p:cNvSpPr/>
            <p:nvPr/>
          </p:nvSpPr>
          <p:spPr>
            <a:xfrm>
              <a:off x="1952125" y="2626350"/>
              <a:ext cx="548700" cy="225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5"/>
            <p:cNvSpPr/>
            <p:nvPr/>
          </p:nvSpPr>
          <p:spPr>
            <a:xfrm>
              <a:off x="3260000" y="2626350"/>
              <a:ext cx="548700" cy="225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5"/>
            <p:cNvSpPr/>
            <p:nvPr/>
          </p:nvSpPr>
          <p:spPr>
            <a:xfrm>
              <a:off x="3260000" y="3627150"/>
              <a:ext cx="624900" cy="225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35"/>
            <p:cNvSpPr/>
            <p:nvPr/>
          </p:nvSpPr>
          <p:spPr>
            <a:xfrm>
              <a:off x="4649725" y="1175950"/>
              <a:ext cx="624900" cy="225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35"/>
            <p:cNvSpPr/>
            <p:nvPr/>
          </p:nvSpPr>
          <p:spPr>
            <a:xfrm>
              <a:off x="4649725" y="2626350"/>
              <a:ext cx="396300" cy="225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5"/>
            <p:cNvSpPr/>
            <p:nvPr/>
          </p:nvSpPr>
          <p:spPr>
            <a:xfrm>
              <a:off x="4297650" y="3895975"/>
              <a:ext cx="488100" cy="18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35"/>
            <p:cNvSpPr/>
            <p:nvPr/>
          </p:nvSpPr>
          <p:spPr>
            <a:xfrm>
              <a:off x="4485125" y="3320725"/>
              <a:ext cx="300600" cy="225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35"/>
            <p:cNvSpPr/>
            <p:nvPr/>
          </p:nvSpPr>
          <p:spPr>
            <a:xfrm>
              <a:off x="5645250" y="2851350"/>
              <a:ext cx="548700" cy="225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02" name="Google Shape;302;p36"/>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03" name="Google Shape;303;p36"/>
          <p:cNvSpPr txBox="1"/>
          <p:nvPr/>
        </p:nvSpPr>
        <p:spPr>
          <a:xfrm>
            <a:off x="56375" y="496025"/>
            <a:ext cx="81510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Different animals have different brain structures!</a:t>
            </a:r>
            <a:endParaRPr b="1" sz="2400">
              <a:latin typeface="Open Sans"/>
              <a:ea typeface="Open Sans"/>
              <a:cs typeface="Open Sans"/>
              <a:sym typeface="Open Sans"/>
            </a:endParaRPr>
          </a:p>
        </p:txBody>
      </p:sp>
      <p:pic>
        <p:nvPicPr>
          <p:cNvPr id="304" name="Google Shape;304;p36"/>
          <p:cNvPicPr preferRelativeResize="0"/>
          <p:nvPr/>
        </p:nvPicPr>
        <p:blipFill>
          <a:blip r:embed="rId3">
            <a:alphaModFix/>
          </a:blip>
          <a:stretch>
            <a:fillRect/>
          </a:stretch>
        </p:blipFill>
        <p:spPr>
          <a:xfrm>
            <a:off x="1672538" y="1025625"/>
            <a:ext cx="5798926" cy="3426450"/>
          </a:xfrm>
          <a:prstGeom prst="rect">
            <a:avLst/>
          </a:prstGeom>
          <a:noFill/>
          <a:ln>
            <a:noFill/>
          </a:ln>
        </p:spPr>
      </p:pic>
      <p:sp>
        <p:nvSpPr>
          <p:cNvPr id="305" name="Google Shape;305;p36"/>
          <p:cNvSpPr txBox="1"/>
          <p:nvPr/>
        </p:nvSpPr>
        <p:spPr>
          <a:xfrm>
            <a:off x="1461275" y="4376577"/>
            <a:ext cx="6238800" cy="66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800">
                <a:solidFill>
                  <a:srgbClr val="666666"/>
                </a:solidFill>
                <a:latin typeface="Open Sans"/>
                <a:ea typeface="Open Sans"/>
                <a:cs typeface="Open Sans"/>
                <a:sym typeface="Open Sans"/>
              </a:rPr>
              <a:t>Image source: brains-explained.com - Left: brains of different animals, showing different amounts of folding at the surface (modified from </a:t>
            </a:r>
            <a:r>
              <a:rPr lang="en" sz="800">
                <a:solidFill>
                  <a:schemeClr val="hlink"/>
                </a:solidFill>
                <a:uFill>
                  <a:noFill/>
                </a:uFill>
                <a:latin typeface="Open Sans"/>
                <a:ea typeface="Open Sans"/>
                <a:cs typeface="Open Sans"/>
                <a:sym typeface="Open Sans"/>
                <a:hlinkClick r:id="rId4"/>
              </a:rPr>
              <a:t>Wikimedia Commons</a:t>
            </a:r>
            <a:r>
              <a:rPr lang="en" sz="800">
                <a:solidFill>
                  <a:srgbClr val="666666"/>
                </a:solidFill>
                <a:latin typeface="Open Sans"/>
                <a:ea typeface="Open Sans"/>
                <a:cs typeface="Open Sans"/>
                <a:sym typeface="Open Sans"/>
              </a:rPr>
              <a:t>). Right: larger photo of the smooth mouse brain (credit: </a:t>
            </a:r>
            <a:r>
              <a:rPr lang="en" sz="800">
                <a:solidFill>
                  <a:schemeClr val="hlink"/>
                </a:solidFill>
                <a:uFill>
                  <a:noFill/>
                </a:uFill>
                <a:latin typeface="Open Sans"/>
                <a:ea typeface="Open Sans"/>
                <a:cs typeface="Open Sans"/>
                <a:sym typeface="Open Sans"/>
                <a:hlinkClick r:id="rId5"/>
              </a:rPr>
              <a:t>brainmuseum.org</a:t>
            </a:r>
            <a:r>
              <a:rPr lang="en" sz="800">
                <a:solidFill>
                  <a:srgbClr val="666666"/>
                </a:solidFill>
                <a:latin typeface="Open Sans"/>
                <a:ea typeface="Open Sans"/>
                <a:cs typeface="Open Sans"/>
                <a:sym typeface="Open Sans"/>
              </a:rPr>
              <a:t>)</a:t>
            </a:r>
            <a:endParaRPr sz="800">
              <a:latin typeface="Open Sans"/>
              <a:ea typeface="Open Sans"/>
              <a:cs typeface="Open Sans"/>
              <a:sym typeface="Open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9" name="Shape 309"/>
        <p:cNvGrpSpPr/>
        <p:nvPr/>
      </p:nvGrpSpPr>
      <p:grpSpPr>
        <a:xfrm>
          <a:off x="0" y="0"/>
          <a:ext cx="0" cy="0"/>
          <a:chOff x="0" y="0"/>
          <a:chExt cx="0" cy="0"/>
        </a:xfrm>
      </p:grpSpPr>
      <p:sp>
        <p:nvSpPr>
          <p:cNvPr id="310" name="Google Shape;310;p3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11" name="Google Shape;311;p37"/>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12" name="Google Shape;312;p37"/>
          <p:cNvPicPr preferRelativeResize="0"/>
          <p:nvPr/>
        </p:nvPicPr>
        <p:blipFill>
          <a:blip r:embed="rId3">
            <a:alphaModFix/>
          </a:blip>
          <a:stretch>
            <a:fillRect/>
          </a:stretch>
        </p:blipFill>
        <p:spPr>
          <a:xfrm>
            <a:off x="3952273" y="1158550"/>
            <a:ext cx="4944301" cy="2921475"/>
          </a:xfrm>
          <a:prstGeom prst="rect">
            <a:avLst/>
          </a:prstGeom>
          <a:noFill/>
          <a:ln>
            <a:noFill/>
          </a:ln>
        </p:spPr>
      </p:pic>
      <p:sp>
        <p:nvSpPr>
          <p:cNvPr id="313" name="Google Shape;313;p37"/>
          <p:cNvSpPr txBox="1"/>
          <p:nvPr/>
        </p:nvSpPr>
        <p:spPr>
          <a:xfrm>
            <a:off x="4546775" y="4071775"/>
            <a:ext cx="4067700" cy="66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800">
                <a:solidFill>
                  <a:srgbClr val="666666"/>
                </a:solidFill>
                <a:latin typeface="Open Sans"/>
                <a:ea typeface="Open Sans"/>
                <a:cs typeface="Open Sans"/>
                <a:sym typeface="Open Sans"/>
              </a:rPr>
              <a:t>Image source: brains-explained.com - Left: brains of different animals, showing different amounts of folding at the surface (modified from </a:t>
            </a:r>
            <a:r>
              <a:rPr lang="en" sz="800">
                <a:solidFill>
                  <a:schemeClr val="hlink"/>
                </a:solidFill>
                <a:uFill>
                  <a:noFill/>
                </a:uFill>
                <a:latin typeface="Open Sans"/>
                <a:ea typeface="Open Sans"/>
                <a:cs typeface="Open Sans"/>
                <a:sym typeface="Open Sans"/>
                <a:hlinkClick r:id="rId4"/>
              </a:rPr>
              <a:t>Wikimedia Commons</a:t>
            </a:r>
            <a:r>
              <a:rPr lang="en" sz="800">
                <a:solidFill>
                  <a:srgbClr val="666666"/>
                </a:solidFill>
                <a:latin typeface="Open Sans"/>
                <a:ea typeface="Open Sans"/>
                <a:cs typeface="Open Sans"/>
                <a:sym typeface="Open Sans"/>
              </a:rPr>
              <a:t>). Right: larger photo of the smooth mouse brain (credit: </a:t>
            </a:r>
            <a:r>
              <a:rPr lang="en" sz="800">
                <a:solidFill>
                  <a:schemeClr val="hlink"/>
                </a:solidFill>
                <a:uFill>
                  <a:noFill/>
                </a:uFill>
                <a:latin typeface="Open Sans"/>
                <a:ea typeface="Open Sans"/>
                <a:cs typeface="Open Sans"/>
                <a:sym typeface="Open Sans"/>
                <a:hlinkClick r:id="rId5"/>
              </a:rPr>
              <a:t>brainmuseum.org</a:t>
            </a:r>
            <a:r>
              <a:rPr lang="en" sz="800">
                <a:solidFill>
                  <a:srgbClr val="666666"/>
                </a:solidFill>
                <a:latin typeface="Open Sans"/>
                <a:ea typeface="Open Sans"/>
                <a:cs typeface="Open Sans"/>
                <a:sym typeface="Open Sans"/>
              </a:rPr>
              <a:t>)</a:t>
            </a:r>
            <a:endParaRPr sz="800">
              <a:latin typeface="Open Sans"/>
              <a:ea typeface="Open Sans"/>
              <a:cs typeface="Open Sans"/>
              <a:sym typeface="Open Sans"/>
            </a:endParaRPr>
          </a:p>
        </p:txBody>
      </p:sp>
      <p:pic>
        <p:nvPicPr>
          <p:cNvPr id="314" name="Google Shape;314;p37"/>
          <p:cNvPicPr preferRelativeResize="0"/>
          <p:nvPr/>
        </p:nvPicPr>
        <p:blipFill>
          <a:blip r:embed="rId6">
            <a:alphaModFix/>
          </a:blip>
          <a:stretch>
            <a:fillRect/>
          </a:stretch>
        </p:blipFill>
        <p:spPr>
          <a:xfrm>
            <a:off x="311025" y="1182888"/>
            <a:ext cx="3233050" cy="2872775"/>
          </a:xfrm>
          <a:prstGeom prst="rect">
            <a:avLst/>
          </a:prstGeom>
          <a:noFill/>
          <a:ln>
            <a:noFill/>
          </a:ln>
        </p:spPr>
      </p:pic>
      <p:sp>
        <p:nvSpPr>
          <p:cNvPr id="315" name="Google Shape;315;p37"/>
          <p:cNvSpPr txBox="1"/>
          <p:nvPr/>
        </p:nvSpPr>
        <p:spPr>
          <a:xfrm>
            <a:off x="1155500" y="3990425"/>
            <a:ext cx="16791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Brainfacts.org</a:t>
            </a:r>
            <a:endParaRPr sz="800">
              <a:latin typeface="Open Sans Light"/>
              <a:ea typeface="Open Sans Light"/>
              <a:cs typeface="Open Sans Light"/>
              <a:sym typeface="Open Sans 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9" name="Shape 319"/>
        <p:cNvGrpSpPr/>
        <p:nvPr/>
      </p:nvGrpSpPr>
      <p:grpSpPr>
        <a:xfrm>
          <a:off x="0" y="0"/>
          <a:ext cx="0" cy="0"/>
          <a:chOff x="0" y="0"/>
          <a:chExt cx="0" cy="0"/>
        </a:xfrm>
      </p:grpSpPr>
      <p:sp>
        <p:nvSpPr>
          <p:cNvPr id="320" name="Google Shape;320;p3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21" name="Google Shape;321;p38"/>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22" name="Google Shape;322;p38"/>
          <p:cNvPicPr preferRelativeResize="0"/>
          <p:nvPr/>
        </p:nvPicPr>
        <p:blipFill rotWithShape="1">
          <a:blip r:embed="rId3">
            <a:alphaModFix/>
          </a:blip>
          <a:srcRect b="15583" l="0" r="1487" t="0"/>
          <a:stretch/>
        </p:blipFill>
        <p:spPr>
          <a:xfrm>
            <a:off x="436250" y="462250"/>
            <a:ext cx="8448849" cy="4208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6" name="Shape 326"/>
        <p:cNvGrpSpPr/>
        <p:nvPr/>
      </p:nvGrpSpPr>
      <p:grpSpPr>
        <a:xfrm>
          <a:off x="0" y="0"/>
          <a:ext cx="0" cy="0"/>
          <a:chOff x="0" y="0"/>
          <a:chExt cx="0" cy="0"/>
        </a:xfrm>
      </p:grpSpPr>
      <p:sp>
        <p:nvSpPr>
          <p:cNvPr id="327" name="Google Shape;327;p3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28" name="Google Shape;328;p39"/>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29" name="Google Shape;329;p39"/>
          <p:cNvPicPr preferRelativeResize="0"/>
          <p:nvPr/>
        </p:nvPicPr>
        <p:blipFill>
          <a:blip r:embed="rId3">
            <a:alphaModFix/>
          </a:blip>
          <a:stretch>
            <a:fillRect/>
          </a:stretch>
        </p:blipFill>
        <p:spPr>
          <a:xfrm>
            <a:off x="1838313" y="728450"/>
            <a:ext cx="5467350" cy="3514725"/>
          </a:xfrm>
          <a:prstGeom prst="rect">
            <a:avLst/>
          </a:prstGeom>
          <a:noFill/>
          <a:ln>
            <a:noFill/>
          </a:ln>
        </p:spPr>
      </p:pic>
      <p:sp>
        <p:nvSpPr>
          <p:cNvPr id="330" name="Google Shape;330;p39"/>
          <p:cNvSpPr txBox="1"/>
          <p:nvPr/>
        </p:nvSpPr>
        <p:spPr>
          <a:xfrm>
            <a:off x="3555000" y="4167850"/>
            <a:ext cx="2034000" cy="56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latin typeface="Open Sans"/>
                <a:ea typeface="Open Sans"/>
                <a:cs typeface="Open Sans"/>
                <a:sym typeface="Open Sans"/>
              </a:rPr>
              <a:t>Image source: 1998 The Exploratorium</a:t>
            </a:r>
            <a:endParaRPr sz="800">
              <a:latin typeface="Open Sans"/>
              <a:ea typeface="Open Sans"/>
              <a:cs typeface="Open Sans"/>
              <a:sym typeface="Open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4" name="Shape 334"/>
        <p:cNvGrpSpPr/>
        <p:nvPr/>
      </p:nvGrpSpPr>
      <p:grpSpPr>
        <a:xfrm>
          <a:off x="0" y="0"/>
          <a:ext cx="0" cy="0"/>
          <a:chOff x="0" y="0"/>
          <a:chExt cx="0" cy="0"/>
        </a:xfrm>
      </p:grpSpPr>
      <p:sp>
        <p:nvSpPr>
          <p:cNvPr id="335" name="Google Shape;335;p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36" name="Google Shape;336;p40"/>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37" name="Google Shape;337;p40"/>
          <p:cNvPicPr preferRelativeResize="0"/>
          <p:nvPr/>
        </p:nvPicPr>
        <p:blipFill>
          <a:blip r:embed="rId3">
            <a:alphaModFix/>
          </a:blip>
          <a:stretch>
            <a:fillRect/>
          </a:stretch>
        </p:blipFill>
        <p:spPr>
          <a:xfrm>
            <a:off x="3048188" y="1384125"/>
            <a:ext cx="3047625" cy="3047625"/>
          </a:xfrm>
          <a:prstGeom prst="rect">
            <a:avLst/>
          </a:prstGeom>
          <a:noFill/>
          <a:ln>
            <a:noFill/>
          </a:ln>
        </p:spPr>
      </p:pic>
      <p:sp>
        <p:nvSpPr>
          <p:cNvPr id="338" name="Google Shape;338;p40"/>
          <p:cNvSpPr txBox="1"/>
          <p:nvPr/>
        </p:nvSpPr>
        <p:spPr>
          <a:xfrm>
            <a:off x="-20495" y="590025"/>
            <a:ext cx="42441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Sheep brain dissection</a:t>
            </a:r>
            <a:endParaRPr b="1" sz="2400">
              <a:latin typeface="Open Sans"/>
              <a:ea typeface="Open Sans"/>
              <a:cs typeface="Open Sans"/>
              <a:sym typeface="Open Sans"/>
            </a:endParaRPr>
          </a:p>
        </p:txBody>
      </p:sp>
      <p:sp>
        <p:nvSpPr>
          <p:cNvPr id="339" name="Google Shape;339;p40"/>
          <p:cNvSpPr txBox="1"/>
          <p:nvPr/>
        </p:nvSpPr>
        <p:spPr>
          <a:xfrm>
            <a:off x="3675888" y="4352525"/>
            <a:ext cx="2033400" cy="56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latin typeface="Open Sans"/>
                <a:ea typeface="Open Sans"/>
                <a:cs typeface="Open Sans"/>
                <a:sym typeface="Open Sans"/>
              </a:rPr>
              <a:t>Image source: www.carolina.com </a:t>
            </a:r>
            <a:endParaRPr sz="800">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3" name="Shape 343"/>
        <p:cNvGrpSpPr/>
        <p:nvPr/>
      </p:nvGrpSpPr>
      <p:grpSpPr>
        <a:xfrm>
          <a:off x="0" y="0"/>
          <a:ext cx="0" cy="0"/>
          <a:chOff x="0" y="0"/>
          <a:chExt cx="0" cy="0"/>
        </a:xfrm>
      </p:grpSpPr>
      <p:sp>
        <p:nvSpPr>
          <p:cNvPr id="344" name="Google Shape;344;p4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45" name="Google Shape;345;p41"/>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46" name="Google Shape;346;p41"/>
          <p:cNvSpPr txBox="1"/>
          <p:nvPr/>
        </p:nvSpPr>
        <p:spPr>
          <a:xfrm>
            <a:off x="353038" y="1472050"/>
            <a:ext cx="3419400" cy="79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u="sng">
                <a:solidFill>
                  <a:schemeClr val="dk1"/>
                </a:solidFill>
                <a:latin typeface="Open Sans"/>
                <a:ea typeface="Open Sans"/>
                <a:cs typeface="Open Sans"/>
                <a:sym typeface="Open Sans"/>
              </a:rPr>
              <a:t>Materials</a:t>
            </a:r>
            <a:endParaRPr b="1" sz="1600" u="sng">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1600" u="sng">
              <a:solidFill>
                <a:schemeClr val="dk1"/>
              </a:solidFill>
              <a:latin typeface="Open Sans"/>
              <a:ea typeface="Open Sans"/>
              <a:cs typeface="Open Sans"/>
              <a:sym typeface="Open Sans"/>
            </a:endParaRPr>
          </a:p>
          <a:p>
            <a:pPr indent="-317500" lvl="0" marL="457200" rtl="0" algn="l">
              <a:lnSpc>
                <a:spcPct val="115000"/>
              </a:lnSpc>
              <a:spcBef>
                <a:spcPts val="0"/>
              </a:spcBef>
              <a:spcAft>
                <a:spcPts val="0"/>
              </a:spcAft>
              <a:buClr>
                <a:schemeClr val="dk1"/>
              </a:buClr>
              <a:buSzPts val="1400"/>
              <a:buFont typeface="Open Sans"/>
              <a:buChar char="●"/>
            </a:pPr>
            <a:r>
              <a:rPr lang="en">
                <a:solidFill>
                  <a:schemeClr val="dk1"/>
                </a:solidFill>
                <a:latin typeface="Open Sans"/>
                <a:ea typeface="Open Sans"/>
                <a:cs typeface="Open Sans"/>
                <a:sym typeface="Open Sans"/>
              </a:rPr>
              <a:t>Sheep brain </a:t>
            </a:r>
            <a:endParaRPr>
              <a:solidFill>
                <a:schemeClr val="dk1"/>
              </a:solidFill>
              <a:latin typeface="Open Sans"/>
              <a:ea typeface="Open Sans"/>
              <a:cs typeface="Open Sans"/>
              <a:sym typeface="Open Sans"/>
            </a:endParaRPr>
          </a:p>
          <a:p>
            <a:pPr indent="-317500" lvl="0" marL="457200" rtl="0" algn="l">
              <a:lnSpc>
                <a:spcPct val="115000"/>
              </a:lnSpc>
              <a:spcBef>
                <a:spcPts val="0"/>
              </a:spcBef>
              <a:spcAft>
                <a:spcPts val="0"/>
              </a:spcAft>
              <a:buClr>
                <a:schemeClr val="dk1"/>
              </a:buClr>
              <a:buSzPts val="1400"/>
              <a:buFont typeface="Open Sans"/>
              <a:buChar char="●"/>
            </a:pPr>
            <a:r>
              <a:rPr lang="en">
                <a:solidFill>
                  <a:schemeClr val="dk1"/>
                </a:solidFill>
                <a:latin typeface="Open Sans"/>
                <a:ea typeface="Open Sans"/>
                <a:cs typeface="Open Sans"/>
                <a:sym typeface="Open Sans"/>
              </a:rPr>
              <a:t>Dissection tray</a:t>
            </a:r>
            <a:endParaRPr>
              <a:solidFill>
                <a:schemeClr val="dk1"/>
              </a:solidFill>
              <a:latin typeface="Open Sans"/>
              <a:ea typeface="Open Sans"/>
              <a:cs typeface="Open Sans"/>
              <a:sym typeface="Open Sans"/>
            </a:endParaRPr>
          </a:p>
          <a:p>
            <a:pPr indent="-317500" lvl="0" marL="457200" rtl="0" algn="l">
              <a:lnSpc>
                <a:spcPct val="115000"/>
              </a:lnSpc>
              <a:spcBef>
                <a:spcPts val="0"/>
              </a:spcBef>
              <a:spcAft>
                <a:spcPts val="0"/>
              </a:spcAft>
              <a:buClr>
                <a:schemeClr val="dk1"/>
              </a:buClr>
              <a:buSzPts val="1400"/>
              <a:buFont typeface="Open Sans"/>
              <a:buChar char="●"/>
            </a:pPr>
            <a:r>
              <a:rPr lang="en">
                <a:solidFill>
                  <a:schemeClr val="dk1"/>
                </a:solidFill>
                <a:latin typeface="Open Sans"/>
                <a:ea typeface="Open Sans"/>
                <a:cs typeface="Open Sans"/>
                <a:sym typeface="Open Sans"/>
              </a:rPr>
              <a:t>Gloves</a:t>
            </a:r>
            <a:endParaRPr>
              <a:solidFill>
                <a:schemeClr val="dk1"/>
              </a:solidFill>
              <a:latin typeface="Open Sans"/>
              <a:ea typeface="Open Sans"/>
              <a:cs typeface="Open Sans"/>
              <a:sym typeface="Open Sans"/>
            </a:endParaRPr>
          </a:p>
          <a:p>
            <a:pPr indent="-317500" lvl="0" marL="457200" rtl="0" algn="l">
              <a:lnSpc>
                <a:spcPct val="115000"/>
              </a:lnSpc>
              <a:spcBef>
                <a:spcPts val="0"/>
              </a:spcBef>
              <a:spcAft>
                <a:spcPts val="0"/>
              </a:spcAft>
              <a:buClr>
                <a:schemeClr val="dk1"/>
              </a:buClr>
              <a:buSzPts val="1400"/>
              <a:buFont typeface="Open Sans"/>
              <a:buChar char="●"/>
            </a:pPr>
            <a:r>
              <a:rPr lang="en">
                <a:solidFill>
                  <a:schemeClr val="dk1"/>
                </a:solidFill>
                <a:latin typeface="Open Sans"/>
                <a:ea typeface="Open Sans"/>
                <a:cs typeface="Open Sans"/>
                <a:sym typeface="Open Sans"/>
              </a:rPr>
              <a:t>Scalpel</a:t>
            </a:r>
            <a:endParaRPr b="1" u="sng">
              <a:latin typeface="Open Sans"/>
              <a:ea typeface="Open Sans"/>
              <a:cs typeface="Open Sans"/>
              <a:sym typeface="Open Sans"/>
            </a:endParaRPr>
          </a:p>
          <a:p>
            <a:pPr indent="0" lvl="0" marL="0" rtl="0" algn="l">
              <a:spcBef>
                <a:spcPts val="0"/>
              </a:spcBef>
              <a:spcAft>
                <a:spcPts val="0"/>
              </a:spcAft>
              <a:buNone/>
            </a:pPr>
            <a:r>
              <a:rPr lang="en">
                <a:latin typeface="Lato"/>
                <a:ea typeface="Lato"/>
                <a:cs typeface="Lato"/>
                <a:sym typeface="Lato"/>
              </a:rPr>
              <a:t> </a:t>
            </a:r>
            <a:endParaRPr>
              <a:latin typeface="Lato"/>
              <a:ea typeface="Lato"/>
              <a:cs typeface="Lato"/>
              <a:sym typeface="Lato"/>
            </a:endParaRPr>
          </a:p>
          <a:p>
            <a:pPr indent="0" lvl="0" marL="0" rtl="0" algn="l">
              <a:spcBef>
                <a:spcPts val="0"/>
              </a:spcBef>
              <a:spcAft>
                <a:spcPts val="0"/>
              </a:spcAft>
              <a:buNone/>
            </a:pPr>
            <a:r>
              <a:t/>
            </a:r>
            <a:endParaRPr b="1" sz="1600" u="sng">
              <a:latin typeface="Lato"/>
              <a:ea typeface="Lato"/>
              <a:cs typeface="Lato"/>
              <a:sym typeface="Lato"/>
            </a:endParaRPr>
          </a:p>
          <a:p>
            <a:pPr indent="0" lvl="0" marL="0" rtl="0" algn="l">
              <a:spcBef>
                <a:spcPts val="0"/>
              </a:spcBef>
              <a:spcAft>
                <a:spcPts val="0"/>
              </a:spcAft>
              <a:buNone/>
            </a:pPr>
            <a:r>
              <a:t/>
            </a:r>
            <a:endParaRPr b="1" sz="1800" u="sng">
              <a:latin typeface="Lato"/>
              <a:ea typeface="Lato"/>
              <a:cs typeface="Lato"/>
              <a:sym typeface="Lato"/>
            </a:endParaRPr>
          </a:p>
          <a:p>
            <a:pPr indent="0" lvl="0" marL="0" rtl="0" algn="l">
              <a:spcBef>
                <a:spcPts val="0"/>
              </a:spcBef>
              <a:spcAft>
                <a:spcPts val="0"/>
              </a:spcAft>
              <a:buNone/>
            </a:pPr>
            <a:r>
              <a:t/>
            </a:r>
            <a:endParaRPr b="1" sz="1800" u="sng">
              <a:latin typeface="Lato"/>
              <a:ea typeface="Lato"/>
              <a:cs typeface="Lato"/>
              <a:sym typeface="Lato"/>
            </a:endParaRPr>
          </a:p>
          <a:p>
            <a:pPr indent="0" lvl="0" marL="0" rtl="0" algn="l">
              <a:spcBef>
                <a:spcPts val="0"/>
              </a:spcBef>
              <a:spcAft>
                <a:spcPts val="0"/>
              </a:spcAft>
              <a:buNone/>
            </a:pPr>
            <a:r>
              <a:t/>
            </a:r>
            <a:endParaRPr b="1" sz="1800" u="sng">
              <a:latin typeface="Lato"/>
              <a:ea typeface="Lato"/>
              <a:cs typeface="Lato"/>
              <a:sym typeface="Lato"/>
            </a:endParaRPr>
          </a:p>
        </p:txBody>
      </p:sp>
      <p:sp>
        <p:nvSpPr>
          <p:cNvPr id="347" name="Google Shape;347;p41"/>
          <p:cNvSpPr txBox="1"/>
          <p:nvPr/>
        </p:nvSpPr>
        <p:spPr>
          <a:xfrm>
            <a:off x="55705" y="590025"/>
            <a:ext cx="42441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Dissection Instructions</a:t>
            </a:r>
            <a:endParaRPr b="1" sz="2400">
              <a:latin typeface="Open Sans"/>
              <a:ea typeface="Open Sans"/>
              <a:cs typeface="Open Sans"/>
              <a:sym typeface="Open Sans"/>
            </a:endParaRPr>
          </a:p>
        </p:txBody>
      </p:sp>
      <p:sp>
        <p:nvSpPr>
          <p:cNvPr id="348" name="Google Shape;348;p41"/>
          <p:cNvSpPr txBox="1"/>
          <p:nvPr/>
        </p:nvSpPr>
        <p:spPr>
          <a:xfrm>
            <a:off x="4448175" y="1472050"/>
            <a:ext cx="3702000" cy="139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u="sng">
                <a:solidFill>
                  <a:schemeClr val="dk1"/>
                </a:solidFill>
                <a:latin typeface="Open Sans"/>
                <a:ea typeface="Open Sans"/>
                <a:cs typeface="Open Sans"/>
                <a:sym typeface="Open Sans"/>
              </a:rPr>
              <a:t>Safety </a:t>
            </a:r>
            <a:endParaRPr b="1" sz="1600" u="sng">
              <a:solidFill>
                <a:schemeClr val="dk1"/>
              </a:solidFill>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
                <a:latin typeface="Open Sans"/>
                <a:ea typeface="Open Sans"/>
                <a:cs typeface="Open Sans"/>
                <a:sym typeface="Open Sans"/>
              </a:rPr>
              <a:t>Always have your gloves on when touching the brain.</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
                <a:latin typeface="Open Sans"/>
                <a:ea typeface="Open Sans"/>
                <a:cs typeface="Open Sans"/>
                <a:sym typeface="Open Sans"/>
              </a:rPr>
              <a:t>Always cut away from your hands and body.</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
                <a:latin typeface="Open Sans"/>
                <a:ea typeface="Open Sans"/>
                <a:cs typeface="Open Sans"/>
                <a:sym typeface="Open Sans"/>
              </a:rPr>
              <a:t>Always place the brain on the train when cutting it.</a:t>
            </a:r>
            <a:endParaRPr>
              <a:latin typeface="Open Sans"/>
              <a:ea typeface="Open Sans"/>
              <a:cs typeface="Open Sans"/>
              <a:sym typeface="Open Sans"/>
            </a:endParaRPr>
          </a:p>
        </p:txBody>
      </p:sp>
      <p:pic>
        <p:nvPicPr>
          <p:cNvPr id="349" name="Google Shape;349;p41"/>
          <p:cNvPicPr preferRelativeResize="0"/>
          <p:nvPr/>
        </p:nvPicPr>
        <p:blipFill rotWithShape="1">
          <a:blip r:embed="rId3">
            <a:alphaModFix/>
          </a:blip>
          <a:srcRect b="21516" l="21275" r="17919" t="19371"/>
          <a:stretch/>
        </p:blipFill>
        <p:spPr>
          <a:xfrm>
            <a:off x="3568750" y="1216400"/>
            <a:ext cx="879426" cy="8549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 name="Shape 80"/>
        <p:cNvGrpSpPr/>
        <p:nvPr/>
      </p:nvGrpSpPr>
      <p:grpSpPr>
        <a:xfrm>
          <a:off x="0" y="0"/>
          <a:ext cx="0" cy="0"/>
          <a:chOff x="0" y="0"/>
          <a:chExt cx="0" cy="0"/>
        </a:xfrm>
      </p:grpSpPr>
      <p:sp>
        <p:nvSpPr>
          <p:cNvPr id="81" name="Google Shape;81;p15"/>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82" name="Google Shape;82;p15"/>
          <p:cNvSpPr txBox="1"/>
          <p:nvPr/>
        </p:nvSpPr>
        <p:spPr>
          <a:xfrm>
            <a:off x="7342025" y="4399450"/>
            <a:ext cx="16791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Brainfacts.org</a:t>
            </a:r>
            <a:endParaRPr sz="800">
              <a:latin typeface="Open Sans Light"/>
              <a:ea typeface="Open Sans Light"/>
              <a:cs typeface="Open Sans Light"/>
              <a:sym typeface="Open Sans Light"/>
            </a:endParaRPr>
          </a:p>
        </p:txBody>
      </p:sp>
      <p:sp>
        <p:nvSpPr>
          <p:cNvPr id="83" name="Google Shape;83;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84" name="Google Shape;84;p15"/>
          <p:cNvSpPr txBox="1"/>
          <p:nvPr/>
        </p:nvSpPr>
        <p:spPr>
          <a:xfrm>
            <a:off x="2828195" y="4157451"/>
            <a:ext cx="3212100" cy="17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u="sng">
                <a:solidFill>
                  <a:srgbClr val="0097A7"/>
                </a:solidFill>
                <a:latin typeface="Open Sans"/>
                <a:ea typeface="Open Sans"/>
                <a:cs typeface="Open Sans"/>
                <a:sym typeface="Open Sans"/>
                <a:hlinkClick r:id="rId3"/>
              </a:rPr>
              <a:t>Brain Facts: Anatomy observation tool</a:t>
            </a:r>
            <a:endParaRPr sz="1200">
              <a:latin typeface="Open Sans"/>
              <a:ea typeface="Open Sans"/>
              <a:cs typeface="Open Sans"/>
              <a:sym typeface="Open Sans"/>
            </a:endParaRPr>
          </a:p>
        </p:txBody>
      </p:sp>
      <p:pic>
        <p:nvPicPr>
          <p:cNvPr id="85" name="Google Shape;85;p15"/>
          <p:cNvPicPr preferRelativeResize="0"/>
          <p:nvPr/>
        </p:nvPicPr>
        <p:blipFill>
          <a:blip r:embed="rId4">
            <a:alphaModFix/>
          </a:blip>
          <a:stretch>
            <a:fillRect/>
          </a:stretch>
        </p:blipFill>
        <p:spPr>
          <a:xfrm>
            <a:off x="2345950" y="808450"/>
            <a:ext cx="3769001" cy="334899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3" name="Shape 353"/>
        <p:cNvGrpSpPr/>
        <p:nvPr/>
      </p:nvGrpSpPr>
      <p:grpSpPr>
        <a:xfrm>
          <a:off x="0" y="0"/>
          <a:ext cx="0" cy="0"/>
          <a:chOff x="0" y="0"/>
          <a:chExt cx="0" cy="0"/>
        </a:xfrm>
      </p:grpSpPr>
      <p:sp>
        <p:nvSpPr>
          <p:cNvPr id="354" name="Google Shape;354;p4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55" name="Google Shape;355;p42"/>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56" name="Google Shape;356;p42"/>
          <p:cNvSpPr txBox="1"/>
          <p:nvPr/>
        </p:nvSpPr>
        <p:spPr>
          <a:xfrm>
            <a:off x="326975" y="608400"/>
            <a:ext cx="7311600" cy="79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u="sng">
                <a:latin typeface="Open Sans"/>
                <a:ea typeface="Open Sans"/>
                <a:cs typeface="Open Sans"/>
                <a:sym typeface="Open Sans"/>
              </a:rPr>
              <a:t>Procedure:</a:t>
            </a:r>
            <a:endParaRPr b="1" sz="1600" u="sng">
              <a:latin typeface="Open Sans"/>
              <a:ea typeface="Open Sans"/>
              <a:cs typeface="Open Sans"/>
              <a:sym typeface="Open Sans"/>
            </a:endParaRPr>
          </a:p>
          <a:p>
            <a:pPr indent="0" lvl="0" marL="0" rtl="0" algn="l">
              <a:spcBef>
                <a:spcPts val="0"/>
              </a:spcBef>
              <a:spcAft>
                <a:spcPts val="0"/>
              </a:spcAft>
              <a:buNone/>
            </a:pPr>
            <a:r>
              <a:t/>
            </a:r>
            <a:endParaRPr b="1" sz="1600" u="sng">
              <a:latin typeface="Open Sans"/>
              <a:ea typeface="Open Sans"/>
              <a:cs typeface="Open Sans"/>
              <a:sym typeface="Open Sans"/>
            </a:endParaRPr>
          </a:p>
          <a:p>
            <a:pPr indent="0" lvl="0" marL="0" rtl="0" algn="l">
              <a:spcBef>
                <a:spcPts val="0"/>
              </a:spcBef>
              <a:spcAft>
                <a:spcPts val="0"/>
              </a:spcAft>
              <a:buNone/>
            </a:pPr>
            <a:r>
              <a:rPr lang="en">
                <a:solidFill>
                  <a:srgbClr val="000000"/>
                </a:solidFill>
                <a:latin typeface="Open Sans"/>
                <a:ea typeface="Open Sans"/>
                <a:cs typeface="Open Sans"/>
                <a:sym typeface="Open Sans"/>
              </a:rPr>
              <a:t>Write a dissection log: a step by step record of your dissections. </a:t>
            </a:r>
            <a:r>
              <a:rPr lang="en">
                <a:latin typeface="Open Sans"/>
                <a:ea typeface="Open Sans"/>
                <a:cs typeface="Open Sans"/>
                <a:sym typeface="Open Sans"/>
              </a:rPr>
              <a:t>You can </a:t>
            </a:r>
            <a:r>
              <a:rPr lang="en">
                <a:solidFill>
                  <a:srgbClr val="000000"/>
                </a:solidFill>
                <a:latin typeface="Open Sans"/>
                <a:ea typeface="Open Sans"/>
                <a:cs typeface="Open Sans"/>
                <a:sym typeface="Open Sans"/>
              </a:rPr>
              <a:t>includ</a:t>
            </a:r>
            <a:r>
              <a:rPr lang="en">
                <a:latin typeface="Open Sans"/>
                <a:ea typeface="Open Sans"/>
                <a:cs typeface="Open Sans"/>
                <a:sym typeface="Open Sans"/>
              </a:rPr>
              <a:t>e </a:t>
            </a:r>
            <a:r>
              <a:rPr lang="en">
                <a:solidFill>
                  <a:srgbClr val="000000"/>
                </a:solidFill>
                <a:latin typeface="Open Sans"/>
                <a:ea typeface="Open Sans"/>
                <a:cs typeface="Open Sans"/>
                <a:sym typeface="Open Sans"/>
              </a:rPr>
              <a:t>labelled diagrams, sketches or photographs.</a:t>
            </a:r>
            <a:endParaRPr>
              <a:solidFill>
                <a:srgbClr val="000000"/>
              </a:solidFill>
              <a:latin typeface="Open Sans"/>
              <a:ea typeface="Open Sans"/>
              <a:cs typeface="Open Sans"/>
              <a:sym typeface="Open Sans"/>
            </a:endParaRPr>
          </a:p>
          <a:p>
            <a:pPr indent="0" lvl="0" marL="0" rtl="0" algn="l">
              <a:spcBef>
                <a:spcPts val="0"/>
              </a:spcBef>
              <a:spcAft>
                <a:spcPts val="0"/>
              </a:spcAft>
              <a:buClr>
                <a:srgbClr val="000000"/>
              </a:buClr>
              <a:buSzPts val="1100"/>
              <a:buFont typeface="Arial"/>
              <a:buNone/>
            </a:pPr>
            <a:r>
              <a:t/>
            </a:r>
            <a:endParaRPr>
              <a:solidFill>
                <a:srgbClr val="000000"/>
              </a:solidFill>
              <a:latin typeface="Open Sans"/>
              <a:ea typeface="Open Sans"/>
              <a:cs typeface="Open Sans"/>
              <a:sym typeface="Open Sans"/>
            </a:endParaRPr>
          </a:p>
          <a:p>
            <a:pPr indent="-317500" lvl="0" marL="457200" rtl="0" algn="l">
              <a:spcBef>
                <a:spcPts val="0"/>
              </a:spcBef>
              <a:spcAft>
                <a:spcPts val="0"/>
              </a:spcAft>
              <a:buSzPts val="1400"/>
              <a:buFont typeface="Open Sans"/>
              <a:buAutoNum type="arabicPeriod"/>
            </a:pPr>
            <a:r>
              <a:rPr lang="en">
                <a:latin typeface="Open Sans"/>
                <a:ea typeface="Open Sans"/>
                <a:cs typeface="Open Sans"/>
                <a:sym typeface="Open Sans"/>
              </a:rPr>
              <a:t>Examine the exterior of the brain from all angles.</a:t>
            </a:r>
            <a:endParaRPr>
              <a:latin typeface="Open Sans"/>
              <a:ea typeface="Open Sans"/>
              <a:cs typeface="Open Sans"/>
              <a:sym typeface="Open Sans"/>
            </a:endParaRPr>
          </a:p>
          <a:p>
            <a:pPr indent="0" lvl="0" marL="457200" rtl="0" algn="l">
              <a:spcBef>
                <a:spcPts val="0"/>
              </a:spcBef>
              <a:spcAft>
                <a:spcPts val="0"/>
              </a:spcAft>
              <a:buNone/>
            </a:pPr>
            <a:r>
              <a:t/>
            </a:r>
            <a:endParaRPr>
              <a:latin typeface="Open Sans"/>
              <a:ea typeface="Open Sans"/>
              <a:cs typeface="Open Sans"/>
              <a:sym typeface="Open Sans"/>
            </a:endParaRPr>
          </a:p>
          <a:p>
            <a:pPr indent="-317500" lvl="0" marL="457200" rtl="0" algn="l">
              <a:spcBef>
                <a:spcPts val="0"/>
              </a:spcBef>
              <a:spcAft>
                <a:spcPts val="0"/>
              </a:spcAft>
              <a:buSzPts val="1400"/>
              <a:buFont typeface="Open Sans"/>
              <a:buAutoNum type="arabicPeriod"/>
            </a:pPr>
            <a:r>
              <a:rPr lang="en">
                <a:latin typeface="Open Sans"/>
                <a:ea typeface="Open Sans"/>
                <a:cs typeface="Open Sans"/>
                <a:sym typeface="Open Sans"/>
              </a:rPr>
              <a:t>Identify structures:</a:t>
            </a:r>
            <a:endParaRPr>
              <a:latin typeface="Open Sans"/>
              <a:ea typeface="Open Sans"/>
              <a:cs typeface="Open Sans"/>
              <a:sym typeface="Open Sans"/>
            </a:endParaRPr>
          </a:p>
          <a:p>
            <a:pPr indent="0" lvl="0" marL="457200" rtl="0" algn="l">
              <a:spcBef>
                <a:spcPts val="0"/>
              </a:spcBef>
              <a:spcAft>
                <a:spcPts val="0"/>
              </a:spcAft>
              <a:buNone/>
            </a:pPr>
            <a:r>
              <a:t/>
            </a:r>
            <a:endParaRPr>
              <a:latin typeface="Open Sans"/>
              <a:ea typeface="Open Sans"/>
              <a:cs typeface="Open Sans"/>
              <a:sym typeface="Open Sans"/>
            </a:endParaRPr>
          </a:p>
          <a:p>
            <a:pPr indent="-317500" lvl="0" marL="457200" rtl="0" algn="l">
              <a:spcBef>
                <a:spcPts val="0"/>
              </a:spcBef>
              <a:spcAft>
                <a:spcPts val="0"/>
              </a:spcAft>
              <a:buSzPts val="1400"/>
              <a:buFont typeface="Open Sans"/>
              <a:buChar char="●"/>
            </a:pPr>
            <a:r>
              <a:rPr lang="en">
                <a:latin typeface="Open Sans"/>
                <a:ea typeface="Open Sans"/>
                <a:cs typeface="Open Sans"/>
                <a:sym typeface="Open Sans"/>
              </a:rPr>
              <a:t>The four lobes</a:t>
            </a:r>
            <a:endParaRPr>
              <a:latin typeface="Open Sans"/>
              <a:ea typeface="Open Sans"/>
              <a:cs typeface="Open Sans"/>
              <a:sym typeface="Open Sans"/>
            </a:endParaRPr>
          </a:p>
          <a:p>
            <a:pPr indent="-317500" lvl="0" marL="457200" rtl="0" algn="l">
              <a:spcBef>
                <a:spcPts val="0"/>
              </a:spcBef>
              <a:spcAft>
                <a:spcPts val="0"/>
              </a:spcAft>
              <a:buSzPts val="1400"/>
              <a:buFont typeface="Open Sans"/>
              <a:buChar char="●"/>
            </a:pPr>
            <a:r>
              <a:rPr lang="en">
                <a:latin typeface="Open Sans"/>
                <a:ea typeface="Open Sans"/>
                <a:cs typeface="Open Sans"/>
                <a:sym typeface="Open Sans"/>
              </a:rPr>
              <a:t>Cerebellum</a:t>
            </a:r>
            <a:endParaRPr>
              <a:latin typeface="Open Sans"/>
              <a:ea typeface="Open Sans"/>
              <a:cs typeface="Open Sans"/>
              <a:sym typeface="Open Sans"/>
            </a:endParaRPr>
          </a:p>
          <a:p>
            <a:pPr indent="-317500" lvl="0" marL="457200" rtl="0" algn="l">
              <a:spcBef>
                <a:spcPts val="0"/>
              </a:spcBef>
              <a:spcAft>
                <a:spcPts val="0"/>
              </a:spcAft>
              <a:buSzPts val="1400"/>
              <a:buFont typeface="Open Sans"/>
              <a:buChar char="●"/>
            </a:pPr>
            <a:r>
              <a:rPr lang="en">
                <a:latin typeface="Open Sans"/>
                <a:ea typeface="Open Sans"/>
                <a:cs typeface="Open Sans"/>
                <a:sym typeface="Open Sans"/>
              </a:rPr>
              <a:t>Brain stem</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317500" lvl="0" marL="457200" rtl="0" algn="l">
              <a:spcBef>
                <a:spcPts val="0"/>
              </a:spcBef>
              <a:spcAft>
                <a:spcPts val="0"/>
              </a:spcAft>
              <a:buSzPts val="1400"/>
              <a:buFont typeface="Open Sans"/>
              <a:buAutoNum type="arabicPeriod"/>
            </a:pPr>
            <a:r>
              <a:rPr lang="en">
                <a:solidFill>
                  <a:srgbClr val="000000"/>
                </a:solidFill>
                <a:latin typeface="Open Sans"/>
                <a:ea typeface="Open Sans"/>
                <a:cs typeface="Open Sans"/>
                <a:sym typeface="Open Sans"/>
              </a:rPr>
              <a:t>Write down all your observations:</a:t>
            </a:r>
            <a:r>
              <a:rPr lang="en">
                <a:latin typeface="Open Sans"/>
                <a:ea typeface="Open Sans"/>
                <a:cs typeface="Open Sans"/>
                <a:sym typeface="Open Sans"/>
              </a:rPr>
              <a:t> e</a:t>
            </a:r>
            <a:r>
              <a:rPr lang="en">
                <a:solidFill>
                  <a:srgbClr val="000000"/>
                </a:solidFill>
                <a:latin typeface="Open Sans"/>
                <a:ea typeface="Open Sans"/>
                <a:cs typeface="Open Sans"/>
                <a:sym typeface="Open Sans"/>
              </a:rPr>
              <a:t>.g. </a:t>
            </a:r>
            <a:r>
              <a:rPr lang="en">
                <a:latin typeface="Open Sans"/>
                <a:ea typeface="Open Sans"/>
                <a:cs typeface="Open Sans"/>
                <a:sym typeface="Open Sans"/>
              </a:rPr>
              <a:t>c</a:t>
            </a:r>
            <a:r>
              <a:rPr lang="en">
                <a:solidFill>
                  <a:srgbClr val="000000"/>
                </a:solidFill>
                <a:latin typeface="Open Sans"/>
                <a:ea typeface="Open Sans"/>
                <a:cs typeface="Open Sans"/>
                <a:sym typeface="Open Sans"/>
              </a:rPr>
              <a:t>haracteristics of the brain (texture, color, shape)</a:t>
            </a:r>
            <a:r>
              <a:rPr lang="en">
                <a:latin typeface="Open Sans"/>
                <a:ea typeface="Open Sans"/>
                <a:cs typeface="Open Sans"/>
                <a:sym typeface="Open Sans"/>
              </a:rPr>
              <a:t>, </a:t>
            </a:r>
            <a:r>
              <a:rPr lang="en">
                <a:solidFill>
                  <a:srgbClr val="000000"/>
                </a:solidFill>
                <a:latin typeface="Open Sans"/>
                <a:ea typeface="Open Sans"/>
                <a:cs typeface="Open Sans"/>
                <a:sym typeface="Open Sans"/>
              </a:rPr>
              <a:t>structures identified.</a:t>
            </a:r>
            <a:endParaRPr>
              <a:solidFill>
                <a:srgbClr val="000000"/>
              </a:solidFill>
              <a:latin typeface="Open Sans"/>
              <a:ea typeface="Open Sans"/>
              <a:cs typeface="Open Sans"/>
              <a:sym typeface="Open Sans"/>
            </a:endParaRPr>
          </a:p>
          <a:p>
            <a:pPr indent="0" lvl="0" marL="0" rtl="0" algn="l">
              <a:spcBef>
                <a:spcPts val="0"/>
              </a:spcBef>
              <a:spcAft>
                <a:spcPts val="0"/>
              </a:spcAft>
              <a:buNone/>
            </a:pPr>
            <a:r>
              <a:t/>
            </a:r>
            <a:endParaRPr i="1">
              <a:solidFill>
                <a:srgbClr val="000000"/>
              </a:solidFill>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t/>
            </a:r>
            <a:endParaRPr b="1" sz="1600" u="sng">
              <a:latin typeface="Open Sans"/>
              <a:ea typeface="Open Sans"/>
              <a:cs typeface="Open Sans"/>
              <a:sym typeface="Open Sans"/>
            </a:endParaRPr>
          </a:p>
          <a:p>
            <a:pPr indent="0" lvl="0" marL="0" rtl="0" algn="l">
              <a:spcBef>
                <a:spcPts val="0"/>
              </a:spcBef>
              <a:spcAft>
                <a:spcPts val="0"/>
              </a:spcAft>
              <a:buNone/>
            </a:pPr>
            <a:r>
              <a:t/>
            </a:r>
            <a:endParaRPr b="1" sz="1800" u="sng">
              <a:latin typeface="Lato"/>
              <a:ea typeface="Lato"/>
              <a:cs typeface="Lato"/>
              <a:sym typeface="Lato"/>
            </a:endParaRPr>
          </a:p>
          <a:p>
            <a:pPr indent="0" lvl="0" marL="0" rtl="0" algn="l">
              <a:spcBef>
                <a:spcPts val="0"/>
              </a:spcBef>
              <a:spcAft>
                <a:spcPts val="0"/>
              </a:spcAft>
              <a:buNone/>
            </a:pPr>
            <a:r>
              <a:t/>
            </a:r>
            <a:endParaRPr b="1" sz="1800" u="sng">
              <a:latin typeface="Lato"/>
              <a:ea typeface="Lato"/>
              <a:cs typeface="Lato"/>
              <a:sym typeface="Lato"/>
            </a:endParaRPr>
          </a:p>
          <a:p>
            <a:pPr indent="0" lvl="0" marL="0" rtl="0" algn="l">
              <a:spcBef>
                <a:spcPts val="0"/>
              </a:spcBef>
              <a:spcAft>
                <a:spcPts val="0"/>
              </a:spcAft>
              <a:buNone/>
            </a:pPr>
            <a:r>
              <a:t/>
            </a:r>
            <a:endParaRPr b="1" sz="1800" u="sng">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0" name="Shape 360"/>
        <p:cNvGrpSpPr/>
        <p:nvPr/>
      </p:nvGrpSpPr>
      <p:grpSpPr>
        <a:xfrm>
          <a:off x="0" y="0"/>
          <a:ext cx="0" cy="0"/>
          <a:chOff x="0" y="0"/>
          <a:chExt cx="0" cy="0"/>
        </a:xfrm>
      </p:grpSpPr>
      <p:sp>
        <p:nvSpPr>
          <p:cNvPr id="361" name="Google Shape;361;p4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62" name="Google Shape;362;p43"/>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63" name="Google Shape;363;p43"/>
          <p:cNvSpPr txBox="1"/>
          <p:nvPr/>
        </p:nvSpPr>
        <p:spPr>
          <a:xfrm>
            <a:off x="281675" y="219650"/>
            <a:ext cx="67080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Lato"/>
              <a:ea typeface="Lato"/>
              <a:cs typeface="Lato"/>
              <a:sym typeface="Lato"/>
            </a:endParaRPr>
          </a:p>
          <a:p>
            <a:pPr indent="0" lvl="0" marL="0" rtl="0" algn="l">
              <a:spcBef>
                <a:spcPts val="0"/>
              </a:spcBef>
              <a:spcAft>
                <a:spcPts val="0"/>
              </a:spcAft>
              <a:buNone/>
            </a:pPr>
            <a:r>
              <a:t/>
            </a:r>
            <a:endParaRPr>
              <a:solidFill>
                <a:schemeClr val="dk1"/>
              </a:solidFill>
              <a:latin typeface="Lato"/>
              <a:ea typeface="Lato"/>
              <a:cs typeface="Lato"/>
              <a:sym typeface="Lato"/>
            </a:endParaRPr>
          </a:p>
          <a:p>
            <a:pPr indent="0" lvl="0" marL="0" rtl="0" algn="l">
              <a:spcBef>
                <a:spcPts val="0"/>
              </a:spcBef>
              <a:spcAft>
                <a:spcPts val="0"/>
              </a:spcAft>
              <a:buNone/>
            </a:pPr>
            <a:r>
              <a:rPr lang="en">
                <a:solidFill>
                  <a:schemeClr val="dk1"/>
                </a:solidFill>
                <a:latin typeface="Lato"/>
                <a:ea typeface="Lato"/>
                <a:cs typeface="Lato"/>
                <a:sym typeface="Lato"/>
              </a:rPr>
              <a:t>4. Hold the brain flat and cut along the middle length (see image).</a:t>
            </a:r>
            <a:endParaRPr>
              <a:solidFill>
                <a:schemeClr val="dk1"/>
              </a:solidFill>
              <a:latin typeface="Lato"/>
              <a:ea typeface="Lato"/>
              <a:cs typeface="Lato"/>
              <a:sym typeface="Lato"/>
            </a:endParaRPr>
          </a:p>
          <a:p>
            <a:pPr indent="0" lvl="0" marL="0" rtl="0" algn="l">
              <a:spcBef>
                <a:spcPts val="0"/>
              </a:spcBef>
              <a:spcAft>
                <a:spcPts val="0"/>
              </a:spcAft>
              <a:buNone/>
            </a:pPr>
            <a:r>
              <a:t/>
            </a:r>
            <a:endParaRPr>
              <a:solidFill>
                <a:schemeClr val="dk1"/>
              </a:solidFill>
              <a:latin typeface="Lato"/>
              <a:ea typeface="Lato"/>
              <a:cs typeface="Lato"/>
              <a:sym typeface="Lato"/>
            </a:endParaRPr>
          </a:p>
          <a:p>
            <a:pPr indent="0" lvl="0" marL="0" rtl="0" algn="l">
              <a:spcBef>
                <a:spcPts val="0"/>
              </a:spcBef>
              <a:spcAft>
                <a:spcPts val="0"/>
              </a:spcAft>
              <a:buNone/>
            </a:pPr>
            <a:r>
              <a:t/>
            </a:r>
            <a:endParaRPr>
              <a:solidFill>
                <a:schemeClr val="dk1"/>
              </a:solidFill>
              <a:latin typeface="Lato"/>
              <a:ea typeface="Lato"/>
              <a:cs typeface="Lato"/>
              <a:sym typeface="Lato"/>
            </a:endParaRPr>
          </a:p>
          <a:p>
            <a:pPr indent="0" lvl="0" marL="0" rtl="0" algn="l">
              <a:spcBef>
                <a:spcPts val="0"/>
              </a:spcBef>
              <a:spcAft>
                <a:spcPts val="0"/>
              </a:spcAft>
              <a:buNone/>
            </a:pPr>
            <a:r>
              <a:t/>
            </a:r>
            <a:endParaRPr>
              <a:solidFill>
                <a:schemeClr val="dk1"/>
              </a:solidFill>
              <a:latin typeface="Lato"/>
              <a:ea typeface="Lato"/>
              <a:cs typeface="Lato"/>
              <a:sym typeface="Lato"/>
            </a:endParaRPr>
          </a:p>
          <a:p>
            <a:pPr indent="0" lvl="0" marL="0" rtl="0" algn="l">
              <a:spcBef>
                <a:spcPts val="0"/>
              </a:spcBef>
              <a:spcAft>
                <a:spcPts val="0"/>
              </a:spcAft>
              <a:buNone/>
            </a:pPr>
            <a:r>
              <a:rPr lang="en">
                <a:solidFill>
                  <a:schemeClr val="dk1"/>
                </a:solidFill>
                <a:latin typeface="Lato"/>
                <a:ea typeface="Lato"/>
                <a:cs typeface="Lato"/>
                <a:sym typeface="Lato"/>
              </a:rPr>
              <a:t>5. Identify internal structures such as:</a:t>
            </a:r>
            <a:endParaRPr>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Char char="-"/>
            </a:pPr>
            <a:r>
              <a:rPr i="1" lang="en">
                <a:solidFill>
                  <a:schemeClr val="dk1"/>
                </a:solidFill>
                <a:latin typeface="Lato"/>
                <a:ea typeface="Lato"/>
                <a:cs typeface="Lato"/>
                <a:sym typeface="Lato"/>
              </a:rPr>
              <a:t>Thalamus</a:t>
            </a:r>
            <a:endParaRPr i="1">
              <a:solidFill>
                <a:schemeClr val="dk1"/>
              </a:solidFill>
              <a:latin typeface="Lato"/>
              <a:ea typeface="Lato"/>
              <a:cs typeface="Lato"/>
              <a:sym typeface="Lato"/>
            </a:endParaRPr>
          </a:p>
          <a:p>
            <a:pPr indent="-317500" lvl="0" marL="457200" rtl="0" algn="l">
              <a:spcBef>
                <a:spcPts val="0"/>
              </a:spcBef>
              <a:spcAft>
                <a:spcPts val="0"/>
              </a:spcAft>
              <a:buClr>
                <a:schemeClr val="dk1"/>
              </a:buClr>
              <a:buSzPts val="1400"/>
              <a:buFont typeface="Lato"/>
              <a:buChar char="-"/>
            </a:pPr>
            <a:r>
              <a:rPr i="1" lang="en">
                <a:solidFill>
                  <a:schemeClr val="dk1"/>
                </a:solidFill>
                <a:latin typeface="Lato"/>
                <a:ea typeface="Lato"/>
                <a:cs typeface="Lato"/>
                <a:sym typeface="Lato"/>
              </a:rPr>
              <a:t>Corpus callosum (connecting both hemispheres)</a:t>
            </a:r>
            <a:endParaRPr/>
          </a:p>
        </p:txBody>
      </p:sp>
      <p:pic>
        <p:nvPicPr>
          <p:cNvPr id="364" name="Google Shape;364;p43"/>
          <p:cNvPicPr preferRelativeResize="0"/>
          <p:nvPr/>
        </p:nvPicPr>
        <p:blipFill>
          <a:blip r:embed="rId3">
            <a:alphaModFix/>
          </a:blip>
          <a:stretch>
            <a:fillRect/>
          </a:stretch>
        </p:blipFill>
        <p:spPr>
          <a:xfrm>
            <a:off x="5000050" y="1569475"/>
            <a:ext cx="3419400" cy="2564550"/>
          </a:xfrm>
          <a:prstGeom prst="rect">
            <a:avLst/>
          </a:prstGeom>
          <a:noFill/>
          <a:ln>
            <a:noFill/>
          </a:ln>
        </p:spPr>
      </p:pic>
      <p:sp>
        <p:nvSpPr>
          <p:cNvPr id="365" name="Google Shape;365;p43"/>
          <p:cNvSpPr txBox="1"/>
          <p:nvPr/>
        </p:nvSpPr>
        <p:spPr>
          <a:xfrm>
            <a:off x="6255352" y="4029550"/>
            <a:ext cx="2377200" cy="56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latin typeface="Open Sans"/>
                <a:ea typeface="Open Sans"/>
                <a:cs typeface="Open Sans"/>
                <a:sym typeface="Open Sans"/>
              </a:rPr>
              <a:t>Image source: sheepforbrins.blogspot.com</a:t>
            </a:r>
            <a:endParaRPr sz="800">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9" name="Shape 369"/>
        <p:cNvGrpSpPr/>
        <p:nvPr/>
      </p:nvGrpSpPr>
      <p:grpSpPr>
        <a:xfrm>
          <a:off x="0" y="0"/>
          <a:ext cx="0" cy="0"/>
          <a:chOff x="0" y="0"/>
          <a:chExt cx="0" cy="0"/>
        </a:xfrm>
      </p:grpSpPr>
      <p:sp>
        <p:nvSpPr>
          <p:cNvPr id="370" name="Google Shape;370;p4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71" name="Google Shape;371;p44"/>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72" name="Google Shape;372;p44"/>
          <p:cNvPicPr preferRelativeResize="0"/>
          <p:nvPr/>
        </p:nvPicPr>
        <p:blipFill>
          <a:blip r:embed="rId3">
            <a:alphaModFix/>
          </a:blip>
          <a:stretch>
            <a:fillRect/>
          </a:stretch>
        </p:blipFill>
        <p:spPr>
          <a:xfrm>
            <a:off x="229173" y="587600"/>
            <a:ext cx="4799201" cy="2875350"/>
          </a:xfrm>
          <a:prstGeom prst="rect">
            <a:avLst/>
          </a:prstGeom>
          <a:noFill/>
          <a:ln>
            <a:noFill/>
          </a:ln>
        </p:spPr>
      </p:pic>
      <p:pic>
        <p:nvPicPr>
          <p:cNvPr id="373" name="Google Shape;373;p44"/>
          <p:cNvPicPr preferRelativeResize="0"/>
          <p:nvPr/>
        </p:nvPicPr>
        <p:blipFill rotWithShape="1">
          <a:blip r:embed="rId4">
            <a:alphaModFix/>
          </a:blip>
          <a:srcRect b="17212" l="0" r="2808" t="22792"/>
          <a:stretch/>
        </p:blipFill>
        <p:spPr>
          <a:xfrm>
            <a:off x="4990675" y="2742525"/>
            <a:ext cx="4030476" cy="1865900"/>
          </a:xfrm>
          <a:prstGeom prst="rect">
            <a:avLst/>
          </a:prstGeom>
          <a:noFill/>
          <a:ln>
            <a:noFill/>
          </a:ln>
        </p:spPr>
      </p:pic>
      <p:sp>
        <p:nvSpPr>
          <p:cNvPr id="374" name="Google Shape;374;p44"/>
          <p:cNvSpPr txBox="1"/>
          <p:nvPr/>
        </p:nvSpPr>
        <p:spPr>
          <a:xfrm>
            <a:off x="3003075" y="3386750"/>
            <a:ext cx="2005200" cy="31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chemeClr val="dk1"/>
                </a:solidFill>
                <a:latin typeface="Open Sans"/>
                <a:ea typeface="Open Sans"/>
                <a:cs typeface="Open Sans"/>
                <a:sym typeface="Open Sans"/>
              </a:rPr>
              <a:t>Image source: homesciencetools.com</a:t>
            </a:r>
            <a:endParaRPr>
              <a:latin typeface="Open Sans"/>
              <a:ea typeface="Open Sans"/>
              <a:cs typeface="Open Sans"/>
              <a:sym typeface="Open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8" name="Shape 378"/>
        <p:cNvGrpSpPr/>
        <p:nvPr/>
      </p:nvGrpSpPr>
      <p:grpSpPr>
        <a:xfrm>
          <a:off x="0" y="0"/>
          <a:ext cx="0" cy="0"/>
          <a:chOff x="0" y="0"/>
          <a:chExt cx="0" cy="0"/>
        </a:xfrm>
      </p:grpSpPr>
      <p:sp>
        <p:nvSpPr>
          <p:cNvPr id="379" name="Google Shape;379;p4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80" name="Google Shape;380;p45"/>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81" name="Google Shape;381;p45"/>
          <p:cNvSpPr txBox="1"/>
          <p:nvPr/>
        </p:nvSpPr>
        <p:spPr>
          <a:xfrm>
            <a:off x="5630338" y="3887450"/>
            <a:ext cx="2033400" cy="56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latin typeface="Open Sans"/>
                <a:ea typeface="Open Sans"/>
                <a:cs typeface="Open Sans"/>
                <a:sym typeface="Open Sans"/>
              </a:rPr>
              <a:t>Image source: homesciencetools.com</a:t>
            </a:r>
            <a:endParaRPr sz="800">
              <a:latin typeface="Open Sans"/>
              <a:ea typeface="Open Sans"/>
              <a:cs typeface="Open Sans"/>
              <a:sym typeface="Open Sans"/>
            </a:endParaRPr>
          </a:p>
        </p:txBody>
      </p:sp>
      <p:pic>
        <p:nvPicPr>
          <p:cNvPr id="382" name="Google Shape;382;p45"/>
          <p:cNvPicPr preferRelativeResize="0"/>
          <p:nvPr/>
        </p:nvPicPr>
        <p:blipFill>
          <a:blip r:embed="rId3">
            <a:alphaModFix/>
          </a:blip>
          <a:stretch>
            <a:fillRect/>
          </a:stretch>
        </p:blipFill>
        <p:spPr>
          <a:xfrm>
            <a:off x="1897563" y="733900"/>
            <a:ext cx="5348865" cy="32705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6" name="Shape 386"/>
        <p:cNvGrpSpPr/>
        <p:nvPr/>
      </p:nvGrpSpPr>
      <p:grpSpPr>
        <a:xfrm>
          <a:off x="0" y="0"/>
          <a:ext cx="0" cy="0"/>
          <a:chOff x="0" y="0"/>
          <a:chExt cx="0" cy="0"/>
        </a:xfrm>
      </p:grpSpPr>
      <p:sp>
        <p:nvSpPr>
          <p:cNvPr id="387" name="Google Shape;387;p4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88" name="Google Shape;388;p46"/>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89" name="Google Shape;389;p46"/>
          <p:cNvSpPr txBox="1"/>
          <p:nvPr/>
        </p:nvSpPr>
        <p:spPr>
          <a:xfrm>
            <a:off x="2532888" y="4352525"/>
            <a:ext cx="2033400" cy="56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800"/>
          </a:p>
        </p:txBody>
      </p:sp>
      <p:pic>
        <p:nvPicPr>
          <p:cNvPr id="390" name="Google Shape;390;p46"/>
          <p:cNvPicPr preferRelativeResize="0"/>
          <p:nvPr/>
        </p:nvPicPr>
        <p:blipFill>
          <a:blip r:embed="rId3">
            <a:alphaModFix/>
          </a:blip>
          <a:stretch>
            <a:fillRect/>
          </a:stretch>
        </p:blipFill>
        <p:spPr>
          <a:xfrm>
            <a:off x="419299" y="477096"/>
            <a:ext cx="7195601" cy="4229650"/>
          </a:xfrm>
          <a:prstGeom prst="rect">
            <a:avLst/>
          </a:prstGeom>
          <a:noFill/>
          <a:ln>
            <a:noFill/>
          </a:ln>
        </p:spPr>
      </p:pic>
      <p:sp>
        <p:nvSpPr>
          <p:cNvPr id="391" name="Google Shape;391;p46"/>
          <p:cNvSpPr txBox="1"/>
          <p:nvPr/>
        </p:nvSpPr>
        <p:spPr>
          <a:xfrm>
            <a:off x="7194588" y="4438525"/>
            <a:ext cx="2033400" cy="56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latin typeface="Open Sans"/>
                <a:ea typeface="Open Sans"/>
                <a:cs typeface="Open Sans"/>
                <a:sym typeface="Open Sans"/>
              </a:rPr>
              <a:t>Image source: tufts.edu/greatdiseases</a:t>
            </a:r>
            <a:endParaRPr sz="800">
              <a:latin typeface="Open Sans"/>
              <a:ea typeface="Open Sans"/>
              <a:cs typeface="Open Sans"/>
              <a:sym typeface="Open Sans"/>
            </a:endParaRPr>
          </a:p>
        </p:txBody>
      </p:sp>
      <p:sp>
        <p:nvSpPr>
          <p:cNvPr id="392" name="Google Shape;392;p46"/>
          <p:cNvSpPr/>
          <p:nvPr/>
        </p:nvSpPr>
        <p:spPr>
          <a:xfrm>
            <a:off x="4263427" y="3902000"/>
            <a:ext cx="1355025" cy="490125"/>
          </a:xfrm>
          <a:custGeom>
            <a:rect b="b" l="l" r="r" t="t"/>
            <a:pathLst>
              <a:path extrusionOk="0" h="19605" w="54201">
                <a:moveTo>
                  <a:pt x="125" y="0"/>
                </a:moveTo>
                <a:cubicBezTo>
                  <a:pt x="1127" y="3129"/>
                  <a:pt x="-2879" y="16085"/>
                  <a:pt x="6134" y="18776"/>
                </a:cubicBezTo>
                <a:cubicBezTo>
                  <a:pt x="15147" y="21467"/>
                  <a:pt x="46190" y="16585"/>
                  <a:pt x="54201" y="16147"/>
                </a:cubicBezTo>
              </a:path>
            </a:pathLst>
          </a:custGeom>
          <a:noFill/>
          <a:ln cap="flat" cmpd="sng" w="19050">
            <a:solidFill>
              <a:srgbClr val="FF0000"/>
            </a:solidFill>
            <a:prstDash val="solid"/>
            <a:round/>
            <a:headEnd len="med" w="med" type="none"/>
            <a:tailEnd len="med" w="med" type="none"/>
          </a:ln>
        </p:spPr>
      </p:sp>
      <p:sp>
        <p:nvSpPr>
          <p:cNvPr id="393" name="Google Shape;393;p46"/>
          <p:cNvSpPr txBox="1"/>
          <p:nvPr/>
        </p:nvSpPr>
        <p:spPr>
          <a:xfrm>
            <a:off x="3924225" y="4352525"/>
            <a:ext cx="2033400" cy="56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FF0000"/>
                </a:solidFill>
              </a:rPr>
              <a:t>Brain stem</a:t>
            </a:r>
            <a:endParaRPr b="1" sz="1000">
              <a:solidFill>
                <a:srgbClr val="FF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7" name="Shape 397"/>
        <p:cNvGrpSpPr/>
        <p:nvPr/>
      </p:nvGrpSpPr>
      <p:grpSpPr>
        <a:xfrm>
          <a:off x="0" y="0"/>
          <a:ext cx="0" cy="0"/>
          <a:chOff x="0" y="0"/>
          <a:chExt cx="0" cy="0"/>
        </a:xfrm>
      </p:grpSpPr>
      <p:sp>
        <p:nvSpPr>
          <p:cNvPr id="398" name="Google Shape;398;p4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99" name="Google Shape;399;p47"/>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00" name="Google Shape;400;p47"/>
          <p:cNvSpPr txBox="1"/>
          <p:nvPr/>
        </p:nvSpPr>
        <p:spPr>
          <a:xfrm>
            <a:off x="332925" y="597775"/>
            <a:ext cx="3750000" cy="1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i="1">
              <a:solidFill>
                <a:srgbClr val="000000"/>
              </a:solidFill>
              <a:latin typeface="Lato"/>
              <a:ea typeface="Lato"/>
              <a:cs typeface="Lato"/>
              <a:sym typeface="Lato"/>
            </a:endParaRPr>
          </a:p>
          <a:p>
            <a:pPr indent="0" lvl="0" marL="0" rtl="0" algn="l">
              <a:spcBef>
                <a:spcPts val="0"/>
              </a:spcBef>
              <a:spcAft>
                <a:spcPts val="0"/>
              </a:spcAft>
              <a:buNone/>
            </a:pPr>
            <a:r>
              <a:rPr lang="en">
                <a:solidFill>
                  <a:srgbClr val="000000"/>
                </a:solidFill>
                <a:latin typeface="Lato"/>
                <a:ea typeface="Lato"/>
                <a:cs typeface="Lato"/>
                <a:sym typeface="Lato"/>
              </a:rPr>
              <a:t>6.   Make two vertical cuts through the middle of the brain as shown in the figure below and take notes of any observations or key structures identified.</a:t>
            </a:r>
            <a:endParaRPr>
              <a:solidFill>
                <a:srgbClr val="000000"/>
              </a:solidFill>
              <a:latin typeface="Lato"/>
              <a:ea typeface="Lato"/>
              <a:cs typeface="Lato"/>
              <a:sym typeface="Lato"/>
            </a:endParaRPr>
          </a:p>
          <a:p>
            <a:pPr indent="0" lvl="0" marL="0" rtl="0" algn="l">
              <a:spcBef>
                <a:spcPts val="0"/>
              </a:spcBef>
              <a:spcAft>
                <a:spcPts val="0"/>
              </a:spcAft>
              <a:buNone/>
            </a:pPr>
            <a:r>
              <a:t/>
            </a:r>
            <a:endParaRPr>
              <a:solidFill>
                <a:srgbClr val="000000"/>
              </a:solidFill>
              <a:latin typeface="Lato"/>
              <a:ea typeface="Lato"/>
              <a:cs typeface="Lato"/>
              <a:sym typeface="Lato"/>
            </a:endParaRPr>
          </a:p>
          <a:p>
            <a:pPr indent="0" lvl="0" marL="914400" rtl="0" algn="l">
              <a:spcBef>
                <a:spcPts val="0"/>
              </a:spcBef>
              <a:spcAft>
                <a:spcPts val="0"/>
              </a:spcAft>
              <a:buNone/>
            </a:pPr>
            <a:r>
              <a:t/>
            </a:r>
            <a:endParaRPr i="1">
              <a:solidFill>
                <a:srgbClr val="000000"/>
              </a:solidFill>
              <a:latin typeface="Lato"/>
              <a:ea typeface="Lato"/>
              <a:cs typeface="Lato"/>
              <a:sym typeface="Lato"/>
            </a:endParaRPr>
          </a:p>
        </p:txBody>
      </p:sp>
      <p:pic>
        <p:nvPicPr>
          <p:cNvPr id="401" name="Google Shape;401;p47"/>
          <p:cNvPicPr preferRelativeResize="0"/>
          <p:nvPr/>
        </p:nvPicPr>
        <p:blipFill>
          <a:blip r:embed="rId3">
            <a:alphaModFix/>
          </a:blip>
          <a:stretch>
            <a:fillRect/>
          </a:stretch>
        </p:blipFill>
        <p:spPr>
          <a:xfrm>
            <a:off x="4444108" y="863371"/>
            <a:ext cx="3668350" cy="2167950"/>
          </a:xfrm>
          <a:prstGeom prst="rect">
            <a:avLst/>
          </a:prstGeom>
          <a:noFill/>
          <a:ln>
            <a:noFill/>
          </a:ln>
        </p:spPr>
      </p:pic>
      <p:cxnSp>
        <p:nvCxnSpPr>
          <p:cNvPr id="402" name="Google Shape;402;p47"/>
          <p:cNvCxnSpPr/>
          <p:nvPr/>
        </p:nvCxnSpPr>
        <p:spPr>
          <a:xfrm>
            <a:off x="3184775" y="1828300"/>
            <a:ext cx="1070400" cy="469500"/>
          </a:xfrm>
          <a:prstGeom prst="straightConnector1">
            <a:avLst/>
          </a:prstGeom>
          <a:noFill/>
          <a:ln cap="flat" cmpd="sng" w="19050">
            <a:solidFill>
              <a:srgbClr val="00FF00"/>
            </a:solidFill>
            <a:prstDash val="solid"/>
            <a:round/>
            <a:headEnd len="med" w="med" type="none"/>
            <a:tailEnd len="med" w="med" type="triangle"/>
          </a:ln>
        </p:spPr>
      </p:cxnSp>
      <p:sp>
        <p:nvSpPr>
          <p:cNvPr id="403" name="Google Shape;403;p47"/>
          <p:cNvSpPr txBox="1"/>
          <p:nvPr/>
        </p:nvSpPr>
        <p:spPr>
          <a:xfrm>
            <a:off x="6363000" y="2955125"/>
            <a:ext cx="20460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chemeClr val="dk1"/>
                </a:solidFill>
                <a:latin typeface="Open Sans"/>
                <a:ea typeface="Open Sans"/>
                <a:cs typeface="Open Sans"/>
                <a:sym typeface="Open Sans"/>
              </a:rPr>
              <a:t>Image source: psych.hanover.edu</a:t>
            </a:r>
            <a:endParaRPr>
              <a:latin typeface="Open Sans"/>
              <a:ea typeface="Open Sans"/>
              <a:cs typeface="Open Sans"/>
              <a:sym typeface="Open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7" name="Shape 407"/>
        <p:cNvGrpSpPr/>
        <p:nvPr/>
      </p:nvGrpSpPr>
      <p:grpSpPr>
        <a:xfrm>
          <a:off x="0" y="0"/>
          <a:ext cx="0" cy="0"/>
          <a:chOff x="0" y="0"/>
          <a:chExt cx="0" cy="0"/>
        </a:xfrm>
      </p:grpSpPr>
      <p:sp>
        <p:nvSpPr>
          <p:cNvPr id="408" name="Google Shape;408;p4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09" name="Google Shape;409;p48"/>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10" name="Google Shape;410;p48"/>
          <p:cNvSpPr txBox="1"/>
          <p:nvPr/>
        </p:nvSpPr>
        <p:spPr>
          <a:xfrm>
            <a:off x="2532888" y="4352525"/>
            <a:ext cx="2033400" cy="56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800"/>
          </a:p>
        </p:txBody>
      </p:sp>
      <p:pic>
        <p:nvPicPr>
          <p:cNvPr id="411" name="Google Shape;411;p48"/>
          <p:cNvPicPr preferRelativeResize="0"/>
          <p:nvPr/>
        </p:nvPicPr>
        <p:blipFill rotWithShape="1">
          <a:blip r:embed="rId3">
            <a:alphaModFix/>
          </a:blip>
          <a:srcRect b="9608" l="2252" r="5034" t="0"/>
          <a:stretch/>
        </p:blipFill>
        <p:spPr>
          <a:xfrm>
            <a:off x="99275" y="669275"/>
            <a:ext cx="4548924" cy="2501000"/>
          </a:xfrm>
          <a:prstGeom prst="rect">
            <a:avLst/>
          </a:prstGeom>
          <a:noFill/>
          <a:ln>
            <a:noFill/>
          </a:ln>
        </p:spPr>
      </p:pic>
      <p:pic>
        <p:nvPicPr>
          <p:cNvPr id="412" name="Google Shape;412;p48"/>
          <p:cNvPicPr preferRelativeResize="0"/>
          <p:nvPr/>
        </p:nvPicPr>
        <p:blipFill rotWithShape="1">
          <a:blip r:embed="rId4">
            <a:alphaModFix/>
          </a:blip>
          <a:srcRect b="11119" l="0" r="5042" t="4705"/>
          <a:stretch/>
        </p:blipFill>
        <p:spPr>
          <a:xfrm>
            <a:off x="4648200" y="2177550"/>
            <a:ext cx="4471326" cy="2329975"/>
          </a:xfrm>
          <a:prstGeom prst="rect">
            <a:avLst/>
          </a:prstGeom>
          <a:noFill/>
          <a:ln>
            <a:noFill/>
          </a:ln>
        </p:spPr>
      </p:pic>
      <p:sp>
        <p:nvSpPr>
          <p:cNvPr id="413" name="Google Shape;413;p48"/>
          <p:cNvSpPr txBox="1"/>
          <p:nvPr/>
        </p:nvSpPr>
        <p:spPr>
          <a:xfrm>
            <a:off x="7368750" y="4437125"/>
            <a:ext cx="20460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chemeClr val="dk1"/>
                </a:solidFill>
                <a:latin typeface="Open Sans"/>
                <a:ea typeface="Open Sans"/>
                <a:cs typeface="Open Sans"/>
                <a:sym typeface="Open Sans"/>
              </a:rPr>
              <a:t>Image source: psych.hanover.edu</a:t>
            </a:r>
            <a:endParaRPr>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6"/>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91" name="Google Shape;91;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92" name="Google Shape;92;p16"/>
          <p:cNvSpPr txBox="1"/>
          <p:nvPr/>
        </p:nvSpPr>
        <p:spPr>
          <a:xfrm>
            <a:off x="-23625" y="675250"/>
            <a:ext cx="41055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The </a:t>
            </a:r>
            <a:r>
              <a:rPr b="1" i="1" lang="en" sz="2400">
                <a:latin typeface="Open Sans"/>
                <a:ea typeface="Open Sans"/>
                <a:cs typeface="Open Sans"/>
                <a:sym typeface="Open Sans"/>
              </a:rPr>
              <a:t>cerebrum</a:t>
            </a:r>
            <a:r>
              <a:rPr b="1" lang="en" sz="2400">
                <a:latin typeface="Open Sans"/>
                <a:ea typeface="Open Sans"/>
                <a:cs typeface="Open Sans"/>
                <a:sym typeface="Open Sans"/>
              </a:rPr>
              <a:t>, divided into 2 hemispheres</a:t>
            </a:r>
            <a:endParaRPr b="1" sz="2400">
              <a:latin typeface="Open Sans"/>
              <a:ea typeface="Open Sans"/>
              <a:cs typeface="Open Sans"/>
              <a:sym typeface="Open Sans"/>
            </a:endParaRPr>
          </a:p>
        </p:txBody>
      </p:sp>
      <p:pic>
        <p:nvPicPr>
          <p:cNvPr id="93" name="Google Shape;93;p16"/>
          <p:cNvPicPr preferRelativeResize="0"/>
          <p:nvPr/>
        </p:nvPicPr>
        <p:blipFill>
          <a:blip r:embed="rId3">
            <a:alphaModFix/>
          </a:blip>
          <a:stretch>
            <a:fillRect/>
          </a:stretch>
        </p:blipFill>
        <p:spPr>
          <a:xfrm>
            <a:off x="4295625" y="855625"/>
            <a:ext cx="3230450" cy="3559775"/>
          </a:xfrm>
          <a:prstGeom prst="rect">
            <a:avLst/>
          </a:prstGeom>
          <a:noFill/>
          <a:ln>
            <a:noFill/>
          </a:ln>
        </p:spPr>
      </p:pic>
      <p:sp>
        <p:nvSpPr>
          <p:cNvPr id="94" name="Google Shape;94;p16"/>
          <p:cNvSpPr txBox="1"/>
          <p:nvPr/>
        </p:nvSpPr>
        <p:spPr>
          <a:xfrm>
            <a:off x="7646825" y="4399450"/>
            <a:ext cx="16791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Brainfacts.org</a:t>
            </a:r>
            <a:endParaRPr sz="800">
              <a:latin typeface="Open Sans Light"/>
              <a:ea typeface="Open Sans Light"/>
              <a:cs typeface="Open Sans Light"/>
              <a:sym typeface="Open Sans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17"/>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00" name="Google Shape;100;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01" name="Google Shape;101;p17"/>
          <p:cNvSpPr txBox="1"/>
          <p:nvPr/>
        </p:nvSpPr>
        <p:spPr>
          <a:xfrm>
            <a:off x="281175" y="675250"/>
            <a:ext cx="54213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The </a:t>
            </a:r>
            <a:r>
              <a:rPr b="1" i="1" lang="en" sz="2400">
                <a:latin typeface="Open Sans"/>
                <a:ea typeface="Open Sans"/>
                <a:cs typeface="Open Sans"/>
                <a:sym typeface="Open Sans"/>
              </a:rPr>
              <a:t>cerebrum</a:t>
            </a:r>
            <a:r>
              <a:rPr b="1" lang="en" sz="2400">
                <a:latin typeface="Open Sans"/>
                <a:ea typeface="Open Sans"/>
                <a:cs typeface="Open Sans"/>
                <a:sym typeface="Open Sans"/>
              </a:rPr>
              <a:t>, divided into 4 lobes</a:t>
            </a:r>
            <a:endParaRPr b="1" sz="2400">
              <a:latin typeface="Open Sans"/>
              <a:ea typeface="Open Sans"/>
              <a:cs typeface="Open Sans"/>
              <a:sym typeface="Open Sans"/>
            </a:endParaRPr>
          </a:p>
        </p:txBody>
      </p:sp>
      <p:pic>
        <p:nvPicPr>
          <p:cNvPr id="102" name="Google Shape;102;p17"/>
          <p:cNvPicPr preferRelativeResize="0"/>
          <p:nvPr/>
        </p:nvPicPr>
        <p:blipFill rotWithShape="1">
          <a:blip r:embed="rId3">
            <a:alphaModFix/>
          </a:blip>
          <a:srcRect b="19201" l="18609" r="28941" t="14792"/>
          <a:stretch/>
        </p:blipFill>
        <p:spPr>
          <a:xfrm>
            <a:off x="2756850" y="1372500"/>
            <a:ext cx="3630293" cy="3197849"/>
          </a:xfrm>
          <a:prstGeom prst="rect">
            <a:avLst/>
          </a:prstGeom>
          <a:noFill/>
          <a:ln>
            <a:noFill/>
          </a:ln>
        </p:spPr>
      </p:pic>
      <p:cxnSp>
        <p:nvCxnSpPr>
          <p:cNvPr id="103" name="Google Shape;103;p17"/>
          <p:cNvCxnSpPr/>
          <p:nvPr/>
        </p:nvCxnSpPr>
        <p:spPr>
          <a:xfrm flipH="1">
            <a:off x="5874455" y="1423619"/>
            <a:ext cx="381000" cy="381000"/>
          </a:xfrm>
          <a:prstGeom prst="straightConnector1">
            <a:avLst/>
          </a:prstGeom>
          <a:noFill/>
          <a:ln cap="flat" cmpd="sng" w="57150">
            <a:solidFill>
              <a:schemeClr val="accent5"/>
            </a:solidFill>
            <a:prstDash val="solid"/>
            <a:round/>
            <a:headEnd len="sm" w="sm" type="none"/>
            <a:tailEnd len="lg" w="lg" type="triangle"/>
          </a:ln>
        </p:spPr>
      </p:cxnSp>
      <p:cxnSp>
        <p:nvCxnSpPr>
          <p:cNvPr id="104" name="Google Shape;104;p17"/>
          <p:cNvCxnSpPr/>
          <p:nvPr/>
        </p:nvCxnSpPr>
        <p:spPr>
          <a:xfrm rot="10800000">
            <a:off x="6429319" y="3366315"/>
            <a:ext cx="457200" cy="228600"/>
          </a:xfrm>
          <a:prstGeom prst="straightConnector1">
            <a:avLst/>
          </a:prstGeom>
          <a:noFill/>
          <a:ln cap="flat" cmpd="sng" w="57150">
            <a:solidFill>
              <a:srgbClr val="F6B26B"/>
            </a:solidFill>
            <a:prstDash val="solid"/>
            <a:round/>
            <a:headEnd len="sm" w="sm" type="none"/>
            <a:tailEnd len="lg" w="lg" type="triangle"/>
          </a:ln>
        </p:spPr>
      </p:cxnSp>
      <p:cxnSp>
        <p:nvCxnSpPr>
          <p:cNvPr id="105" name="Google Shape;105;p17"/>
          <p:cNvCxnSpPr/>
          <p:nvPr/>
        </p:nvCxnSpPr>
        <p:spPr>
          <a:xfrm flipH="1" rot="10800000">
            <a:off x="3022050" y="3508675"/>
            <a:ext cx="445200" cy="260700"/>
          </a:xfrm>
          <a:prstGeom prst="straightConnector1">
            <a:avLst/>
          </a:prstGeom>
          <a:noFill/>
          <a:ln cap="flat" cmpd="sng" w="57150">
            <a:solidFill>
              <a:srgbClr val="93C47D"/>
            </a:solidFill>
            <a:prstDash val="solid"/>
            <a:round/>
            <a:headEnd len="sm" w="sm" type="none"/>
            <a:tailEnd len="lg" w="lg" type="triangle"/>
          </a:ln>
        </p:spPr>
      </p:cxnSp>
      <p:cxnSp>
        <p:nvCxnSpPr>
          <p:cNvPr id="106" name="Google Shape;106;p17"/>
          <p:cNvCxnSpPr/>
          <p:nvPr/>
        </p:nvCxnSpPr>
        <p:spPr>
          <a:xfrm>
            <a:off x="2375846" y="1956744"/>
            <a:ext cx="381000" cy="381000"/>
          </a:xfrm>
          <a:prstGeom prst="straightConnector1">
            <a:avLst/>
          </a:prstGeom>
          <a:noFill/>
          <a:ln cap="flat" cmpd="sng" w="57150">
            <a:solidFill>
              <a:srgbClr val="6D9EEB"/>
            </a:solidFill>
            <a:prstDash val="solid"/>
            <a:round/>
            <a:headEnd len="sm" w="sm" type="none"/>
            <a:tailEnd len="lg" w="lg" type="triangle"/>
          </a:ln>
        </p:spPr>
      </p:cxnSp>
      <p:sp>
        <p:nvSpPr>
          <p:cNvPr id="107" name="Google Shape;107;p17"/>
          <p:cNvSpPr txBox="1"/>
          <p:nvPr/>
        </p:nvSpPr>
        <p:spPr>
          <a:xfrm>
            <a:off x="1174975" y="1646350"/>
            <a:ext cx="1461000" cy="56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6D9EEB"/>
                </a:solidFill>
                <a:latin typeface="Open Sans"/>
                <a:ea typeface="Open Sans"/>
                <a:cs typeface="Open Sans"/>
                <a:sym typeface="Open Sans"/>
              </a:rPr>
              <a:t>Frontal lobe</a:t>
            </a:r>
            <a:endParaRPr b="1">
              <a:solidFill>
                <a:srgbClr val="6D9EEB"/>
              </a:solidFill>
              <a:latin typeface="Open Sans"/>
              <a:ea typeface="Open Sans"/>
              <a:cs typeface="Open Sans"/>
              <a:sym typeface="Open Sans"/>
            </a:endParaRPr>
          </a:p>
        </p:txBody>
      </p:sp>
      <p:sp>
        <p:nvSpPr>
          <p:cNvPr id="108" name="Google Shape;108;p17"/>
          <p:cNvSpPr txBox="1"/>
          <p:nvPr/>
        </p:nvSpPr>
        <p:spPr>
          <a:xfrm>
            <a:off x="1561050" y="3584875"/>
            <a:ext cx="1461000" cy="56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93C47D"/>
                </a:solidFill>
                <a:latin typeface="Open Sans"/>
                <a:ea typeface="Open Sans"/>
                <a:cs typeface="Open Sans"/>
                <a:sym typeface="Open Sans"/>
              </a:rPr>
              <a:t>Temporal</a:t>
            </a:r>
            <a:r>
              <a:rPr b="1" lang="en">
                <a:solidFill>
                  <a:srgbClr val="93C47D"/>
                </a:solidFill>
                <a:latin typeface="Open Sans"/>
                <a:ea typeface="Open Sans"/>
                <a:cs typeface="Open Sans"/>
                <a:sym typeface="Open Sans"/>
              </a:rPr>
              <a:t> lobe</a:t>
            </a:r>
            <a:endParaRPr b="1">
              <a:solidFill>
                <a:srgbClr val="93C47D"/>
              </a:solidFill>
              <a:latin typeface="Open Sans"/>
              <a:ea typeface="Open Sans"/>
              <a:cs typeface="Open Sans"/>
              <a:sym typeface="Open Sans"/>
            </a:endParaRPr>
          </a:p>
        </p:txBody>
      </p:sp>
      <p:sp>
        <p:nvSpPr>
          <p:cNvPr id="109" name="Google Shape;109;p17"/>
          <p:cNvSpPr txBox="1"/>
          <p:nvPr/>
        </p:nvSpPr>
        <p:spPr>
          <a:xfrm>
            <a:off x="6255450" y="1163775"/>
            <a:ext cx="1461000" cy="56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accent5"/>
                </a:solidFill>
                <a:latin typeface="Open Sans"/>
                <a:ea typeface="Open Sans"/>
                <a:cs typeface="Open Sans"/>
                <a:sym typeface="Open Sans"/>
              </a:rPr>
              <a:t>Parietal</a:t>
            </a:r>
            <a:r>
              <a:rPr b="1" lang="en">
                <a:solidFill>
                  <a:schemeClr val="accent5"/>
                </a:solidFill>
                <a:latin typeface="Open Sans"/>
                <a:ea typeface="Open Sans"/>
                <a:cs typeface="Open Sans"/>
                <a:sym typeface="Open Sans"/>
              </a:rPr>
              <a:t> lobe</a:t>
            </a:r>
            <a:endParaRPr b="1">
              <a:solidFill>
                <a:schemeClr val="accent5"/>
              </a:solidFill>
              <a:latin typeface="Open Sans"/>
              <a:ea typeface="Open Sans"/>
              <a:cs typeface="Open Sans"/>
              <a:sym typeface="Open Sans"/>
            </a:endParaRPr>
          </a:p>
        </p:txBody>
      </p:sp>
      <p:sp>
        <p:nvSpPr>
          <p:cNvPr id="110" name="Google Shape;110;p17"/>
          <p:cNvSpPr txBox="1"/>
          <p:nvPr/>
        </p:nvSpPr>
        <p:spPr>
          <a:xfrm>
            <a:off x="6898800" y="3432900"/>
            <a:ext cx="1461000" cy="56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F6B26B"/>
                </a:solidFill>
                <a:latin typeface="Open Sans"/>
                <a:ea typeface="Open Sans"/>
                <a:cs typeface="Open Sans"/>
                <a:sym typeface="Open Sans"/>
              </a:rPr>
              <a:t>Occipital</a:t>
            </a:r>
            <a:r>
              <a:rPr b="1" lang="en">
                <a:solidFill>
                  <a:srgbClr val="F6B26B"/>
                </a:solidFill>
                <a:latin typeface="Open Sans"/>
                <a:ea typeface="Open Sans"/>
                <a:cs typeface="Open Sans"/>
                <a:sym typeface="Open Sans"/>
              </a:rPr>
              <a:t> lobe</a:t>
            </a:r>
            <a:endParaRPr b="1">
              <a:solidFill>
                <a:srgbClr val="F6B26B"/>
              </a:solidFill>
              <a:latin typeface="Open Sans"/>
              <a:ea typeface="Open Sans"/>
              <a:cs typeface="Open Sans"/>
              <a:sym typeface="Open Sans"/>
            </a:endParaRPr>
          </a:p>
        </p:txBody>
      </p:sp>
      <p:sp>
        <p:nvSpPr>
          <p:cNvPr id="111" name="Google Shape;111;p17"/>
          <p:cNvSpPr txBox="1"/>
          <p:nvPr/>
        </p:nvSpPr>
        <p:spPr>
          <a:xfrm>
            <a:off x="7723025" y="4399450"/>
            <a:ext cx="16791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a:t>
            </a:r>
            <a:endParaRPr sz="800">
              <a:latin typeface="Open Sans Light"/>
              <a:ea typeface="Open Sans Light"/>
              <a:cs typeface="Open Sans Light"/>
              <a:sym typeface="Open Sans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Google Shape;116;p18"/>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17" name="Google Shape;117;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18" name="Google Shape;118;p18"/>
          <p:cNvSpPr txBox="1"/>
          <p:nvPr/>
        </p:nvSpPr>
        <p:spPr>
          <a:xfrm>
            <a:off x="281175" y="675250"/>
            <a:ext cx="54213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The </a:t>
            </a:r>
            <a:r>
              <a:rPr b="1" i="1" lang="en" sz="2400">
                <a:latin typeface="Open Sans"/>
                <a:ea typeface="Open Sans"/>
                <a:cs typeface="Open Sans"/>
                <a:sym typeface="Open Sans"/>
              </a:rPr>
              <a:t>cerebrum</a:t>
            </a:r>
            <a:r>
              <a:rPr b="1" lang="en" sz="2400">
                <a:latin typeface="Open Sans"/>
                <a:ea typeface="Open Sans"/>
                <a:cs typeface="Open Sans"/>
                <a:sym typeface="Open Sans"/>
              </a:rPr>
              <a:t>, divided into 4 lobes</a:t>
            </a:r>
            <a:endParaRPr b="1" sz="2400">
              <a:latin typeface="Open Sans"/>
              <a:ea typeface="Open Sans"/>
              <a:cs typeface="Open Sans"/>
              <a:sym typeface="Open Sans"/>
            </a:endParaRPr>
          </a:p>
        </p:txBody>
      </p:sp>
      <p:pic>
        <p:nvPicPr>
          <p:cNvPr id="119" name="Google Shape;119;p18"/>
          <p:cNvPicPr preferRelativeResize="0"/>
          <p:nvPr/>
        </p:nvPicPr>
        <p:blipFill rotWithShape="1">
          <a:blip r:embed="rId3">
            <a:alphaModFix/>
          </a:blip>
          <a:srcRect b="19201" l="18609" r="28941" t="14792"/>
          <a:stretch/>
        </p:blipFill>
        <p:spPr>
          <a:xfrm>
            <a:off x="2756850" y="1372500"/>
            <a:ext cx="3630293" cy="3197849"/>
          </a:xfrm>
          <a:prstGeom prst="rect">
            <a:avLst/>
          </a:prstGeom>
          <a:noFill/>
          <a:ln>
            <a:noFill/>
          </a:ln>
        </p:spPr>
      </p:pic>
      <p:cxnSp>
        <p:nvCxnSpPr>
          <p:cNvPr id="120" name="Google Shape;120;p18"/>
          <p:cNvCxnSpPr/>
          <p:nvPr/>
        </p:nvCxnSpPr>
        <p:spPr>
          <a:xfrm flipH="1">
            <a:off x="5874455" y="1423619"/>
            <a:ext cx="381000" cy="381000"/>
          </a:xfrm>
          <a:prstGeom prst="straightConnector1">
            <a:avLst/>
          </a:prstGeom>
          <a:noFill/>
          <a:ln cap="flat" cmpd="sng" w="57150">
            <a:solidFill>
              <a:schemeClr val="accent5"/>
            </a:solidFill>
            <a:prstDash val="solid"/>
            <a:round/>
            <a:headEnd len="sm" w="sm" type="none"/>
            <a:tailEnd len="lg" w="lg" type="triangle"/>
          </a:ln>
        </p:spPr>
      </p:cxnSp>
      <p:cxnSp>
        <p:nvCxnSpPr>
          <p:cNvPr id="121" name="Google Shape;121;p18"/>
          <p:cNvCxnSpPr/>
          <p:nvPr/>
        </p:nvCxnSpPr>
        <p:spPr>
          <a:xfrm rot="10800000">
            <a:off x="6429319" y="3366315"/>
            <a:ext cx="457200" cy="228600"/>
          </a:xfrm>
          <a:prstGeom prst="straightConnector1">
            <a:avLst/>
          </a:prstGeom>
          <a:noFill/>
          <a:ln cap="flat" cmpd="sng" w="57150">
            <a:solidFill>
              <a:srgbClr val="F6B26B"/>
            </a:solidFill>
            <a:prstDash val="solid"/>
            <a:round/>
            <a:headEnd len="sm" w="sm" type="none"/>
            <a:tailEnd len="lg" w="lg" type="triangle"/>
          </a:ln>
        </p:spPr>
      </p:cxnSp>
      <p:cxnSp>
        <p:nvCxnSpPr>
          <p:cNvPr id="122" name="Google Shape;122;p18"/>
          <p:cNvCxnSpPr/>
          <p:nvPr/>
        </p:nvCxnSpPr>
        <p:spPr>
          <a:xfrm flipH="1" rot="10800000">
            <a:off x="3022050" y="3508675"/>
            <a:ext cx="445200" cy="260700"/>
          </a:xfrm>
          <a:prstGeom prst="straightConnector1">
            <a:avLst/>
          </a:prstGeom>
          <a:noFill/>
          <a:ln cap="flat" cmpd="sng" w="57150">
            <a:solidFill>
              <a:srgbClr val="93C47D"/>
            </a:solidFill>
            <a:prstDash val="solid"/>
            <a:round/>
            <a:headEnd len="sm" w="sm" type="none"/>
            <a:tailEnd len="lg" w="lg" type="triangle"/>
          </a:ln>
        </p:spPr>
      </p:cxnSp>
      <p:cxnSp>
        <p:nvCxnSpPr>
          <p:cNvPr id="123" name="Google Shape;123;p18"/>
          <p:cNvCxnSpPr/>
          <p:nvPr/>
        </p:nvCxnSpPr>
        <p:spPr>
          <a:xfrm>
            <a:off x="2375846" y="1956744"/>
            <a:ext cx="381000" cy="381000"/>
          </a:xfrm>
          <a:prstGeom prst="straightConnector1">
            <a:avLst/>
          </a:prstGeom>
          <a:noFill/>
          <a:ln cap="flat" cmpd="sng" w="57150">
            <a:solidFill>
              <a:srgbClr val="6D9EEB"/>
            </a:solidFill>
            <a:prstDash val="solid"/>
            <a:round/>
            <a:headEnd len="sm" w="sm" type="none"/>
            <a:tailEnd len="lg" w="lg" type="triangle"/>
          </a:ln>
        </p:spPr>
      </p:cxnSp>
      <p:sp>
        <p:nvSpPr>
          <p:cNvPr id="124" name="Google Shape;124;p18"/>
          <p:cNvSpPr txBox="1"/>
          <p:nvPr/>
        </p:nvSpPr>
        <p:spPr>
          <a:xfrm>
            <a:off x="7723025" y="4399450"/>
            <a:ext cx="16791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a:t>
            </a:r>
            <a:endParaRPr sz="800">
              <a:latin typeface="Open Sans Light"/>
              <a:ea typeface="Open Sans Light"/>
              <a:cs typeface="Open Sans Light"/>
              <a:sym typeface="Open Sans Light"/>
            </a:endParaRPr>
          </a:p>
        </p:txBody>
      </p:sp>
      <p:sp>
        <p:nvSpPr>
          <p:cNvPr id="125" name="Google Shape;125;p18"/>
          <p:cNvSpPr txBox="1"/>
          <p:nvPr/>
        </p:nvSpPr>
        <p:spPr>
          <a:xfrm>
            <a:off x="802375" y="1291150"/>
            <a:ext cx="1436100" cy="10977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Personality</a:t>
            </a:r>
            <a:endParaRPr sz="900">
              <a:solidFill>
                <a:srgbClr val="000000"/>
              </a:solidFill>
              <a:latin typeface="Open Sans"/>
              <a:ea typeface="Open Sans"/>
              <a:cs typeface="Open Sans"/>
              <a:sym typeface="Open Sans"/>
            </a:endParaRPr>
          </a:p>
          <a:p>
            <a:pPr indent="-114300" lvl="0" marL="114300" rtl="0" algn="l">
              <a:spcBef>
                <a:spcPts val="32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Thinking</a:t>
            </a:r>
            <a:endParaRPr sz="900">
              <a:solidFill>
                <a:srgbClr val="000000"/>
              </a:solidFill>
              <a:latin typeface="Open Sans"/>
              <a:ea typeface="Open Sans"/>
              <a:cs typeface="Open Sans"/>
              <a:sym typeface="Open Sans"/>
            </a:endParaRPr>
          </a:p>
          <a:p>
            <a:pPr indent="-114300" lvl="0" marL="114300" rtl="0" algn="l">
              <a:spcBef>
                <a:spcPts val="32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Decision-making</a:t>
            </a:r>
            <a:endParaRPr sz="900">
              <a:solidFill>
                <a:srgbClr val="000000"/>
              </a:solidFill>
              <a:latin typeface="Open Sans"/>
              <a:ea typeface="Open Sans"/>
              <a:cs typeface="Open Sans"/>
              <a:sym typeface="Open Sans"/>
            </a:endParaRPr>
          </a:p>
          <a:p>
            <a:pPr indent="-114300" lvl="0" marL="114300" rtl="0" algn="l">
              <a:spcBef>
                <a:spcPts val="32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Speech production</a:t>
            </a:r>
            <a:endParaRPr sz="900">
              <a:solidFill>
                <a:srgbClr val="000000"/>
              </a:solidFill>
              <a:latin typeface="Open Sans"/>
              <a:ea typeface="Open Sans"/>
              <a:cs typeface="Open Sans"/>
              <a:sym typeface="Open Sans"/>
            </a:endParaRPr>
          </a:p>
          <a:p>
            <a:pPr indent="-114300" lvl="0" marL="114300" rtl="0" algn="l">
              <a:spcBef>
                <a:spcPts val="32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Body movement</a:t>
            </a:r>
            <a:endParaRPr sz="900">
              <a:solidFill>
                <a:srgbClr val="000000"/>
              </a:solidFill>
              <a:latin typeface="Open Sans"/>
              <a:ea typeface="Open Sans"/>
              <a:cs typeface="Open Sans"/>
              <a:sym typeface="Open Sans"/>
            </a:endParaRPr>
          </a:p>
        </p:txBody>
      </p:sp>
      <p:sp>
        <p:nvSpPr>
          <p:cNvPr id="126" name="Google Shape;126;p18"/>
          <p:cNvSpPr txBox="1"/>
          <p:nvPr/>
        </p:nvSpPr>
        <p:spPr>
          <a:xfrm>
            <a:off x="1412400" y="3366325"/>
            <a:ext cx="1436100" cy="12285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Interpreting auditory information</a:t>
            </a:r>
            <a:endParaRPr sz="900">
              <a:solidFill>
                <a:srgbClr val="000000"/>
              </a:solidFill>
              <a:latin typeface="Open Sans"/>
              <a:ea typeface="Open Sans"/>
              <a:cs typeface="Open Sans"/>
              <a:sym typeface="Open Sans"/>
            </a:endParaRPr>
          </a:p>
          <a:p>
            <a:pPr indent="-114300" lvl="0" marL="114300" rtl="0" algn="l">
              <a:spcBef>
                <a:spcPts val="32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Long term memory formation</a:t>
            </a:r>
            <a:endParaRPr sz="900">
              <a:solidFill>
                <a:srgbClr val="000000"/>
              </a:solidFill>
              <a:latin typeface="Open Sans"/>
              <a:ea typeface="Open Sans"/>
              <a:cs typeface="Open Sans"/>
              <a:sym typeface="Open Sans"/>
            </a:endParaRPr>
          </a:p>
          <a:p>
            <a:pPr indent="-114300" lvl="0" marL="114300" rtl="0" algn="l">
              <a:spcBef>
                <a:spcPts val="32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Speech comprehension</a:t>
            </a:r>
            <a:endParaRPr sz="900">
              <a:solidFill>
                <a:srgbClr val="000000"/>
              </a:solidFill>
              <a:latin typeface="Open Sans"/>
              <a:ea typeface="Open Sans"/>
              <a:cs typeface="Open Sans"/>
              <a:sym typeface="Open Sans"/>
            </a:endParaRPr>
          </a:p>
        </p:txBody>
      </p:sp>
      <p:sp>
        <p:nvSpPr>
          <p:cNvPr id="127" name="Google Shape;127;p18"/>
          <p:cNvSpPr txBox="1"/>
          <p:nvPr/>
        </p:nvSpPr>
        <p:spPr>
          <a:xfrm>
            <a:off x="6387150" y="866850"/>
            <a:ext cx="1436100" cy="10239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Integrates information for different senses</a:t>
            </a:r>
            <a:endParaRPr sz="900">
              <a:solidFill>
                <a:srgbClr val="000000"/>
              </a:solidFill>
              <a:latin typeface="Open Sans"/>
              <a:ea typeface="Open Sans"/>
              <a:cs typeface="Open Sans"/>
              <a:sym typeface="Open Sans"/>
            </a:endParaRPr>
          </a:p>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Sensation of touch</a:t>
            </a:r>
            <a:endParaRPr sz="900">
              <a:solidFill>
                <a:srgbClr val="000000"/>
              </a:solidFill>
              <a:latin typeface="Open Sans"/>
              <a:ea typeface="Open Sans"/>
              <a:cs typeface="Open Sans"/>
              <a:sym typeface="Open Sans"/>
            </a:endParaRPr>
          </a:p>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Spatial thinking</a:t>
            </a:r>
            <a:endParaRPr sz="900">
              <a:solidFill>
                <a:srgbClr val="000000"/>
              </a:solidFill>
              <a:latin typeface="Open Sans"/>
              <a:ea typeface="Open Sans"/>
              <a:cs typeface="Open Sans"/>
              <a:sym typeface="Open Sans"/>
            </a:endParaRPr>
          </a:p>
        </p:txBody>
      </p:sp>
      <p:sp>
        <p:nvSpPr>
          <p:cNvPr id="128" name="Google Shape;128;p18"/>
          <p:cNvSpPr txBox="1"/>
          <p:nvPr/>
        </p:nvSpPr>
        <p:spPr>
          <a:xfrm>
            <a:off x="7036350" y="3226775"/>
            <a:ext cx="1436100" cy="10239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Processes visual information (e.g. recognize colors and shapes)</a:t>
            </a:r>
            <a:endParaRPr sz="900">
              <a:solidFill>
                <a:srgbClr val="000000"/>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19"/>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34" name="Google Shape;134;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35" name="Google Shape;135;p19"/>
          <p:cNvSpPr txBox="1"/>
          <p:nvPr/>
        </p:nvSpPr>
        <p:spPr>
          <a:xfrm>
            <a:off x="6795150" y="3027925"/>
            <a:ext cx="1682700" cy="10239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“Little brain”</a:t>
            </a:r>
            <a:endParaRPr sz="900">
              <a:solidFill>
                <a:srgbClr val="000000"/>
              </a:solidFill>
              <a:latin typeface="Open Sans"/>
              <a:ea typeface="Open Sans"/>
              <a:cs typeface="Open Sans"/>
              <a:sym typeface="Open Sans"/>
            </a:endParaRPr>
          </a:p>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Movement coordination</a:t>
            </a:r>
            <a:endParaRPr sz="900">
              <a:solidFill>
                <a:srgbClr val="000000"/>
              </a:solidFill>
              <a:latin typeface="Open Sans"/>
              <a:ea typeface="Open Sans"/>
              <a:cs typeface="Open Sans"/>
              <a:sym typeface="Open Sans"/>
            </a:endParaRPr>
          </a:p>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Learning new motor skills / movements</a:t>
            </a:r>
            <a:endParaRPr sz="900">
              <a:solidFill>
                <a:srgbClr val="000000"/>
              </a:solidFill>
              <a:latin typeface="Open Sans"/>
              <a:ea typeface="Open Sans"/>
              <a:cs typeface="Open Sans"/>
              <a:sym typeface="Open Sans"/>
            </a:endParaRPr>
          </a:p>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Making predictions</a:t>
            </a:r>
            <a:endParaRPr sz="900">
              <a:solidFill>
                <a:srgbClr val="000000"/>
              </a:solidFill>
              <a:latin typeface="Open Sans"/>
              <a:ea typeface="Open Sans"/>
              <a:cs typeface="Open Sans"/>
              <a:sym typeface="Open Sans"/>
            </a:endParaRPr>
          </a:p>
        </p:txBody>
      </p:sp>
      <p:sp>
        <p:nvSpPr>
          <p:cNvPr id="136" name="Google Shape;136;p19"/>
          <p:cNvSpPr txBox="1"/>
          <p:nvPr/>
        </p:nvSpPr>
        <p:spPr>
          <a:xfrm>
            <a:off x="6669825" y="2699725"/>
            <a:ext cx="1591200" cy="25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C27BA0"/>
                </a:solidFill>
                <a:latin typeface="Open Sans"/>
                <a:ea typeface="Open Sans"/>
                <a:cs typeface="Open Sans"/>
                <a:sym typeface="Open Sans"/>
              </a:rPr>
              <a:t>Cerebellum</a:t>
            </a:r>
            <a:endParaRPr b="1">
              <a:solidFill>
                <a:srgbClr val="C27BA0"/>
              </a:solidFill>
              <a:latin typeface="Open Sans"/>
              <a:ea typeface="Open Sans"/>
              <a:cs typeface="Open Sans"/>
              <a:sym typeface="Open Sans"/>
            </a:endParaRPr>
          </a:p>
        </p:txBody>
      </p:sp>
      <p:pic>
        <p:nvPicPr>
          <p:cNvPr id="137" name="Google Shape;137;p19"/>
          <p:cNvPicPr preferRelativeResize="0"/>
          <p:nvPr/>
        </p:nvPicPr>
        <p:blipFill rotWithShape="1">
          <a:blip r:embed="rId3">
            <a:alphaModFix/>
          </a:blip>
          <a:srcRect b="19201" l="18609" r="28941" t="14792"/>
          <a:stretch/>
        </p:blipFill>
        <p:spPr>
          <a:xfrm>
            <a:off x="2756850" y="883875"/>
            <a:ext cx="3630293" cy="3197849"/>
          </a:xfrm>
          <a:prstGeom prst="rect">
            <a:avLst/>
          </a:prstGeom>
          <a:noFill/>
          <a:ln>
            <a:noFill/>
          </a:ln>
        </p:spPr>
      </p:pic>
      <p:cxnSp>
        <p:nvCxnSpPr>
          <p:cNvPr id="138" name="Google Shape;138;p19"/>
          <p:cNvCxnSpPr/>
          <p:nvPr/>
        </p:nvCxnSpPr>
        <p:spPr>
          <a:xfrm flipH="1" rot="10800000">
            <a:off x="4254588" y="3730125"/>
            <a:ext cx="634800" cy="351600"/>
          </a:xfrm>
          <a:prstGeom prst="straightConnector1">
            <a:avLst/>
          </a:prstGeom>
          <a:noFill/>
          <a:ln cap="flat" cmpd="sng" w="57150">
            <a:solidFill>
              <a:srgbClr val="B45F06"/>
            </a:solidFill>
            <a:prstDash val="solid"/>
            <a:round/>
            <a:headEnd len="sm" w="sm" type="none"/>
            <a:tailEnd len="lg" w="lg" type="triangle"/>
          </a:ln>
        </p:spPr>
      </p:cxnSp>
      <p:sp>
        <p:nvSpPr>
          <p:cNvPr id="139" name="Google Shape;139;p19"/>
          <p:cNvSpPr txBox="1"/>
          <p:nvPr/>
        </p:nvSpPr>
        <p:spPr>
          <a:xfrm>
            <a:off x="1871325" y="3639325"/>
            <a:ext cx="2291100" cy="10239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Upper areas: basic functions (sleep, respiration, heart rate, blood pressure)</a:t>
            </a:r>
            <a:endParaRPr sz="900">
              <a:solidFill>
                <a:srgbClr val="000000"/>
              </a:solidFill>
              <a:latin typeface="Open Sans"/>
              <a:ea typeface="Open Sans"/>
              <a:cs typeface="Open Sans"/>
              <a:sym typeface="Open Sans"/>
            </a:endParaRPr>
          </a:p>
          <a:p>
            <a:pPr indent="-114300" lvl="0" marL="114300" rtl="0" algn="l">
              <a:spcBef>
                <a:spcPts val="0"/>
              </a:spcBef>
              <a:spcAft>
                <a:spcPts val="0"/>
              </a:spcAft>
              <a:buClr>
                <a:srgbClr val="000000"/>
              </a:buClr>
              <a:buSzPts val="900"/>
              <a:buFont typeface="Open Sans"/>
              <a:buChar char="•"/>
            </a:pPr>
            <a:r>
              <a:rPr lang="en" sz="900">
                <a:solidFill>
                  <a:srgbClr val="000000"/>
                </a:solidFill>
                <a:latin typeface="Open Sans"/>
                <a:ea typeface="Open Sans"/>
                <a:cs typeface="Open Sans"/>
                <a:sym typeface="Open Sans"/>
              </a:rPr>
              <a:t>Lower area: connects to spinal cord (sending and receiving messages from body)</a:t>
            </a:r>
            <a:endParaRPr sz="900">
              <a:solidFill>
                <a:srgbClr val="000000"/>
              </a:solidFill>
              <a:latin typeface="Open Sans"/>
              <a:ea typeface="Open Sans"/>
              <a:cs typeface="Open Sans"/>
              <a:sym typeface="Open Sans"/>
            </a:endParaRPr>
          </a:p>
        </p:txBody>
      </p:sp>
      <p:sp>
        <p:nvSpPr>
          <p:cNvPr id="140" name="Google Shape;140;p19"/>
          <p:cNvSpPr txBox="1"/>
          <p:nvPr/>
        </p:nvSpPr>
        <p:spPr>
          <a:xfrm>
            <a:off x="1816125" y="3300200"/>
            <a:ext cx="1591200" cy="25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B45F06"/>
                </a:solidFill>
                <a:latin typeface="Open Sans"/>
                <a:ea typeface="Open Sans"/>
                <a:cs typeface="Open Sans"/>
                <a:sym typeface="Open Sans"/>
              </a:rPr>
              <a:t>Brain Stem</a:t>
            </a:r>
            <a:endParaRPr b="1">
              <a:solidFill>
                <a:srgbClr val="B45F06"/>
              </a:solidFill>
              <a:latin typeface="Open Sans"/>
              <a:ea typeface="Open Sans"/>
              <a:cs typeface="Open Sans"/>
              <a:sym typeface="Open Sans"/>
            </a:endParaRPr>
          </a:p>
        </p:txBody>
      </p:sp>
      <p:cxnSp>
        <p:nvCxnSpPr>
          <p:cNvPr id="141" name="Google Shape;141;p19"/>
          <p:cNvCxnSpPr/>
          <p:nvPr/>
        </p:nvCxnSpPr>
        <p:spPr>
          <a:xfrm flipH="1">
            <a:off x="5931525" y="3027925"/>
            <a:ext cx="738300" cy="200700"/>
          </a:xfrm>
          <a:prstGeom prst="straightConnector1">
            <a:avLst/>
          </a:prstGeom>
          <a:noFill/>
          <a:ln cap="flat" cmpd="sng" w="57150">
            <a:solidFill>
              <a:srgbClr val="C27BA0"/>
            </a:solidFill>
            <a:prstDash val="solid"/>
            <a:round/>
            <a:headEnd len="sm" w="sm" type="none"/>
            <a:tailEnd len="lg" w="lg" type="triangle"/>
          </a:ln>
        </p:spPr>
      </p:cxnSp>
      <p:sp>
        <p:nvSpPr>
          <p:cNvPr id="142" name="Google Shape;142;p19"/>
          <p:cNvSpPr txBox="1"/>
          <p:nvPr/>
        </p:nvSpPr>
        <p:spPr>
          <a:xfrm>
            <a:off x="7723025" y="4399450"/>
            <a:ext cx="16791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a:t>
            </a:r>
            <a:endParaRPr sz="800">
              <a:latin typeface="Open Sans Light"/>
              <a:ea typeface="Open Sans Light"/>
              <a:cs typeface="Open Sans Light"/>
              <a:sym typeface="Open Sans 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20"/>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48" name="Google Shape;148;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149" name="Google Shape;149;p20"/>
          <p:cNvGrpSpPr/>
          <p:nvPr/>
        </p:nvGrpSpPr>
        <p:grpSpPr>
          <a:xfrm>
            <a:off x="3156069" y="632393"/>
            <a:ext cx="2192172" cy="4026283"/>
            <a:chOff x="3421826" y="242300"/>
            <a:chExt cx="2692424" cy="4838701"/>
          </a:xfrm>
        </p:grpSpPr>
        <p:pic>
          <p:nvPicPr>
            <p:cNvPr id="150" name="Google Shape;150;p20"/>
            <p:cNvPicPr preferRelativeResize="0"/>
            <p:nvPr/>
          </p:nvPicPr>
          <p:blipFill>
            <a:blip r:embed="rId3">
              <a:alphaModFix/>
            </a:blip>
            <a:stretch>
              <a:fillRect/>
            </a:stretch>
          </p:blipFill>
          <p:spPr>
            <a:xfrm>
              <a:off x="3421826" y="242300"/>
              <a:ext cx="2160621" cy="4838701"/>
            </a:xfrm>
            <a:prstGeom prst="rect">
              <a:avLst/>
            </a:prstGeom>
            <a:noFill/>
            <a:ln>
              <a:noFill/>
            </a:ln>
          </p:spPr>
        </p:pic>
        <p:sp>
          <p:nvSpPr>
            <p:cNvPr id="151" name="Google Shape;151;p20"/>
            <p:cNvSpPr txBox="1"/>
            <p:nvPr/>
          </p:nvSpPr>
          <p:spPr>
            <a:xfrm>
              <a:off x="4914850" y="545100"/>
              <a:ext cx="1199400" cy="1152600"/>
            </a:xfrm>
            <a:prstGeom prst="rect">
              <a:avLst/>
            </a:prstGeom>
            <a:solidFill>
              <a:srgbClr val="FF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rgbClr val="000000"/>
                  </a:solidFill>
                  <a:latin typeface="Lato"/>
                  <a:ea typeface="Lato"/>
                  <a:cs typeface="Lato"/>
                  <a:sym typeface="Lato"/>
                </a:rPr>
                <a:t>Cerebrum</a:t>
              </a:r>
              <a:endParaRPr sz="900">
                <a:solidFill>
                  <a:srgbClr val="000000"/>
                </a:solidFill>
                <a:latin typeface="Lato"/>
                <a:ea typeface="Lato"/>
                <a:cs typeface="Lato"/>
                <a:sym typeface="Lato"/>
              </a:endParaRPr>
            </a:p>
            <a:p>
              <a:pPr indent="0" lvl="0" marL="0" rtl="0" algn="l">
                <a:spcBef>
                  <a:spcPts val="0"/>
                </a:spcBef>
                <a:spcAft>
                  <a:spcPts val="0"/>
                </a:spcAft>
                <a:buNone/>
              </a:pPr>
              <a:r>
                <a:t/>
              </a:r>
              <a:endParaRPr sz="600">
                <a:solidFill>
                  <a:srgbClr val="000000"/>
                </a:solidFill>
                <a:latin typeface="Lato"/>
                <a:ea typeface="Lato"/>
                <a:cs typeface="Lato"/>
                <a:sym typeface="Lato"/>
              </a:endParaRPr>
            </a:p>
            <a:p>
              <a:pPr indent="0" lvl="0" marL="0" rtl="0" algn="l">
                <a:spcBef>
                  <a:spcPts val="0"/>
                </a:spcBef>
                <a:spcAft>
                  <a:spcPts val="0"/>
                </a:spcAft>
                <a:buNone/>
              </a:pPr>
              <a:r>
                <a:rPr lang="en" sz="900">
                  <a:solidFill>
                    <a:srgbClr val="000000"/>
                  </a:solidFill>
                  <a:latin typeface="Lato"/>
                  <a:ea typeface="Lato"/>
                  <a:cs typeface="Lato"/>
                  <a:sym typeface="Lato"/>
                </a:rPr>
                <a:t>Cerebellum</a:t>
              </a:r>
              <a:endParaRPr sz="900">
                <a:solidFill>
                  <a:srgbClr val="000000"/>
                </a:solidFill>
                <a:latin typeface="Lato"/>
                <a:ea typeface="Lato"/>
                <a:cs typeface="Lato"/>
                <a:sym typeface="Lato"/>
              </a:endParaRPr>
            </a:p>
            <a:p>
              <a:pPr indent="0" lvl="0" marL="0" rtl="0" algn="l">
                <a:spcBef>
                  <a:spcPts val="0"/>
                </a:spcBef>
                <a:spcAft>
                  <a:spcPts val="0"/>
                </a:spcAft>
                <a:buNone/>
              </a:pPr>
              <a:r>
                <a:t/>
              </a:r>
              <a:endParaRPr sz="600">
                <a:solidFill>
                  <a:srgbClr val="000000"/>
                </a:solidFill>
                <a:latin typeface="Lato"/>
                <a:ea typeface="Lato"/>
                <a:cs typeface="Lato"/>
                <a:sym typeface="Lato"/>
              </a:endParaRPr>
            </a:p>
            <a:p>
              <a:pPr indent="0" lvl="0" marL="0" rtl="0" algn="l">
                <a:spcBef>
                  <a:spcPts val="0"/>
                </a:spcBef>
                <a:spcAft>
                  <a:spcPts val="0"/>
                </a:spcAft>
                <a:buNone/>
              </a:pPr>
              <a:r>
                <a:rPr lang="en" sz="900">
                  <a:solidFill>
                    <a:srgbClr val="000000"/>
                  </a:solidFill>
                  <a:latin typeface="Lato"/>
                  <a:ea typeface="Lato"/>
                  <a:cs typeface="Lato"/>
                  <a:sym typeface="Lato"/>
                </a:rPr>
                <a:t>Brain Stem</a:t>
              </a:r>
              <a:endParaRPr sz="900">
                <a:solidFill>
                  <a:srgbClr val="000000"/>
                </a:solidFill>
                <a:latin typeface="Lato"/>
                <a:ea typeface="Lato"/>
                <a:cs typeface="Lato"/>
                <a:sym typeface="Lato"/>
              </a:endParaRPr>
            </a:p>
            <a:p>
              <a:pPr indent="0" lvl="0" marL="0" rtl="0" algn="l">
                <a:spcBef>
                  <a:spcPts val="0"/>
                </a:spcBef>
                <a:spcAft>
                  <a:spcPts val="0"/>
                </a:spcAft>
                <a:buNone/>
              </a:pPr>
              <a:r>
                <a:t/>
              </a:r>
              <a:endParaRPr sz="600">
                <a:solidFill>
                  <a:srgbClr val="000000"/>
                </a:solidFill>
                <a:latin typeface="Lato"/>
                <a:ea typeface="Lato"/>
                <a:cs typeface="Lato"/>
                <a:sym typeface="Lato"/>
              </a:endParaRPr>
            </a:p>
            <a:p>
              <a:pPr indent="0" lvl="0" marL="0" rtl="0" algn="l">
                <a:spcBef>
                  <a:spcPts val="0"/>
                </a:spcBef>
                <a:spcAft>
                  <a:spcPts val="0"/>
                </a:spcAft>
                <a:buNone/>
              </a:pPr>
              <a:r>
                <a:rPr lang="en" sz="900">
                  <a:solidFill>
                    <a:srgbClr val="000000"/>
                  </a:solidFill>
                  <a:latin typeface="Lato"/>
                  <a:ea typeface="Lato"/>
                  <a:cs typeface="Lato"/>
                  <a:sym typeface="Lato"/>
                </a:rPr>
                <a:t>Spinal cord</a:t>
              </a:r>
              <a:endParaRPr sz="900">
                <a:solidFill>
                  <a:srgbClr val="000000"/>
                </a:solidFill>
                <a:latin typeface="Lato"/>
                <a:ea typeface="Lato"/>
                <a:cs typeface="Lato"/>
                <a:sym typeface="Lato"/>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pic>
        <p:nvPicPr>
          <p:cNvPr id="156" name="Google Shape;156;p21"/>
          <p:cNvPicPr preferRelativeResize="0"/>
          <p:nvPr/>
        </p:nvPicPr>
        <p:blipFill rotWithShape="1">
          <a:blip r:embed="rId3">
            <a:alphaModFix/>
          </a:blip>
          <a:srcRect b="17902" l="18536" r="27610" t="15985"/>
          <a:stretch/>
        </p:blipFill>
        <p:spPr>
          <a:xfrm>
            <a:off x="3080825" y="1187275"/>
            <a:ext cx="3814950" cy="3278373"/>
          </a:xfrm>
          <a:prstGeom prst="rect">
            <a:avLst/>
          </a:prstGeom>
          <a:noFill/>
          <a:ln>
            <a:noFill/>
          </a:ln>
        </p:spPr>
      </p:pic>
      <p:sp>
        <p:nvSpPr>
          <p:cNvPr id="157" name="Google Shape;157;p21"/>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58" name="Google Shape;158;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cxnSp>
        <p:nvCxnSpPr>
          <p:cNvPr id="159" name="Google Shape;159;p21"/>
          <p:cNvCxnSpPr/>
          <p:nvPr/>
        </p:nvCxnSpPr>
        <p:spPr>
          <a:xfrm>
            <a:off x="2661025" y="2094350"/>
            <a:ext cx="2171400" cy="630300"/>
          </a:xfrm>
          <a:prstGeom prst="straightConnector1">
            <a:avLst/>
          </a:prstGeom>
          <a:noFill/>
          <a:ln cap="flat" cmpd="sng" w="38100">
            <a:solidFill>
              <a:srgbClr val="A61C00"/>
            </a:solidFill>
            <a:prstDash val="solid"/>
            <a:round/>
            <a:headEnd len="sm" w="sm" type="none"/>
            <a:tailEnd len="lg" w="lg" type="triangle"/>
          </a:ln>
        </p:spPr>
      </p:cxnSp>
      <p:sp>
        <p:nvSpPr>
          <p:cNvPr id="160" name="Google Shape;160;p21"/>
          <p:cNvSpPr txBox="1"/>
          <p:nvPr/>
        </p:nvSpPr>
        <p:spPr>
          <a:xfrm>
            <a:off x="974125" y="2216475"/>
            <a:ext cx="1686900" cy="7941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rgbClr val="000000"/>
                </a:solidFill>
                <a:latin typeface="Open Sans"/>
                <a:ea typeface="Open Sans"/>
                <a:cs typeface="Open Sans"/>
                <a:sym typeface="Open Sans"/>
              </a:rPr>
              <a:t>Relay station for messages arriving from our senses in the body to the brain</a:t>
            </a:r>
            <a:endParaRPr sz="900">
              <a:solidFill>
                <a:srgbClr val="000000"/>
              </a:solidFill>
              <a:latin typeface="Open Sans"/>
              <a:ea typeface="Open Sans"/>
              <a:cs typeface="Open Sans"/>
              <a:sym typeface="Open Sans"/>
            </a:endParaRPr>
          </a:p>
        </p:txBody>
      </p:sp>
      <p:sp>
        <p:nvSpPr>
          <p:cNvPr id="161" name="Google Shape;161;p21"/>
          <p:cNvSpPr txBox="1"/>
          <p:nvPr/>
        </p:nvSpPr>
        <p:spPr>
          <a:xfrm>
            <a:off x="1529825" y="1807500"/>
            <a:ext cx="1345800" cy="57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A61C00"/>
                </a:solidFill>
                <a:latin typeface="Open Sans"/>
                <a:ea typeface="Open Sans"/>
                <a:cs typeface="Open Sans"/>
                <a:sym typeface="Open Sans"/>
              </a:rPr>
              <a:t>Thalamus</a:t>
            </a:r>
            <a:endParaRPr b="1">
              <a:solidFill>
                <a:srgbClr val="A61C00"/>
              </a:solidFill>
              <a:latin typeface="Open Sans"/>
              <a:ea typeface="Open Sans"/>
              <a:cs typeface="Open Sans"/>
              <a:sym typeface="Open Sans"/>
            </a:endParaRPr>
          </a:p>
        </p:txBody>
      </p:sp>
      <p:sp>
        <p:nvSpPr>
          <p:cNvPr id="162" name="Google Shape;162;p21"/>
          <p:cNvSpPr txBox="1"/>
          <p:nvPr/>
        </p:nvSpPr>
        <p:spPr>
          <a:xfrm>
            <a:off x="265900" y="548225"/>
            <a:ext cx="72852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Inner view of the brain: subcortical structures</a:t>
            </a:r>
            <a:endParaRPr b="1" sz="2400">
              <a:latin typeface="Open Sans"/>
              <a:ea typeface="Open Sans"/>
              <a:cs typeface="Open Sans"/>
              <a:sym typeface="Open Sans"/>
            </a:endParaRPr>
          </a:p>
        </p:txBody>
      </p:sp>
      <p:sp>
        <p:nvSpPr>
          <p:cNvPr id="163" name="Google Shape;163;p21"/>
          <p:cNvSpPr txBox="1"/>
          <p:nvPr/>
        </p:nvSpPr>
        <p:spPr>
          <a:xfrm>
            <a:off x="7270425" y="3997200"/>
            <a:ext cx="1345800" cy="57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C27BA0"/>
                </a:solidFill>
                <a:latin typeface="Open Sans"/>
                <a:ea typeface="Open Sans"/>
                <a:cs typeface="Open Sans"/>
                <a:sym typeface="Open Sans"/>
              </a:rPr>
              <a:t>Cerebellum</a:t>
            </a:r>
            <a:endParaRPr b="1">
              <a:solidFill>
                <a:srgbClr val="C27BA0"/>
              </a:solidFill>
              <a:latin typeface="Open Sans"/>
              <a:ea typeface="Open Sans"/>
              <a:cs typeface="Open Sans"/>
              <a:sym typeface="Open Sans"/>
            </a:endParaRPr>
          </a:p>
        </p:txBody>
      </p:sp>
      <p:sp>
        <p:nvSpPr>
          <p:cNvPr id="164" name="Google Shape;164;p21"/>
          <p:cNvSpPr txBox="1"/>
          <p:nvPr/>
        </p:nvSpPr>
        <p:spPr>
          <a:xfrm>
            <a:off x="2988900" y="4141375"/>
            <a:ext cx="1345800" cy="57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B45F06"/>
                </a:solidFill>
                <a:latin typeface="Open Sans"/>
                <a:ea typeface="Open Sans"/>
                <a:cs typeface="Open Sans"/>
                <a:sym typeface="Open Sans"/>
              </a:rPr>
              <a:t>Brain stem</a:t>
            </a:r>
            <a:endParaRPr b="1">
              <a:solidFill>
                <a:srgbClr val="B45F06"/>
              </a:solidFill>
              <a:latin typeface="Open Sans"/>
              <a:ea typeface="Open Sans"/>
              <a:cs typeface="Open Sans"/>
              <a:sym typeface="Open Sans"/>
            </a:endParaRPr>
          </a:p>
        </p:txBody>
      </p:sp>
      <p:cxnSp>
        <p:nvCxnSpPr>
          <p:cNvPr id="165" name="Google Shape;165;p21"/>
          <p:cNvCxnSpPr/>
          <p:nvPr/>
        </p:nvCxnSpPr>
        <p:spPr>
          <a:xfrm flipH="1" rot="10800000">
            <a:off x="4182300" y="3884725"/>
            <a:ext cx="868500" cy="436500"/>
          </a:xfrm>
          <a:prstGeom prst="straightConnector1">
            <a:avLst/>
          </a:prstGeom>
          <a:noFill/>
          <a:ln cap="flat" cmpd="sng" w="38100">
            <a:solidFill>
              <a:srgbClr val="B45F06"/>
            </a:solidFill>
            <a:prstDash val="solid"/>
            <a:round/>
            <a:headEnd len="sm" w="sm" type="none"/>
            <a:tailEnd len="lg" w="lg" type="triangle"/>
          </a:ln>
        </p:spPr>
      </p:cxnSp>
      <p:cxnSp>
        <p:nvCxnSpPr>
          <p:cNvPr id="166" name="Google Shape;166;p21"/>
          <p:cNvCxnSpPr/>
          <p:nvPr/>
        </p:nvCxnSpPr>
        <p:spPr>
          <a:xfrm rot="10800000">
            <a:off x="6368800" y="3730375"/>
            <a:ext cx="973200" cy="411000"/>
          </a:xfrm>
          <a:prstGeom prst="straightConnector1">
            <a:avLst/>
          </a:prstGeom>
          <a:noFill/>
          <a:ln cap="flat" cmpd="sng" w="38100">
            <a:solidFill>
              <a:srgbClr val="C27BA0"/>
            </a:solidFill>
            <a:prstDash val="solid"/>
            <a:round/>
            <a:headEnd len="sm" w="sm" type="none"/>
            <a:tailEnd len="lg" w="lg" type="triangle"/>
          </a:ln>
        </p:spPr>
      </p:cxnSp>
      <p:sp>
        <p:nvSpPr>
          <p:cNvPr id="167" name="Google Shape;167;p21"/>
          <p:cNvSpPr txBox="1"/>
          <p:nvPr/>
        </p:nvSpPr>
        <p:spPr>
          <a:xfrm>
            <a:off x="7723025" y="4399450"/>
            <a:ext cx="16791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a:t>
            </a:r>
            <a:endParaRPr sz="800">
              <a:latin typeface="Open Sans Light"/>
              <a:ea typeface="Open Sans Light"/>
              <a:cs typeface="Open Sans Light"/>
              <a:sym typeface="Open Sans Ligh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