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5143500" cx="9144000"/>
  <p:notesSz cx="6858000" cy="9144000"/>
  <p:embeddedFontLst>
    <p:embeddedFont>
      <p:font typeface="Proxima Nova"/>
      <p:regular r:id="rId44"/>
      <p:bold r:id="rId45"/>
      <p:italic r:id="rId46"/>
      <p:boldItalic r:id="rId47"/>
    </p:embeddedFont>
    <p:embeddedFont>
      <p:font typeface="Roboto"/>
      <p:regular r:id="rId48"/>
      <p:bold r:id="rId49"/>
      <p:italic r:id="rId50"/>
      <p:boldItalic r:id="rId51"/>
    </p:embeddedFont>
    <p:embeddedFont>
      <p:font typeface="Lato"/>
      <p:regular r:id="rId52"/>
      <p:bold r:id="rId53"/>
      <p:italic r:id="rId54"/>
      <p:boldItalic r:id="rId55"/>
    </p:embeddedFont>
    <p:embeddedFont>
      <p:font typeface="Open Sans Light"/>
      <p:regular r:id="rId56"/>
      <p:bold r:id="rId57"/>
      <p:italic r:id="rId58"/>
      <p:boldItalic r:id="rId59"/>
    </p:embeddedFont>
    <p:embeddedFont>
      <p:font typeface="Open Sans"/>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ProximaNova-regular.fntdata"/><Relationship Id="rId43" Type="http://schemas.openxmlformats.org/officeDocument/2006/relationships/slide" Target="slides/slide38.xml"/><Relationship Id="rId46" Type="http://schemas.openxmlformats.org/officeDocument/2006/relationships/font" Target="fonts/ProximaNova-italic.fntdata"/><Relationship Id="rId45" Type="http://schemas.openxmlformats.org/officeDocument/2006/relationships/font" Target="fonts/ProximaNova-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regular.fntdata"/><Relationship Id="rId47" Type="http://schemas.openxmlformats.org/officeDocument/2006/relationships/font" Target="fonts/ProximaNova-boldItalic.fntdata"/><Relationship Id="rId49"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OpenSans-italic.fntdata"/><Relationship Id="rId61" Type="http://schemas.openxmlformats.org/officeDocument/2006/relationships/font" Target="fonts/OpenSans-bold.fntdata"/><Relationship Id="rId20" Type="http://schemas.openxmlformats.org/officeDocument/2006/relationships/slide" Target="slides/slide15.xml"/><Relationship Id="rId63" Type="http://schemas.openxmlformats.org/officeDocument/2006/relationships/font" Target="fonts/OpenSans-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OpenSans-regular.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boldItalic.fntdata"/><Relationship Id="rId50" Type="http://schemas.openxmlformats.org/officeDocument/2006/relationships/font" Target="fonts/Roboto-italic.fntdata"/><Relationship Id="rId53" Type="http://schemas.openxmlformats.org/officeDocument/2006/relationships/font" Target="fonts/Lato-bold.fntdata"/><Relationship Id="rId52" Type="http://schemas.openxmlformats.org/officeDocument/2006/relationships/font" Target="fonts/Lato-regular.fntdata"/><Relationship Id="rId11" Type="http://schemas.openxmlformats.org/officeDocument/2006/relationships/slide" Target="slides/slide6.xml"/><Relationship Id="rId55" Type="http://schemas.openxmlformats.org/officeDocument/2006/relationships/font" Target="fonts/Lato-boldItalic.fntdata"/><Relationship Id="rId10" Type="http://schemas.openxmlformats.org/officeDocument/2006/relationships/slide" Target="slides/slide5.xml"/><Relationship Id="rId54" Type="http://schemas.openxmlformats.org/officeDocument/2006/relationships/font" Target="fonts/Lato-italic.fntdata"/><Relationship Id="rId13" Type="http://schemas.openxmlformats.org/officeDocument/2006/relationships/slide" Target="slides/slide8.xml"/><Relationship Id="rId57" Type="http://schemas.openxmlformats.org/officeDocument/2006/relationships/font" Target="fonts/OpenSansLight-bold.fntdata"/><Relationship Id="rId12" Type="http://schemas.openxmlformats.org/officeDocument/2006/relationships/slide" Target="slides/slide7.xml"/><Relationship Id="rId56" Type="http://schemas.openxmlformats.org/officeDocument/2006/relationships/font" Target="fonts/OpenSansLight-regular.fntdata"/><Relationship Id="rId15" Type="http://schemas.openxmlformats.org/officeDocument/2006/relationships/slide" Target="slides/slide10.xml"/><Relationship Id="rId59" Type="http://schemas.openxmlformats.org/officeDocument/2006/relationships/font" Target="fonts/OpenSansLight-boldItalic.fntdata"/><Relationship Id="rId14" Type="http://schemas.openxmlformats.org/officeDocument/2006/relationships/slide" Target="slides/slide9.xml"/><Relationship Id="rId58" Type="http://schemas.openxmlformats.org/officeDocument/2006/relationships/font" Target="fonts/OpenSansLight-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qyZdbv8OuYo" TargetMode="External"/><Relationship Id="rId3" Type="http://schemas.openxmlformats.org/officeDocument/2006/relationships/hyperlink" Target="https://youtu.be/qyZdbv8OuYo" TargetMode="External"/><Relationship Id="rId4" Type="http://schemas.openxmlformats.org/officeDocument/2006/relationships/hyperlink" Target="https://zuckermaninstitute.columbia.edu/scientists-watch-activity-newborn-brain-cells-mice-reveal-they-are-required-memory" TargetMode="External"/><Relationship Id="rId5" Type="http://schemas.openxmlformats.org/officeDocument/2006/relationships/hyperlink" Target="https://zuckermaninstitute.columbia.edu/attila-losonczy-md-phd" TargetMode="External"/><Relationship Id="rId6" Type="http://schemas.openxmlformats.org/officeDocument/2006/relationships/hyperlink" Target="https://youtu.be/qyZdbv8OuYo"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zuckermaninstitute.columbia.edu/scientists-watch-activity-newborn-brain-cells-mice-reveal-they-are-required-memory" TargetMode="External"/><Relationship Id="rId3" Type="http://schemas.openxmlformats.org/officeDocument/2006/relationships/hyperlink" Target="https://zuckermaninstitute.columbia.edu/attila-losonczy-md-phd" TargetMode="External"/><Relationship Id="rId4" Type="http://schemas.openxmlformats.org/officeDocument/2006/relationships/hyperlink" Target="https://www.youtube.com/watch?v=MPoJ8NGjnCo&amp;amp=&amp;feature=youtu.be" TargetMode="External"/><Relationship Id="rId5" Type="http://schemas.openxmlformats.org/officeDocument/2006/relationships/hyperlink" Target="https://youtu.be/qyZdbv8OuYo"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qyZdbv8OuYo" TargetMode="External"/><Relationship Id="rId3" Type="http://schemas.openxmlformats.org/officeDocument/2006/relationships/hyperlink" Target="https://youtu.be/qyZdbv8OuYo" TargetMode="External"/><Relationship Id="rId4" Type="http://schemas.openxmlformats.org/officeDocument/2006/relationships/hyperlink" Target="https://zuckermaninstitute.columbia.edu/scientists-watch-activity-newborn-brain-cells-mice-reveal-they-are-required-memory" TargetMode="External"/><Relationship Id="rId5" Type="http://schemas.openxmlformats.org/officeDocument/2006/relationships/hyperlink" Target="https://youtu.be/qyZdbv8OuYo"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tVprg-Gb1rg"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tVprg-Gb1rg" TargetMode="External"/><Relationship Id="rId3" Type="http://schemas.openxmlformats.org/officeDocument/2006/relationships/hyperlink" Target="https://zuckermaninstitute.columbia.edu/new-study-electric-fish-reveals-brain-mechanisms-distinguishing-self-other"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ks7YesYFvRQ&amp;feature=youtu.be" TargetMode="External"/><Relationship Id="rId3" Type="http://schemas.openxmlformats.org/officeDocument/2006/relationships/hyperlink" Target="https://youtu.be/tVprg-Gb1rg" TargetMode="External"/><Relationship Id="rId4" Type="http://schemas.openxmlformats.org/officeDocument/2006/relationships/hyperlink" Target="https://zuckermaninstitute.columbia.edu/naturally-rational-brain-how-people-use-and-lose-preexisting-biases-make-decisions"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aq1zGBYpsv8"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ks7YesYFvRQ&amp;feature=youtu.be"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4gnACxmMD2g" TargetMode="External"/><Relationship Id="rId3" Type="http://schemas.openxmlformats.org/officeDocument/2006/relationships/hyperlink" Target="https://zuckermaninstitute.columbia.edu/what-songbirds-can-teach-us-about-human-speech-and-language" TargetMode="External"/><Relationship Id="rId4" Type="http://schemas.openxmlformats.org/officeDocument/2006/relationships/hyperlink" Target="https://youtu.be/4gnACxmMD2g" TargetMode="External"/><Relationship Id="rId5" Type="http://schemas.openxmlformats.org/officeDocument/2006/relationships/hyperlink" Target="https://zuckermaninstitute.columbia.edu/sarah-mn-woolley-phd"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nhabitat.com/high-speed-rail-line-proposed-to-connect-texas-and-mexico/"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1GSvzgrBKaM&amp;t=3s" TargetMode="External"/><Relationship Id="rId3" Type="http://schemas.openxmlformats.org/officeDocument/2006/relationships/hyperlink" Target="https://zuckermaninstitute.columbia.edu/brain-study-reveals-how-teens-learn-differently-adults" TargetMode="External"/><Relationship Id="rId4" Type="http://schemas.openxmlformats.org/officeDocument/2006/relationships/hyperlink" Target="https://www.cell.com/neuron/fulltext/S0896-6273%2816%2930524-4"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g49e06ddce2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49e06ddce2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605089cee1_3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605089cee1_3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 link: </a:t>
            </a:r>
            <a:r>
              <a:rPr lang="en">
                <a:solidFill>
                  <a:schemeClr val="hlink"/>
                </a:solidFill>
                <a:uFill>
                  <a:noFill/>
                </a:uFill>
                <a:latin typeface="Roboto"/>
                <a:ea typeface="Roboto"/>
                <a:cs typeface="Roboto"/>
                <a:sym typeface="Roboto"/>
                <a:hlinkClick r:id="rId2"/>
              </a:rPr>
              <a:t>https://youtu.be/qyZdbv8OuYo</a:t>
            </a:r>
            <a:endParaRPr>
              <a:solidFill>
                <a:schemeClr val="hlink"/>
              </a:solidFill>
              <a:uFill>
                <a:noFill/>
              </a:uFill>
              <a:latin typeface="Roboto"/>
              <a:ea typeface="Roboto"/>
              <a:cs typeface="Roboto"/>
              <a:sym typeface="Roboto"/>
              <a:hlinkClick r:id="rId3"/>
            </a:endParaRPr>
          </a:p>
          <a:p>
            <a:pPr indent="0" lvl="0" marL="0" rtl="0" algn="l">
              <a:spcBef>
                <a:spcPts val="0"/>
              </a:spcBef>
              <a:spcAft>
                <a:spcPts val="0"/>
              </a:spcAft>
              <a:buClr>
                <a:schemeClr val="dk1"/>
              </a:buClr>
              <a:buSzPts val="1100"/>
              <a:buFont typeface="Arial"/>
              <a:buNone/>
            </a:pPr>
            <a:r>
              <a:rPr lang="en" sz="1050">
                <a:solidFill>
                  <a:schemeClr val="dk1"/>
                </a:solidFill>
                <a:highlight>
                  <a:srgbClr val="EFEFEF"/>
                </a:highlight>
              </a:rPr>
              <a:t>Article: </a:t>
            </a:r>
            <a:r>
              <a:rPr lang="en" u="sng">
                <a:solidFill>
                  <a:srgbClr val="1155CC"/>
                </a:solidFill>
                <a:highlight>
                  <a:srgbClr val="FFFFFF"/>
                </a:highlight>
                <a:hlinkClick r:id="rId4"/>
              </a:rPr>
              <a:t>https://zuckermaninstitute.columbia.edu/scientists-watch-activity-newborn-brain-cells-mice-reveal-they-are-required-memory</a:t>
            </a:r>
            <a:endParaRPr/>
          </a:p>
          <a:p>
            <a:pPr indent="0" lvl="0" marL="0" rtl="0" algn="l">
              <a:spcBef>
                <a:spcPts val="0"/>
              </a:spcBef>
              <a:spcAft>
                <a:spcPts val="0"/>
              </a:spcAft>
              <a:buClr>
                <a:schemeClr val="dk1"/>
              </a:buClr>
              <a:buSzPts val="1100"/>
              <a:buFont typeface="Arial"/>
              <a:buNone/>
            </a:pPr>
            <a:r>
              <a:rPr lang="en"/>
              <a:t>More about Dr. Losoncyz: </a:t>
            </a:r>
            <a:r>
              <a:rPr lang="en" u="sng">
                <a:solidFill>
                  <a:schemeClr val="accent5"/>
                </a:solidFill>
                <a:hlinkClick r:id="rId5"/>
              </a:rPr>
              <a:t>https://zuckermaninstitute.columbia.edu/attila-losonczy-md-phd</a:t>
            </a:r>
            <a:r>
              <a:rPr lang="en" sz="1050">
                <a:solidFill>
                  <a:schemeClr val="dk1"/>
                </a:solidFill>
                <a:highlight>
                  <a:srgbClr val="EFEFEF"/>
                </a:highlight>
              </a:rPr>
              <a:t> </a:t>
            </a:r>
            <a:endParaRPr sz="1050">
              <a:solidFill>
                <a:schemeClr val="dk1"/>
              </a:solidFill>
              <a:highlight>
                <a:srgbClr val="EFEFEF"/>
              </a:highlight>
            </a:endParaRPr>
          </a:p>
          <a:p>
            <a:pPr indent="0" lvl="0" marL="0" rtl="0" algn="l">
              <a:spcBef>
                <a:spcPts val="0"/>
              </a:spcBef>
              <a:spcAft>
                <a:spcPts val="0"/>
              </a:spcAft>
              <a:buClr>
                <a:schemeClr val="dk1"/>
              </a:buClr>
              <a:buSzPts val="1100"/>
              <a:buFont typeface="Arial"/>
              <a:buNone/>
            </a:pPr>
            <a:r>
              <a:t/>
            </a:r>
            <a:endParaRPr sz="1050">
              <a:solidFill>
                <a:schemeClr val="dk1"/>
              </a:solidFill>
              <a:highlight>
                <a:srgbClr val="EFEFEF"/>
              </a:highlight>
            </a:endParaRPr>
          </a:p>
          <a:p>
            <a:pPr indent="0" lvl="0" marL="0" rtl="0" algn="l">
              <a:spcBef>
                <a:spcPts val="0"/>
              </a:spcBef>
              <a:spcAft>
                <a:spcPts val="0"/>
              </a:spcAft>
              <a:buClr>
                <a:schemeClr val="dk1"/>
              </a:buClr>
              <a:buSzPts val="1100"/>
              <a:buFont typeface="Arial"/>
              <a:buNone/>
            </a:pPr>
            <a:r>
              <a:t/>
            </a:r>
            <a:endParaRPr>
              <a:solidFill>
                <a:schemeClr val="dk1"/>
              </a:solidFill>
              <a:uFill>
                <a:noFill/>
              </a:uFill>
              <a:hlinkClick r:id="rId6"/>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605089cee1_3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605089cee1_3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chemeClr val="dk1"/>
                </a:solidFill>
                <a:highlight>
                  <a:srgbClr val="FAFAFA"/>
                </a:highlight>
              </a:rPr>
              <a:t>Images from </a:t>
            </a:r>
            <a:r>
              <a:rPr lang="en" sz="1050">
                <a:solidFill>
                  <a:schemeClr val="dk1"/>
                </a:solidFill>
                <a:highlight>
                  <a:srgbClr val="FAFAFA"/>
                </a:highlight>
              </a:rPr>
              <a:t>Losonczy Lab/Columbia University's Zuckerman Institute</a:t>
            </a:r>
            <a:endParaRPr sz="1050">
              <a:solidFill>
                <a:schemeClr val="dk1"/>
              </a:solidFill>
              <a:highlight>
                <a:srgbClr val="FAFAFA"/>
              </a:highlight>
            </a:endParaRPr>
          </a:p>
          <a:p>
            <a:pPr indent="0" lvl="0" marL="0" rtl="0" algn="l">
              <a:spcBef>
                <a:spcPts val="0"/>
              </a:spcBef>
              <a:spcAft>
                <a:spcPts val="0"/>
              </a:spcAft>
              <a:buNone/>
            </a:pPr>
            <a:r>
              <a:rPr lang="en" sz="1050">
                <a:solidFill>
                  <a:schemeClr val="dk1"/>
                </a:solidFill>
                <a:highlight>
                  <a:srgbClr val="FAFAFA"/>
                </a:highlight>
              </a:rPr>
              <a:t>Cells in the hippocampus region of mice. </a:t>
            </a:r>
            <a:r>
              <a:rPr lang="en" sz="1050">
                <a:solidFill>
                  <a:schemeClr val="dk1"/>
                </a:solidFill>
                <a:highlight>
                  <a:srgbClr val="EFEFEF"/>
                </a:highlight>
              </a:rPr>
              <a:t>Cells of a brain region called the dentate gyrus. Newborn cells are labeled in red, shown here integrating into mature cells' existing cellular circuitry. Recent research from the Losonczy lab has revealed the critical importance of these newborn cells in encoding memory.</a:t>
            </a:r>
            <a:endParaRPr sz="1050">
              <a:solidFill>
                <a:schemeClr val="dk1"/>
              </a:solidFill>
              <a:highlight>
                <a:srgbClr val="EFEFEF"/>
              </a:highlight>
            </a:endParaRPr>
          </a:p>
          <a:p>
            <a:pPr indent="0" lvl="0" marL="0" rtl="0" algn="l">
              <a:spcBef>
                <a:spcPts val="0"/>
              </a:spcBef>
              <a:spcAft>
                <a:spcPts val="0"/>
              </a:spcAft>
              <a:buNone/>
            </a:pPr>
            <a:r>
              <a:rPr lang="en" sz="1050">
                <a:solidFill>
                  <a:schemeClr val="dk1"/>
                </a:solidFill>
                <a:highlight>
                  <a:srgbClr val="EFEFEF"/>
                </a:highlight>
              </a:rPr>
              <a:t>Article:</a:t>
            </a:r>
            <a:r>
              <a:rPr lang="en" u="sng">
                <a:solidFill>
                  <a:srgbClr val="1155CC"/>
                </a:solidFill>
                <a:highlight>
                  <a:srgbClr val="FFFFFF"/>
                </a:highlight>
                <a:hlinkClick r:id="rId2"/>
              </a:rPr>
              <a:t>https://zuckermaninstitute.columbia.edu/scientists-watch-activity-newborn-brain-cells-mice-reveal-they-are-required-memory</a:t>
            </a:r>
            <a:r>
              <a:rPr lang="en" sz="1050">
                <a:solidFill>
                  <a:schemeClr val="dk1"/>
                </a:solidFill>
                <a:highlight>
                  <a:srgbClr val="EFEFEF"/>
                </a:highlight>
              </a:rPr>
              <a:t> </a:t>
            </a:r>
            <a:endParaRPr sz="1050">
              <a:solidFill>
                <a:schemeClr val="dk1"/>
              </a:solidFill>
              <a:highlight>
                <a:srgbClr val="EFEFEF"/>
              </a:highlight>
            </a:endParaRPr>
          </a:p>
          <a:p>
            <a:pPr indent="0" lvl="0" marL="0" rtl="0" algn="l">
              <a:spcBef>
                <a:spcPts val="0"/>
              </a:spcBef>
              <a:spcAft>
                <a:spcPts val="0"/>
              </a:spcAft>
              <a:buNone/>
            </a:pPr>
            <a:r>
              <a:rPr lang="en" sz="1050">
                <a:solidFill>
                  <a:schemeClr val="dk1"/>
                </a:solidFill>
                <a:highlight>
                  <a:srgbClr val="EFEFEF"/>
                </a:highlight>
              </a:rPr>
              <a:t>Dr. Losonczy profile: </a:t>
            </a:r>
            <a:r>
              <a:rPr lang="en" u="sng">
                <a:solidFill>
                  <a:schemeClr val="hlink"/>
                </a:solidFill>
                <a:hlinkClick r:id="rId3"/>
              </a:rPr>
              <a:t>https://zuckermaninstitute.columbia.edu/attila-losonczy-md-phd</a:t>
            </a:r>
            <a:r>
              <a:rPr lang="en" sz="1050">
                <a:solidFill>
                  <a:schemeClr val="dk1"/>
                </a:solidFill>
                <a:highlight>
                  <a:srgbClr val="EFEFEF"/>
                </a:highlight>
              </a:rPr>
              <a:t> </a:t>
            </a:r>
            <a:endParaRPr sz="1050">
              <a:solidFill>
                <a:schemeClr val="dk1"/>
              </a:solidFill>
              <a:highlight>
                <a:srgbClr val="EFEFEF"/>
              </a:highlight>
            </a:endParaRPr>
          </a:p>
          <a:p>
            <a:pPr indent="0" lvl="0" marL="0" rtl="0" algn="l">
              <a:spcBef>
                <a:spcPts val="0"/>
              </a:spcBef>
              <a:spcAft>
                <a:spcPts val="0"/>
              </a:spcAft>
              <a:buNone/>
            </a:pPr>
            <a:r>
              <a:rPr lang="en" sz="1050">
                <a:solidFill>
                  <a:schemeClr val="dk1"/>
                </a:solidFill>
                <a:highlight>
                  <a:srgbClr val="EFEFEF"/>
                </a:highlight>
              </a:rPr>
              <a:t>Video link: </a:t>
            </a:r>
            <a:r>
              <a:rPr lang="en" u="sng">
                <a:solidFill>
                  <a:schemeClr val="hlink"/>
                </a:solidFill>
                <a:hlinkClick r:id="rId4"/>
              </a:rPr>
              <a:t>https://www.youtube.com/watch?v=MPoJ8NGjnCo&amp;amp=&amp;feature=youtu.be</a:t>
            </a:r>
            <a:r>
              <a:rPr lang="en" sz="1050">
                <a:solidFill>
                  <a:schemeClr val="dk1"/>
                </a:solidFill>
                <a:highlight>
                  <a:srgbClr val="EFEFEF"/>
                </a:highlight>
              </a:rPr>
              <a:t> </a:t>
            </a:r>
            <a:endParaRPr sz="1050">
              <a:solidFill>
                <a:schemeClr val="dk1"/>
              </a:solidFill>
              <a:highlight>
                <a:srgbClr val="EFEFEF"/>
              </a:highlight>
            </a:endParaRPr>
          </a:p>
          <a:p>
            <a:pPr indent="0" lvl="0" marL="0" rtl="0" algn="l">
              <a:spcBef>
                <a:spcPts val="0"/>
              </a:spcBef>
              <a:spcAft>
                <a:spcPts val="0"/>
              </a:spcAft>
              <a:buClr>
                <a:schemeClr val="dk1"/>
              </a:buClr>
              <a:buSzPts val="1100"/>
              <a:buFont typeface="Arial"/>
              <a:buNone/>
            </a:pPr>
            <a:r>
              <a:t/>
            </a:r>
            <a:endParaRPr sz="1050">
              <a:solidFill>
                <a:schemeClr val="dk1"/>
              </a:solidFill>
              <a:highlight>
                <a:srgbClr val="EFEFEF"/>
              </a:highlight>
            </a:endParaRPr>
          </a:p>
          <a:p>
            <a:pPr indent="0" lvl="0" marL="0" rtl="0" algn="l">
              <a:spcBef>
                <a:spcPts val="0"/>
              </a:spcBef>
              <a:spcAft>
                <a:spcPts val="0"/>
              </a:spcAft>
              <a:buNone/>
            </a:pPr>
            <a:r>
              <a:t/>
            </a:r>
            <a:endParaRPr>
              <a:uFill>
                <a:noFill/>
              </a:uFill>
              <a:hlinkClick r:id="rId5"/>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605089cee1_3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605089cee1_3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 link: </a:t>
            </a:r>
            <a:r>
              <a:rPr lang="en">
                <a:solidFill>
                  <a:schemeClr val="hlink"/>
                </a:solidFill>
                <a:uFill>
                  <a:noFill/>
                </a:uFill>
                <a:latin typeface="Roboto"/>
                <a:ea typeface="Roboto"/>
                <a:cs typeface="Roboto"/>
                <a:sym typeface="Roboto"/>
                <a:hlinkClick r:id="rId2"/>
              </a:rPr>
              <a:t>https://youtu.be/qyZdbv8OuYo</a:t>
            </a:r>
            <a:endParaRPr>
              <a:solidFill>
                <a:schemeClr val="hlink"/>
              </a:solidFill>
              <a:uFill>
                <a:noFill/>
              </a:uFill>
              <a:latin typeface="Roboto"/>
              <a:ea typeface="Roboto"/>
              <a:cs typeface="Roboto"/>
              <a:sym typeface="Roboto"/>
              <a:hlinkClick r:id="rId3"/>
            </a:endParaRPr>
          </a:p>
          <a:p>
            <a:pPr indent="0" lvl="0" marL="0" rtl="0" algn="l">
              <a:spcBef>
                <a:spcPts val="0"/>
              </a:spcBef>
              <a:spcAft>
                <a:spcPts val="0"/>
              </a:spcAft>
              <a:buClr>
                <a:schemeClr val="dk1"/>
              </a:buClr>
              <a:buSzPts val="1100"/>
              <a:buFont typeface="Arial"/>
              <a:buNone/>
            </a:pPr>
            <a:r>
              <a:rPr lang="en" sz="1050">
                <a:solidFill>
                  <a:schemeClr val="dk1"/>
                </a:solidFill>
                <a:highlight>
                  <a:srgbClr val="EFEFEF"/>
                </a:highlight>
              </a:rPr>
              <a:t>Article: </a:t>
            </a:r>
            <a:r>
              <a:rPr lang="en" u="sng">
                <a:solidFill>
                  <a:srgbClr val="1155CC"/>
                </a:solidFill>
                <a:highlight>
                  <a:srgbClr val="FFFFFF"/>
                </a:highlight>
                <a:hlinkClick r:id="rId4"/>
              </a:rPr>
              <a:t>https://zuckermaninstitute.columbia.edu/scientists-watch-activity-newborn-brain-cells-mice-reveal-they-are-required-memory</a:t>
            </a:r>
            <a:r>
              <a:rPr lang="en" sz="1050">
                <a:solidFill>
                  <a:schemeClr val="dk1"/>
                </a:solidFill>
                <a:highlight>
                  <a:srgbClr val="EFEFEF"/>
                </a:highlight>
              </a:rPr>
              <a:t> </a:t>
            </a:r>
            <a:endParaRPr sz="1050">
              <a:solidFill>
                <a:schemeClr val="dk1"/>
              </a:solidFill>
              <a:highlight>
                <a:srgbClr val="EFEFEF"/>
              </a:highlight>
            </a:endParaRPr>
          </a:p>
          <a:p>
            <a:pPr indent="0" lvl="0" marL="0" rtl="0" algn="l">
              <a:spcBef>
                <a:spcPts val="0"/>
              </a:spcBef>
              <a:spcAft>
                <a:spcPts val="0"/>
              </a:spcAft>
              <a:buNone/>
            </a:pPr>
            <a:r>
              <a:t/>
            </a:r>
            <a:endParaRPr sz="1050">
              <a:solidFill>
                <a:schemeClr val="dk1"/>
              </a:solidFill>
              <a:highlight>
                <a:srgbClr val="EFEFEF"/>
              </a:highlight>
            </a:endParaRPr>
          </a:p>
          <a:p>
            <a:pPr indent="0" lvl="0" marL="0" rtl="0" algn="l">
              <a:spcBef>
                <a:spcPts val="0"/>
              </a:spcBef>
              <a:spcAft>
                <a:spcPts val="0"/>
              </a:spcAft>
              <a:buNone/>
            </a:pPr>
            <a:r>
              <a:t/>
            </a:r>
            <a:endParaRPr>
              <a:solidFill>
                <a:schemeClr val="dk1"/>
              </a:solidFill>
              <a:uFill>
                <a:noFill/>
              </a:uFill>
              <a:hlinkClick r:id="rId5"/>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5e6223872d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g5e6223872d_1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u="sng">
              <a:solidFill>
                <a:schemeClr val="hlink"/>
              </a:solidFill>
              <a:latin typeface="Roboto"/>
              <a:ea typeface="Roboto"/>
              <a:cs typeface="Roboto"/>
              <a:sym typeface="Roboto"/>
              <a:hlinkClick r:id="rId2"/>
            </a:endParaRPr>
          </a:p>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5e6223872d_1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g5e6223872d_1_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u="sng">
              <a:solidFill>
                <a:schemeClr val="hlink"/>
              </a:solidFill>
              <a:latin typeface="Roboto"/>
              <a:ea typeface="Roboto"/>
              <a:cs typeface="Roboto"/>
              <a:sym typeface="Roboto"/>
              <a:hlinkClick r:id="rId2"/>
            </a:endParaRPr>
          </a:p>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 </a:t>
            </a:r>
            <a:r>
              <a:rPr lang="en" sz="1050">
                <a:solidFill>
                  <a:schemeClr val="dk1"/>
                </a:solidFill>
                <a:highlight>
                  <a:srgbClr val="EFEFEF"/>
                </a:highlight>
              </a:rPr>
              <a:t>Video capturing electric signals produced by fish to perceive the environment around them. Noises are sounds made by the fish. </a:t>
            </a:r>
            <a:endParaRPr sz="1050">
              <a:solidFill>
                <a:schemeClr val="dk1"/>
              </a:solidFill>
              <a:highlight>
                <a:srgbClr val="EFEFEF"/>
              </a:highlight>
            </a:endParaRPr>
          </a:p>
          <a:p>
            <a:pPr indent="0" lvl="0" marL="0" rtl="0" algn="l">
              <a:spcBef>
                <a:spcPts val="0"/>
              </a:spcBef>
              <a:spcAft>
                <a:spcPts val="0"/>
              </a:spcAft>
              <a:buClr>
                <a:schemeClr val="dk1"/>
              </a:buClr>
              <a:buSzPts val="1100"/>
              <a:buFont typeface="Arial"/>
              <a:buNone/>
            </a:pPr>
            <a:r>
              <a:rPr lang="en" sz="1050">
                <a:solidFill>
                  <a:schemeClr val="dk1"/>
                </a:solidFill>
                <a:highlight>
                  <a:srgbClr val="EFEFEF"/>
                </a:highlight>
              </a:rPr>
              <a:t>More on Nate Satwell’s research with electric fish: </a:t>
            </a:r>
            <a:r>
              <a:rPr lang="en" u="sng">
                <a:solidFill>
                  <a:schemeClr val="accent5"/>
                </a:solidFill>
                <a:hlinkClick r:id="rId3"/>
              </a:rPr>
              <a:t>https://zuckermaninstitute.columbia.edu/new-study-electric-fish-reveals-brain-mechanisms-distinguishing-self-other</a:t>
            </a:r>
            <a:r>
              <a:rPr lang="en" sz="1050">
                <a:solidFill>
                  <a:schemeClr val="dk1"/>
                </a:solidFill>
                <a:highlight>
                  <a:srgbClr val="EFEFEF"/>
                </a:highlight>
              </a:rPr>
              <a:t>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5e6223872d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g5e6223872d_1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Optional video on Neuroscience of Decision Making: </a:t>
            </a:r>
            <a:r>
              <a:rPr lang="en" u="sng">
                <a:solidFill>
                  <a:schemeClr val="hlink"/>
                </a:solidFill>
                <a:hlinkClick r:id="rId2"/>
              </a:rPr>
              <a:t>https://www.youtube.com/watch?v=ks7YesYFvRQ&amp;feature=youtu.be</a:t>
            </a:r>
            <a:r>
              <a:rPr lang="en"/>
              <a:t> </a:t>
            </a:r>
            <a:endParaRPr b="1" sz="1200" u="sng">
              <a:solidFill>
                <a:schemeClr val="hlink"/>
              </a:solidFill>
              <a:hlinkClick r:id="rId3"/>
            </a:endParaRPr>
          </a:p>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 Reading: </a:t>
            </a:r>
            <a:r>
              <a:rPr lang="en" u="sng">
                <a:solidFill>
                  <a:schemeClr val="hlink"/>
                </a:solidFill>
                <a:hlinkClick r:id="rId4"/>
              </a:rPr>
              <a:t>https://zuckermaninstitute.columbia.edu/naturally-rational-brain-how-people-use-and-lose-preexisting-biases-make-decisions</a:t>
            </a:r>
            <a:r>
              <a:rPr lang="en"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50">
                <a:solidFill>
                  <a:schemeClr val="dk1"/>
                </a:solidFill>
                <a:highlight>
                  <a:srgbClr val="EFEFEF"/>
                </a:highlight>
                <a:latin typeface="Open Sans"/>
                <a:ea typeface="Open Sans"/>
                <a:cs typeface="Open Sans"/>
                <a:sym typeface="Open Sans"/>
              </a:rPr>
              <a:t>Video of task (</a:t>
            </a:r>
            <a:r>
              <a:rPr lang="en" u="sng">
                <a:solidFill>
                  <a:schemeClr val="hlink"/>
                </a:solidFill>
                <a:hlinkClick r:id="rId2"/>
              </a:rPr>
              <a:t>https://www.youtube.com/watch?v=aq1zGBYpsv8</a:t>
            </a:r>
            <a:r>
              <a:rPr lang="en" sz="1050">
                <a:solidFill>
                  <a:schemeClr val="dk1"/>
                </a:solidFill>
                <a:highlight>
                  <a:srgbClr val="EFEFEF"/>
                </a:highlight>
                <a:latin typeface="Open Sans"/>
                <a:ea typeface="Open Sans"/>
                <a:cs typeface="Open Sans"/>
                <a:sym typeface="Open Sans"/>
              </a:rPr>
              <a:t>) : The central question, the researchers of this study asked, was whether, or to what extent, that prior knowledge would be modified if someone is presented with new or conflicting evidence. To find out, the team asked human participants to watch a group of dots as they moved across a computer screen, like grains of sand blowing in the wind. Over a series of trials, participants judged whether each new group of dots tended to move to the left or right — a tough decision as the movement patterns were not always immediately clear. As new groups of dots were shown again and again across several trials, the participants were also given a second task: to judge whether the computer program generating the dots appeared to have an underlying bias. Without telling the participants, the researchers had indeed programmed a bias into the computer; the movement of the dots was not evenly distributed between rightward and leftward motion, but instead was skewed toward one direction over another.</a:t>
            </a:r>
            <a:endParaRPr sz="12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SzPts val="1100"/>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605089cee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g605089cee1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Optional video on Neuroscience of Decision Making: </a:t>
            </a:r>
            <a:r>
              <a:rPr lang="en" u="sng">
                <a:solidFill>
                  <a:schemeClr val="accent5"/>
                </a:solidFill>
                <a:hlinkClick r:id="rId2"/>
              </a:rPr>
              <a:t>https://www.youtube.com/watch?v=ks7YesYFvRQ&amp;feature=youtu.be</a:t>
            </a:r>
            <a:r>
              <a:rPr lang="en">
                <a:solidFill>
                  <a:schemeClr val="dk1"/>
                </a:solidFill>
              </a:rPr>
              <a:t> </a:t>
            </a:r>
            <a:endParaRPr sz="12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SzPts val="1100"/>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33fef6af6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g33fef6af61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SzPts val="1100"/>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33fef6af6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33fef6af61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Video link: </a:t>
            </a:r>
            <a:r>
              <a:rPr lang="en" sz="1200" u="sng">
                <a:solidFill>
                  <a:schemeClr val="hlink"/>
                </a:solidFill>
                <a:latin typeface="Roboto"/>
                <a:ea typeface="Roboto"/>
                <a:cs typeface="Roboto"/>
                <a:sym typeface="Roboto"/>
                <a:hlinkClick r:id="rId2"/>
              </a:rPr>
              <a:t>https://youtu.be/4gnACxmMD2g</a:t>
            </a:r>
            <a:endParaRPr/>
          </a:p>
          <a:p>
            <a:pPr indent="0" lvl="0" marL="0" rtl="0" algn="l">
              <a:lnSpc>
                <a:spcPct val="115000"/>
              </a:lnSpc>
              <a:spcBef>
                <a:spcPts val="0"/>
              </a:spcBef>
              <a:spcAft>
                <a:spcPts val="0"/>
              </a:spcAft>
              <a:buClr>
                <a:schemeClr val="dk1"/>
              </a:buClr>
              <a:buSzPts val="1100"/>
              <a:buFont typeface="Arial"/>
              <a:buNone/>
            </a:pPr>
            <a:r>
              <a:rPr lang="en"/>
              <a:t>Article: </a:t>
            </a:r>
            <a:r>
              <a:rPr lang="en" u="sng">
                <a:solidFill>
                  <a:srgbClr val="1155CC"/>
                </a:solidFill>
                <a:hlinkClick r:id="rId3"/>
              </a:rPr>
              <a:t>https://zuckermaninstitute.columbia.edu/what-songbirds-can-teach-us-about-human-speech-and-language</a:t>
            </a:r>
            <a:endParaRPr>
              <a:uFill>
                <a:noFill/>
              </a:uFill>
              <a:hlinkClick r:id="rId4"/>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More about Dr. Woolley : </a:t>
            </a:r>
            <a:r>
              <a:rPr lang="en" u="sng">
                <a:solidFill>
                  <a:schemeClr val="hlink"/>
                </a:solidFill>
                <a:hlinkClick r:id="rId5"/>
              </a:rPr>
              <a:t>https://zuckermaninstitute.columbia.edu/sarah-mn-woolley-phd</a:t>
            </a:r>
            <a:r>
              <a:rPr lang="en">
                <a:solidFill>
                  <a:schemeClr val="dk1"/>
                </a:solidFill>
              </a:rPr>
              <a:t> </a:t>
            </a:r>
            <a:endParaRPr>
              <a:solidFill>
                <a:schemeClr val="dk1"/>
              </a:solidFill>
            </a:endParaRPr>
          </a:p>
          <a:p>
            <a:pPr indent="0" lvl="0" marL="457200" rtl="0" algn="l">
              <a:lnSpc>
                <a:spcPct val="115000"/>
              </a:lnSpc>
              <a:spcBef>
                <a:spcPts val="0"/>
              </a:spcBef>
              <a:spcAft>
                <a:spcPts val="0"/>
              </a:spcAft>
              <a:buSzPts val="1100"/>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41c728fd6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1c728fd6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41c728fd69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g41c728fd69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61bb334873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61bb33487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47740b91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47740b91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g47740b918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47740b918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47740b9184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47740b918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True! They are called neurons or nerve cells.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Image credit: Credit: Austen Stiko/Mason lab/Columbia's Zuckerman Institute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47740b9184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47740b918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g47740b918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47740b918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False !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There is no scientific evidence showing that we only use 10% of our brains. We use 100%. However, different areas are responsible for different functions (such as seeing, thinking, moving). Our brain is always active, doing things that you don’t even know about, such as controlling the rhythm of your breathing or reminding you that you are hungry!  Even in your sleep your brain is functioning e.g breathing, digesting, or getting ready for the next day.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47740b9184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47740b9184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47740b9184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47740b9184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True - faster than a high-speed bullet train.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Image source: </a:t>
            </a:r>
            <a:r>
              <a:rPr lang="en" u="sng">
                <a:solidFill>
                  <a:schemeClr val="accent5"/>
                </a:solidFill>
                <a:hlinkClick r:id="rId2"/>
              </a:rPr>
              <a:t>https://inhabitat.com</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47740b9184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47740b918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61bb33487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61bb33487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Hillman Lab at Zuckerman Institute: Image shows regions activated by a</a:t>
            </a:r>
            <a:r>
              <a:rPr lang="en" sz="1050">
                <a:solidFill>
                  <a:schemeClr val="dk1"/>
                </a:solidFill>
                <a:latin typeface="Lato"/>
                <a:ea typeface="Lato"/>
                <a:cs typeface="Lato"/>
                <a:sym typeface="Lato"/>
              </a:rPr>
              <a:t> visual stimulus (yellow/red), shown on a functional magnetic resonance imaging (fMRI) scan.</a:t>
            </a:r>
            <a:endParaRPr>
              <a:latin typeface="Lato"/>
              <a:ea typeface="Lato"/>
              <a:cs typeface="Lato"/>
              <a:sym typeface="Lato"/>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g47740b9184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47740b9184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 False - our brain is like a muscle that can be trained. Research shows how learning can physically change the structure of the brain throughout life. Or following injury, our brain can recover certain functions.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47740b9184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47740b9184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g47740b9184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47740b9184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False!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There is no evidence that a bigger brain is related to a smarter or more intelligent person. Researchers showed that Albert Einstein’s brain was pretty small compared to average human, even though he was one of the most important historical scientists.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g47740b9184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47740b9184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g47740b9184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47740b9184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True - 18lbs - However, they do not have the biggest brain to body ratio. We must compare brain sizes of different species by first creating a body size comparison to the brain size. Humans and apes have one of the biggest brain to body ratios.</a:t>
            </a:r>
            <a:endParaRPr>
              <a:solidFill>
                <a:schemeClr val="dk1"/>
              </a:solidFill>
            </a:endParaRPr>
          </a:p>
          <a:p>
            <a:pPr indent="0" lvl="0" marL="0" rtl="0" algn="l">
              <a:spcBef>
                <a:spcPts val="0"/>
              </a:spcBef>
              <a:spcAft>
                <a:spcPts val="0"/>
              </a:spcAft>
              <a:buNone/>
            </a:pPr>
            <a:r>
              <a:rPr lang="en" sz="1050">
                <a:solidFill>
                  <a:schemeClr val="dk1"/>
                </a:solidFill>
                <a:highlight>
                  <a:schemeClr val="lt1"/>
                </a:highlight>
                <a:latin typeface="Roboto"/>
                <a:ea typeface="Roboto"/>
                <a:cs typeface="Roboto"/>
                <a:sym typeface="Roboto"/>
              </a:rPr>
              <a:t>Fun fact: Spermaceti is a waxy substance found in the head cavities of this whale. Spermaceti is created in the spermaceti organ inside the whale's head. This organ may contain as much as 1,900 litres (500 US gal) of spermaceti. Spermaceti is thought to control buoyancy, the upwards force that pushes wales up to float, or its capacity for echolocation. </a:t>
            </a:r>
            <a:r>
              <a:rPr lang="en" sz="1050">
                <a:solidFill>
                  <a:srgbClr val="222222"/>
                </a:solidFill>
                <a:highlight>
                  <a:srgbClr val="FFFFFF"/>
                </a:highlight>
              </a:rPr>
              <a:t>Echolocation is used by animals to identify echoing sounds. Animals who used echolocation emit sounds out to the environment and listen to the echoes of those calls. This allows them to identify distances of objects or other animals. </a:t>
            </a:r>
            <a:endParaRPr sz="1050">
              <a:solidFill>
                <a:schemeClr val="dk1"/>
              </a:solidFill>
              <a:highlight>
                <a:schemeClr val="lt1"/>
              </a:highlight>
              <a:latin typeface="Roboto"/>
              <a:ea typeface="Roboto"/>
              <a:cs typeface="Roboto"/>
              <a:sym typeface="Roboto"/>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g47740b9184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47740b9184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g47740b9184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47740b9184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True - the brain generates just enough power to keep an actual light bulb lit over your head!</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g47740b9184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47740b9184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g47740b9184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47740b9184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False - The brain has to sides (aka hemispheres), however, almost everything we do involves both sides (aka hemispheres). Research does show that there are a specialized functions in each side, such as the left side of the brain being more involved in language, for example. But most things involved a coordinated activity of both sides of the brain.</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49e06ddce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49e06ddc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Prompt students to think about how we might study the brain. Allow students to give suggestions first and generate a class discussion.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1200">
                <a:solidFill>
                  <a:schemeClr val="dk1"/>
                </a:solidFill>
                <a:latin typeface="Times New Roman"/>
                <a:ea typeface="Times New Roman"/>
                <a:cs typeface="Times New Roman"/>
                <a:sym typeface="Times New Roman"/>
              </a:rPr>
              <a:t>Describe the scientific inquiry method.</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33f6520ab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g33f6520ab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Prompt students to think what neuroscientists study. One by one, ask students to give a show of hands to which of these answers they think are true.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Tell students that you will tell them the right answers at the end of the presentation.</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41c728fd6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41c728fd69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e6223872d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5e6223872d_1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5e6223872d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g5e6223872d_1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Video animation: </a:t>
            </a:r>
            <a:r>
              <a:rPr lang="en" u="sng">
                <a:solidFill>
                  <a:schemeClr val="accent5"/>
                </a:solidFill>
                <a:hlinkClick r:id="rId2"/>
              </a:rPr>
              <a:t>https://www.youtube.com/watch?v=1GSvzgrBKaM&amp;t=3s</a:t>
            </a:r>
            <a:r>
              <a:rPr lang="en">
                <a:solidFill>
                  <a:schemeClr val="dk1"/>
                </a:solidFill>
              </a:rPr>
              <a:t> </a:t>
            </a:r>
            <a:endParaRPr>
              <a:solidFill>
                <a:schemeClr val="dk1"/>
              </a:solidFill>
            </a:endParaRPr>
          </a:p>
          <a:p>
            <a:pPr indent="0" lvl="0" marL="0" rtl="0" algn="l">
              <a:spcBef>
                <a:spcPts val="0"/>
              </a:spcBef>
              <a:spcAft>
                <a:spcPts val="0"/>
              </a:spcAft>
              <a:buNone/>
            </a:pPr>
            <a:r>
              <a:rPr lang="en">
                <a:solidFill>
                  <a:schemeClr val="dk1"/>
                </a:solidFill>
              </a:rPr>
              <a:t>Article: </a:t>
            </a:r>
            <a:r>
              <a:rPr lang="en" u="sng">
                <a:solidFill>
                  <a:schemeClr val="accent5"/>
                </a:solidFill>
                <a:hlinkClick r:id="rId3"/>
              </a:rPr>
              <a:t>https://zuckermaninstitute.columbia.edu/brain-study-reveals-how-teens-learn-differently-adults</a:t>
            </a: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Research paper published in Neuron journal: </a:t>
            </a:r>
            <a:r>
              <a:rPr lang="en" u="sng">
                <a:solidFill>
                  <a:schemeClr val="accent5"/>
                </a:solidFill>
                <a:hlinkClick r:id="rId4"/>
              </a:rPr>
              <a:t>https://www.cell.com/neuron/fulltext/S0896-6273%2816%2930524-4</a:t>
            </a: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6.png"/><Relationship Id="rId4"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 name="Google Shape;11;p2"/>
          <p:cNvSpPr/>
          <p:nvPr/>
        </p:nvSpPr>
        <p:spPr>
          <a:xfrm>
            <a:off x="-6300" y="4730525"/>
            <a:ext cx="9156600" cy="413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nvSpPr>
        <p:spPr>
          <a:xfrm>
            <a:off x="311700" y="19125"/>
            <a:ext cx="3974100" cy="23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Open Sans"/>
                <a:ea typeface="Open Sans"/>
                <a:cs typeface="Open Sans"/>
                <a:sym typeface="Open Sans"/>
              </a:rPr>
              <a:t>Topic 1:</a:t>
            </a:r>
            <a:r>
              <a:rPr lang="en">
                <a:solidFill>
                  <a:schemeClr val="dk1"/>
                </a:solidFill>
                <a:latin typeface="Open Sans"/>
                <a:ea typeface="Open Sans"/>
                <a:cs typeface="Open Sans"/>
                <a:sym typeface="Open Sans"/>
              </a:rPr>
              <a:t> </a:t>
            </a:r>
            <a:r>
              <a:rPr b="1" lang="en">
                <a:solidFill>
                  <a:schemeClr val="dk1"/>
                </a:solidFill>
                <a:latin typeface="Open Sans"/>
                <a:ea typeface="Open Sans"/>
                <a:cs typeface="Open Sans"/>
                <a:sym typeface="Open Sans"/>
              </a:rPr>
              <a:t>Introduction to Neuroscience </a:t>
            </a:r>
            <a:endParaRPr b="1">
              <a:latin typeface="Open Sans"/>
              <a:ea typeface="Open Sans"/>
              <a:cs typeface="Open Sans"/>
              <a:sym typeface="Open Sans"/>
            </a:endParaRPr>
          </a:p>
        </p:txBody>
      </p:sp>
      <p:cxnSp>
        <p:nvCxnSpPr>
          <p:cNvPr id="13" name="Google Shape;13;p2"/>
          <p:cNvCxnSpPr/>
          <p:nvPr/>
        </p:nvCxnSpPr>
        <p:spPr>
          <a:xfrm>
            <a:off x="0" y="423338"/>
            <a:ext cx="9173100" cy="0"/>
          </a:xfrm>
          <a:prstGeom prst="straightConnector1">
            <a:avLst/>
          </a:prstGeom>
          <a:noFill/>
          <a:ln cap="flat" cmpd="sng" w="19050">
            <a:solidFill>
              <a:srgbClr val="F47721"/>
            </a:solidFill>
            <a:prstDash val="solid"/>
            <a:round/>
            <a:headEnd len="med" w="med" type="none"/>
            <a:tailEnd len="med" w="med" type="none"/>
          </a:ln>
        </p:spPr>
      </p:cxnSp>
      <p:sp>
        <p:nvSpPr>
          <p:cNvPr id="14" name="Google Shape;14;p2"/>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lvl1pPr lvl="0" rtl="0">
              <a:buNone/>
              <a:defRPr sz="1400">
                <a:solidFill>
                  <a:srgbClr val="000000"/>
                </a:solidFill>
              </a:defRPr>
            </a:lvl1pPr>
            <a:lvl2pPr lvl="1" rtl="0">
              <a:buNone/>
              <a:defRPr sz="1400">
                <a:solidFill>
                  <a:srgbClr val="000000"/>
                </a:solidFill>
              </a:defRPr>
            </a:lvl2pPr>
            <a:lvl3pPr lvl="2" rtl="0">
              <a:buNone/>
              <a:defRPr sz="1400">
                <a:solidFill>
                  <a:srgbClr val="000000"/>
                </a:solidFill>
              </a:defRPr>
            </a:lvl3pPr>
            <a:lvl4pPr lvl="3" rtl="0">
              <a:buNone/>
              <a:defRPr sz="1400">
                <a:solidFill>
                  <a:srgbClr val="000000"/>
                </a:solidFill>
              </a:defRPr>
            </a:lvl4pPr>
            <a:lvl5pPr lvl="4" rtl="0">
              <a:buNone/>
              <a:defRPr sz="1400">
                <a:solidFill>
                  <a:srgbClr val="000000"/>
                </a:solidFill>
              </a:defRPr>
            </a:lvl5pPr>
            <a:lvl6pPr lvl="5" rtl="0">
              <a:buNone/>
              <a:defRPr sz="1400">
                <a:solidFill>
                  <a:srgbClr val="000000"/>
                </a:solidFill>
              </a:defRPr>
            </a:lvl6pPr>
            <a:lvl7pPr lvl="6" rtl="0">
              <a:buNone/>
              <a:defRPr sz="1400">
                <a:solidFill>
                  <a:srgbClr val="000000"/>
                </a:solidFill>
              </a:defRPr>
            </a:lvl7pPr>
            <a:lvl8pPr lvl="7" rtl="0">
              <a:buNone/>
              <a:defRPr sz="1400">
                <a:solidFill>
                  <a:srgbClr val="000000"/>
                </a:solidFill>
              </a:defRPr>
            </a:lvl8pPr>
            <a:lvl9pPr lvl="8" rtl="0">
              <a:buNone/>
              <a:defRPr sz="1400">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2">
            <a:alphaModFix/>
          </a:blip>
          <a:stretch>
            <a:fillRect/>
          </a:stretch>
        </p:blipFill>
        <p:spPr>
          <a:xfrm>
            <a:off x="311700" y="4888487"/>
            <a:ext cx="2239300" cy="144575"/>
          </a:xfrm>
          <a:prstGeom prst="rect">
            <a:avLst/>
          </a:prstGeom>
          <a:noFill/>
          <a:ln>
            <a:noFill/>
          </a:ln>
        </p:spPr>
      </p:pic>
      <p:pic>
        <p:nvPicPr>
          <p:cNvPr id="16" name="Google Shape;16;p2"/>
          <p:cNvPicPr preferRelativeResize="0"/>
          <p:nvPr/>
        </p:nvPicPr>
        <p:blipFill>
          <a:blip r:embed="rId3">
            <a:alphaModFix/>
          </a:blip>
          <a:stretch>
            <a:fillRect/>
          </a:stretch>
        </p:blipFill>
        <p:spPr>
          <a:xfrm>
            <a:off x="3053600" y="4888475"/>
            <a:ext cx="635465" cy="118576"/>
          </a:xfrm>
          <a:prstGeom prst="rect">
            <a:avLst/>
          </a:prstGeom>
          <a:noFill/>
          <a:ln>
            <a:noFill/>
          </a:ln>
        </p:spPr>
      </p:pic>
      <p:pic>
        <p:nvPicPr>
          <p:cNvPr id="17" name="Google Shape;17;p2"/>
          <p:cNvPicPr preferRelativeResize="0"/>
          <p:nvPr/>
        </p:nvPicPr>
        <p:blipFill>
          <a:blip r:embed="rId4">
            <a:alphaModFix/>
          </a:blip>
          <a:stretch>
            <a:fillRect/>
          </a:stretch>
        </p:blipFill>
        <p:spPr>
          <a:xfrm>
            <a:off x="8590313" y="95325"/>
            <a:ext cx="312975" cy="2707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8" name="Shape 18"/>
        <p:cNvGrpSpPr/>
        <p:nvPr/>
      </p:nvGrpSpPr>
      <p:grpSpPr>
        <a:xfrm>
          <a:off x="0" y="0"/>
          <a:ext cx="0" cy="0"/>
          <a:chOff x="0" y="0"/>
          <a:chExt cx="0" cy="0"/>
        </a:xfrm>
      </p:grpSpPr>
      <p:sp>
        <p:nvSpPr>
          <p:cNvPr id="19" name="Google Shape;19;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1" name="Shape 21"/>
        <p:cNvGrpSpPr/>
        <p:nvPr/>
      </p:nvGrpSpPr>
      <p:grpSpPr>
        <a:xfrm>
          <a:off x="0" y="0"/>
          <a:ext cx="0" cy="0"/>
          <a:chOff x="0" y="0"/>
          <a:chExt cx="0" cy="0"/>
        </a:xfrm>
      </p:grpSpPr>
      <p:sp>
        <p:nvSpPr>
          <p:cNvPr id="22" name="Google Shape;22;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5" name="Google Shape;35;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7" name="Shape 37"/>
        <p:cNvGrpSpPr/>
        <p:nvPr/>
      </p:nvGrpSpPr>
      <p:grpSpPr>
        <a:xfrm>
          <a:off x="0" y="0"/>
          <a:ext cx="0" cy="0"/>
          <a:chOff x="0" y="0"/>
          <a:chExt cx="0" cy="0"/>
        </a:xfrm>
      </p:grpSpPr>
      <p:sp>
        <p:nvSpPr>
          <p:cNvPr id="38" name="Google Shape;38;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9" name="Google Shape;39;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0"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9.png"/><Relationship Id="rId5" Type="http://schemas.openxmlformats.org/officeDocument/2006/relationships/image" Target="../media/image2.png"/><Relationship Id="rId6"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jpg"/><Relationship Id="rId4" Type="http://schemas.openxmlformats.org/officeDocument/2006/relationships/hyperlink" Target="http://www.youtube.com/watch?v=MPoJ8NGjnCo" TargetMode="External"/><Relationship Id="rId5"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www.youtube.com/watch?v=qyZdbv8OuYo" TargetMode="Externa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drive.google.com/file/d/1W97VswzRUqa1iu3RppgKWxkarWtFXSG-/view" TargetMode="Externa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www.youtube.com/watch?v=aq1zGBYpsv8" TargetMode="Externa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www.youtube.com/watch?v=4gnACxmMD2g" TargetMode="Externa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hyperlink" Target="https://www.youtube.com/watch?v=1GSvzgrBKaM&amp;t=3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58" name="Shape 58"/>
        <p:cNvGrpSpPr/>
        <p:nvPr/>
      </p:nvGrpSpPr>
      <p:grpSpPr>
        <a:xfrm>
          <a:off x="0" y="0"/>
          <a:ext cx="0" cy="0"/>
          <a:chOff x="0" y="0"/>
          <a:chExt cx="0" cy="0"/>
        </a:xfrm>
      </p:grpSpPr>
      <p:sp>
        <p:nvSpPr>
          <p:cNvPr id="59" name="Google Shape;59;p13"/>
          <p:cNvSpPr/>
          <p:nvPr/>
        </p:nvSpPr>
        <p:spPr>
          <a:xfrm>
            <a:off x="-18875" y="0"/>
            <a:ext cx="9162900" cy="11946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18875" y="1194600"/>
            <a:ext cx="9162900" cy="1971900"/>
          </a:xfrm>
          <a:prstGeom prst="rect">
            <a:avLst/>
          </a:prstGeom>
          <a:solidFill>
            <a:srgbClr val="FDF4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txBox="1"/>
          <p:nvPr>
            <p:ph type="title"/>
          </p:nvPr>
        </p:nvSpPr>
        <p:spPr>
          <a:xfrm>
            <a:off x="1348350" y="3671650"/>
            <a:ext cx="7815600" cy="715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rgbClr val="F37721"/>
                </a:solidFill>
                <a:latin typeface="Proxima Nova"/>
                <a:ea typeface="Proxima Nova"/>
                <a:cs typeface="Proxima Nova"/>
                <a:sym typeface="Proxima Nova"/>
              </a:rPr>
              <a:t>Introduction to Neuroscience</a:t>
            </a:r>
            <a:endParaRPr sz="4000">
              <a:solidFill>
                <a:srgbClr val="F37721"/>
              </a:solidFill>
              <a:latin typeface="Proxima Nova"/>
              <a:ea typeface="Proxima Nova"/>
              <a:cs typeface="Proxima Nova"/>
              <a:sym typeface="Proxima Nova"/>
            </a:endParaRPr>
          </a:p>
        </p:txBody>
      </p:sp>
      <p:sp>
        <p:nvSpPr>
          <p:cNvPr id="62" name="Google Shape;62;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63" name="Google Shape;63;p13"/>
          <p:cNvPicPr preferRelativeResize="0"/>
          <p:nvPr/>
        </p:nvPicPr>
        <p:blipFill>
          <a:blip r:embed="rId3">
            <a:alphaModFix/>
          </a:blip>
          <a:stretch>
            <a:fillRect/>
          </a:stretch>
        </p:blipFill>
        <p:spPr>
          <a:xfrm>
            <a:off x="1812050" y="1607451"/>
            <a:ext cx="5519900" cy="1054300"/>
          </a:xfrm>
          <a:prstGeom prst="rect">
            <a:avLst/>
          </a:prstGeom>
          <a:noFill/>
          <a:ln>
            <a:noFill/>
          </a:ln>
        </p:spPr>
      </p:pic>
      <p:pic>
        <p:nvPicPr>
          <p:cNvPr id="64" name="Google Shape;64;p13"/>
          <p:cNvPicPr preferRelativeResize="0"/>
          <p:nvPr/>
        </p:nvPicPr>
        <p:blipFill>
          <a:blip r:embed="rId4">
            <a:alphaModFix/>
          </a:blip>
          <a:stretch>
            <a:fillRect/>
          </a:stretch>
        </p:blipFill>
        <p:spPr>
          <a:xfrm>
            <a:off x="6627550" y="448537"/>
            <a:ext cx="1441623" cy="269001"/>
          </a:xfrm>
          <a:prstGeom prst="rect">
            <a:avLst/>
          </a:prstGeom>
          <a:noFill/>
          <a:ln>
            <a:noFill/>
          </a:ln>
        </p:spPr>
      </p:pic>
      <p:pic>
        <p:nvPicPr>
          <p:cNvPr id="65" name="Google Shape;65;p13"/>
          <p:cNvPicPr preferRelativeResize="0"/>
          <p:nvPr/>
        </p:nvPicPr>
        <p:blipFill>
          <a:blip r:embed="rId5">
            <a:alphaModFix/>
          </a:blip>
          <a:stretch>
            <a:fillRect/>
          </a:stretch>
        </p:blipFill>
        <p:spPr>
          <a:xfrm>
            <a:off x="826325" y="429425"/>
            <a:ext cx="4758239" cy="307225"/>
          </a:xfrm>
          <a:prstGeom prst="rect">
            <a:avLst/>
          </a:prstGeom>
          <a:noFill/>
          <a:ln>
            <a:noFill/>
          </a:ln>
        </p:spPr>
      </p:pic>
      <p:cxnSp>
        <p:nvCxnSpPr>
          <p:cNvPr id="66" name="Google Shape;66;p13"/>
          <p:cNvCxnSpPr/>
          <p:nvPr/>
        </p:nvCxnSpPr>
        <p:spPr>
          <a:xfrm>
            <a:off x="-9450" y="3166500"/>
            <a:ext cx="9173400" cy="0"/>
          </a:xfrm>
          <a:prstGeom prst="straightConnector1">
            <a:avLst/>
          </a:prstGeom>
          <a:noFill/>
          <a:ln cap="flat" cmpd="sng" w="28575">
            <a:solidFill>
              <a:srgbClr val="F37721"/>
            </a:solidFill>
            <a:prstDash val="solid"/>
            <a:round/>
            <a:headEnd len="med" w="med" type="none"/>
            <a:tailEnd len="med" w="med" type="none"/>
          </a:ln>
        </p:spPr>
      </p:cxnSp>
      <p:cxnSp>
        <p:nvCxnSpPr>
          <p:cNvPr id="67" name="Google Shape;67;p13"/>
          <p:cNvCxnSpPr/>
          <p:nvPr/>
        </p:nvCxnSpPr>
        <p:spPr>
          <a:xfrm>
            <a:off x="-9450" y="1194600"/>
            <a:ext cx="9173400" cy="0"/>
          </a:xfrm>
          <a:prstGeom prst="straightConnector1">
            <a:avLst/>
          </a:prstGeom>
          <a:noFill/>
          <a:ln cap="flat" cmpd="sng" w="28575">
            <a:solidFill>
              <a:srgbClr val="F37721"/>
            </a:solidFill>
            <a:prstDash val="solid"/>
            <a:round/>
            <a:headEnd len="med" w="med" type="none"/>
            <a:tailEnd len="med" w="med" type="none"/>
          </a:ln>
        </p:spPr>
      </p:cxnSp>
      <p:sp>
        <p:nvSpPr>
          <p:cNvPr id="68" name="Google Shape;68;p13"/>
          <p:cNvSpPr txBox="1"/>
          <p:nvPr>
            <p:ph type="title"/>
          </p:nvPr>
        </p:nvSpPr>
        <p:spPr>
          <a:xfrm>
            <a:off x="826325" y="3354238"/>
            <a:ext cx="14415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022169"/>
                </a:solidFill>
                <a:latin typeface="Proxima Nova"/>
                <a:ea typeface="Proxima Nova"/>
                <a:cs typeface="Proxima Nova"/>
                <a:sym typeface="Proxima Nova"/>
              </a:rPr>
              <a:t>TOPIC 1</a:t>
            </a:r>
            <a:endParaRPr sz="5500">
              <a:solidFill>
                <a:srgbClr val="F37721"/>
              </a:solidFill>
              <a:latin typeface="Proxima Nova"/>
              <a:ea typeface="Proxima Nova"/>
              <a:cs typeface="Proxima Nova"/>
              <a:sym typeface="Proxima Nova"/>
            </a:endParaRPr>
          </a:p>
        </p:txBody>
      </p:sp>
      <p:cxnSp>
        <p:nvCxnSpPr>
          <p:cNvPr id="69" name="Google Shape;69;p13"/>
          <p:cNvCxnSpPr/>
          <p:nvPr/>
        </p:nvCxnSpPr>
        <p:spPr>
          <a:xfrm>
            <a:off x="-9450" y="4663225"/>
            <a:ext cx="9173400" cy="0"/>
          </a:xfrm>
          <a:prstGeom prst="straightConnector1">
            <a:avLst/>
          </a:prstGeom>
          <a:noFill/>
          <a:ln cap="flat" cmpd="sng" w="9525">
            <a:solidFill>
              <a:schemeClr val="dk1"/>
            </a:solidFill>
            <a:prstDash val="solid"/>
            <a:round/>
            <a:headEnd len="med" w="med" type="none"/>
            <a:tailEnd len="med" w="med" type="none"/>
          </a:ln>
        </p:spPr>
      </p:cxnSp>
      <p:pic>
        <p:nvPicPr>
          <p:cNvPr id="70" name="Google Shape;70;p13"/>
          <p:cNvPicPr preferRelativeResize="0"/>
          <p:nvPr/>
        </p:nvPicPr>
        <p:blipFill>
          <a:blip r:embed="rId6">
            <a:alphaModFix/>
          </a:blip>
          <a:stretch>
            <a:fillRect/>
          </a:stretch>
        </p:blipFill>
        <p:spPr>
          <a:xfrm>
            <a:off x="3185725" y="4749375"/>
            <a:ext cx="1268822" cy="221301"/>
          </a:xfrm>
          <a:prstGeom prst="rect">
            <a:avLst/>
          </a:prstGeom>
          <a:noFill/>
          <a:ln>
            <a:noFill/>
          </a:ln>
        </p:spPr>
      </p:pic>
      <p:sp>
        <p:nvSpPr>
          <p:cNvPr id="71" name="Google Shape;71;p13"/>
          <p:cNvSpPr txBox="1"/>
          <p:nvPr>
            <p:ph type="title"/>
          </p:nvPr>
        </p:nvSpPr>
        <p:spPr>
          <a:xfrm>
            <a:off x="1920850" y="4815625"/>
            <a:ext cx="1268700" cy="15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000">
                <a:solidFill>
                  <a:srgbClr val="000000"/>
                </a:solidFill>
                <a:latin typeface="Proxima Nova"/>
                <a:ea typeface="Proxima Nova"/>
                <a:cs typeface="Proxima Nova"/>
                <a:sym typeface="Proxima Nova"/>
              </a:rPr>
              <a:t>SUPPORTED BY:</a:t>
            </a:r>
            <a:endParaRPr sz="1000">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8" name="Google Shape;158;p22"/>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9" name="Google Shape;159;p22"/>
          <p:cNvSpPr txBox="1"/>
          <p:nvPr/>
        </p:nvSpPr>
        <p:spPr>
          <a:xfrm>
            <a:off x="5399400" y="2571750"/>
            <a:ext cx="3356700" cy="176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dk1"/>
                </a:solidFill>
                <a:latin typeface="Open Sans"/>
                <a:ea typeface="Open Sans"/>
                <a:cs typeface="Open Sans"/>
                <a:sym typeface="Open Sans"/>
              </a:rPr>
              <a:t>They ask which specific cells in the brain (and what connections they form with other cells), have a role in memory. </a:t>
            </a:r>
            <a:endParaRPr b="1" sz="1800">
              <a:solidFill>
                <a:schemeClr val="dk1"/>
              </a:solidFill>
              <a:latin typeface="Open Sans"/>
              <a:ea typeface="Open Sans"/>
              <a:cs typeface="Open Sans"/>
              <a:sym typeface="Open Sans"/>
            </a:endParaRPr>
          </a:p>
        </p:txBody>
      </p:sp>
      <p:sp>
        <p:nvSpPr>
          <p:cNvPr id="160" name="Google Shape;160;p22"/>
          <p:cNvSpPr txBox="1"/>
          <p:nvPr/>
        </p:nvSpPr>
        <p:spPr>
          <a:xfrm>
            <a:off x="1431625" y="4209650"/>
            <a:ext cx="3654300" cy="321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800">
                <a:solidFill>
                  <a:srgbClr val="434343"/>
                </a:solidFill>
                <a:latin typeface="Open Sans Light"/>
                <a:ea typeface="Open Sans Light"/>
                <a:cs typeface="Open Sans Light"/>
                <a:sym typeface="Open Sans Light"/>
              </a:rPr>
              <a:t>Image source: </a:t>
            </a:r>
            <a:r>
              <a:rPr lang="en" sz="800">
                <a:solidFill>
                  <a:srgbClr val="434343"/>
                </a:solidFill>
                <a:latin typeface="Open Sans"/>
                <a:ea typeface="Open Sans"/>
                <a:cs typeface="Open Sans"/>
                <a:sym typeface="Open Sans"/>
              </a:rPr>
              <a:t>John Abbott for Columbia University’s Zuckerman Institute</a:t>
            </a:r>
            <a:endParaRPr sz="800">
              <a:solidFill>
                <a:srgbClr val="434343"/>
              </a:solidFill>
              <a:latin typeface="Open Sans"/>
              <a:ea typeface="Open Sans"/>
              <a:cs typeface="Open Sans"/>
              <a:sym typeface="Open Sans"/>
            </a:endParaRPr>
          </a:p>
        </p:txBody>
      </p:sp>
      <p:pic>
        <p:nvPicPr>
          <p:cNvPr id="161" name="Google Shape;161;p22"/>
          <p:cNvPicPr preferRelativeResize="0"/>
          <p:nvPr/>
        </p:nvPicPr>
        <p:blipFill>
          <a:blip r:embed="rId3">
            <a:alphaModFix/>
          </a:blip>
          <a:stretch>
            <a:fillRect/>
          </a:stretch>
        </p:blipFill>
        <p:spPr>
          <a:xfrm>
            <a:off x="394575" y="1209075"/>
            <a:ext cx="4615162" cy="3076775"/>
          </a:xfrm>
          <a:prstGeom prst="rect">
            <a:avLst/>
          </a:prstGeom>
          <a:noFill/>
          <a:ln>
            <a:noFill/>
          </a:ln>
        </p:spPr>
      </p:pic>
      <p:sp>
        <p:nvSpPr>
          <p:cNvPr id="162" name="Google Shape;162;p22"/>
          <p:cNvSpPr txBox="1"/>
          <p:nvPr/>
        </p:nvSpPr>
        <p:spPr>
          <a:xfrm>
            <a:off x="324475" y="747450"/>
            <a:ext cx="8004900" cy="47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800"/>
              <a:buFont typeface="Arial"/>
              <a:buNone/>
            </a:pPr>
            <a:r>
              <a:rPr b="1" lang="en" sz="1800">
                <a:solidFill>
                  <a:schemeClr val="dk1"/>
                </a:solidFill>
                <a:latin typeface="Open Sans"/>
                <a:ea typeface="Open Sans"/>
                <a:cs typeface="Open Sans"/>
                <a:sym typeface="Open Sans"/>
              </a:rPr>
              <a:t>In Attila Losonczy’s lab, scientists study how memories are formed</a:t>
            </a:r>
            <a:endParaRPr b="1" sz="1800">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68" name="Google Shape;168;p23"/>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69" name="Google Shape;169;p23"/>
          <p:cNvSpPr txBox="1"/>
          <p:nvPr/>
        </p:nvSpPr>
        <p:spPr>
          <a:xfrm>
            <a:off x="474900" y="703950"/>
            <a:ext cx="8194200" cy="1167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a:solidFill>
                  <a:schemeClr val="dk1"/>
                </a:solidFill>
                <a:latin typeface="Open Sans"/>
                <a:ea typeface="Open Sans"/>
                <a:cs typeface="Open Sans"/>
                <a:sym typeface="Open Sans"/>
              </a:rPr>
              <a:t>To answer their questions, they</a:t>
            </a:r>
            <a:r>
              <a:rPr b="1" lang="en" sz="1800">
                <a:solidFill>
                  <a:schemeClr val="dk1"/>
                </a:solidFill>
                <a:latin typeface="Open Sans"/>
                <a:ea typeface="Open Sans"/>
                <a:cs typeface="Open Sans"/>
                <a:sym typeface="Open Sans"/>
              </a:rPr>
              <a:t> use advanced microscope technology to map individual cells that are firing in the brain of mice as they form new memories while navigating in a virtual reality world. </a:t>
            </a:r>
            <a:endParaRPr b="1"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800">
                <a:solidFill>
                  <a:schemeClr val="dk1"/>
                </a:solidFill>
                <a:latin typeface="Open Sans"/>
                <a:ea typeface="Open Sans"/>
                <a:cs typeface="Open Sans"/>
                <a:sym typeface="Open Sans"/>
              </a:rPr>
              <a:t> </a:t>
            </a:r>
            <a:endParaRPr b="1" sz="1800">
              <a:solidFill>
                <a:schemeClr val="dk1"/>
              </a:solidFill>
              <a:latin typeface="Open Sans"/>
              <a:ea typeface="Open Sans"/>
              <a:cs typeface="Open Sans"/>
              <a:sym typeface="Open Sans"/>
            </a:endParaRPr>
          </a:p>
        </p:txBody>
      </p:sp>
      <p:sp>
        <p:nvSpPr>
          <p:cNvPr id="170" name="Google Shape;170;p23"/>
          <p:cNvSpPr txBox="1"/>
          <p:nvPr/>
        </p:nvSpPr>
        <p:spPr>
          <a:xfrm>
            <a:off x="474900" y="1930950"/>
            <a:ext cx="2856600" cy="175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dk1"/>
                </a:solidFill>
                <a:latin typeface="Open Sans"/>
                <a:ea typeface="Open Sans"/>
                <a:cs typeface="Open Sans"/>
                <a:sym typeface="Open Sans"/>
              </a:rPr>
              <a:t>Their microscopes use a laser to detect the activity of neurons that have been marked with a fluorescent dye.  </a:t>
            </a:r>
            <a:r>
              <a:rPr b="1" lang="en" sz="1800">
                <a:solidFill>
                  <a:schemeClr val="dk1"/>
                </a:solidFill>
                <a:latin typeface="Open Sans"/>
                <a:ea typeface="Open Sans"/>
                <a:cs typeface="Open Sans"/>
                <a:sym typeface="Open Sans"/>
              </a:rPr>
              <a:t> </a:t>
            </a:r>
            <a:endParaRPr b="1"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800">
                <a:solidFill>
                  <a:schemeClr val="dk1"/>
                </a:solidFill>
                <a:latin typeface="Open Sans"/>
                <a:ea typeface="Open Sans"/>
                <a:cs typeface="Open Sans"/>
                <a:sym typeface="Open Sans"/>
              </a:rPr>
              <a:t> </a:t>
            </a:r>
            <a:endParaRPr b="1" sz="1800">
              <a:solidFill>
                <a:schemeClr val="dk1"/>
              </a:solidFill>
              <a:latin typeface="Open Sans"/>
              <a:ea typeface="Open Sans"/>
              <a:cs typeface="Open Sans"/>
              <a:sym typeface="Open Sans"/>
            </a:endParaRPr>
          </a:p>
        </p:txBody>
      </p:sp>
      <p:pic>
        <p:nvPicPr>
          <p:cNvPr id="171" name="Google Shape;171;p23"/>
          <p:cNvPicPr preferRelativeResize="0"/>
          <p:nvPr/>
        </p:nvPicPr>
        <p:blipFill>
          <a:blip r:embed="rId3">
            <a:alphaModFix/>
          </a:blip>
          <a:stretch>
            <a:fillRect/>
          </a:stretch>
        </p:blipFill>
        <p:spPr>
          <a:xfrm>
            <a:off x="6624600" y="1930950"/>
            <a:ext cx="2344200" cy="2344200"/>
          </a:xfrm>
          <a:prstGeom prst="rect">
            <a:avLst/>
          </a:prstGeom>
          <a:noFill/>
          <a:ln>
            <a:noFill/>
          </a:ln>
        </p:spPr>
      </p:pic>
      <p:sp>
        <p:nvSpPr>
          <p:cNvPr id="172" name="Google Shape;172;p23"/>
          <p:cNvSpPr txBox="1"/>
          <p:nvPr/>
        </p:nvSpPr>
        <p:spPr>
          <a:xfrm>
            <a:off x="6258350" y="4221325"/>
            <a:ext cx="2898000" cy="21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434343"/>
                </a:solidFill>
                <a:latin typeface="Open Sans"/>
                <a:ea typeface="Open Sans"/>
                <a:cs typeface="Open Sans"/>
                <a:sym typeface="Open Sans"/>
              </a:rPr>
              <a:t>Image source: </a:t>
            </a:r>
            <a:r>
              <a:rPr lang="en" sz="800">
                <a:solidFill>
                  <a:srgbClr val="434343"/>
                </a:solidFill>
                <a:latin typeface="Open Sans"/>
                <a:ea typeface="Open Sans"/>
                <a:cs typeface="Open Sans"/>
                <a:sym typeface="Open Sans"/>
              </a:rPr>
              <a:t>Losonczy Lab at the Zuckerman Institute</a:t>
            </a:r>
            <a:endParaRPr sz="800">
              <a:solidFill>
                <a:srgbClr val="434343"/>
              </a:solidFill>
              <a:latin typeface="Open Sans"/>
              <a:ea typeface="Open Sans"/>
              <a:cs typeface="Open Sans"/>
              <a:sym typeface="Open Sans"/>
            </a:endParaRPr>
          </a:p>
          <a:p>
            <a:pPr indent="0" lvl="0" marL="0" rtl="0" algn="l">
              <a:spcBef>
                <a:spcPts val="0"/>
              </a:spcBef>
              <a:spcAft>
                <a:spcPts val="0"/>
              </a:spcAft>
              <a:buNone/>
            </a:pPr>
            <a:r>
              <a:t/>
            </a:r>
            <a:endParaRPr sz="800">
              <a:solidFill>
                <a:srgbClr val="434343"/>
              </a:solidFill>
              <a:latin typeface="Open Sans"/>
              <a:ea typeface="Open Sans"/>
              <a:cs typeface="Open Sans"/>
              <a:sym typeface="Open Sans"/>
            </a:endParaRPr>
          </a:p>
        </p:txBody>
      </p:sp>
      <p:pic>
        <p:nvPicPr>
          <p:cNvPr descr="Composite image of neural activity of deep and superficial cells in the hippocampus &#10;&#10;Credit: Nathan Danielson/Losonczy lab/Columbia's Zuckerman Institute" id="173" name="Google Shape;173;p23" title="CA1 and CA3 Hippocampal Cells">
            <a:hlinkClick r:id="rId4"/>
          </p:cNvPr>
          <p:cNvPicPr preferRelativeResize="0"/>
          <p:nvPr/>
        </p:nvPicPr>
        <p:blipFill>
          <a:blip r:embed="rId5">
            <a:alphaModFix/>
          </a:blip>
          <a:stretch>
            <a:fillRect/>
          </a:stretch>
        </p:blipFill>
        <p:spPr>
          <a:xfrm>
            <a:off x="3552750" y="1930950"/>
            <a:ext cx="3071850" cy="2344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9" name="Google Shape;179;p24"/>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descr="Columbia neuroscientists, including Zuckerman Institute Principal Investigator Attila Losonczy, MD, PhD, have described the activity of newly generated brain cells in awake mice—a process known as adult neurogenesis—and revealed the critical role these cells play in forming memories. The new research also offers clues as to what happens when the memory-encoding process goes awry." id="180" name="Google Shape;180;p24" title="Scientists Watch Activity of Newborn Brain Cells in Mice">
            <a:hlinkClick r:id="rId3"/>
          </p:cNvPr>
          <p:cNvPicPr preferRelativeResize="0"/>
          <p:nvPr/>
        </p:nvPicPr>
        <p:blipFill>
          <a:blip r:embed="rId4">
            <a:alphaModFix/>
          </a:blip>
          <a:stretch>
            <a:fillRect/>
          </a:stretch>
        </p:blipFill>
        <p:spPr>
          <a:xfrm>
            <a:off x="2188375" y="829125"/>
            <a:ext cx="4647010" cy="3485250"/>
          </a:xfrm>
          <a:prstGeom prst="rect">
            <a:avLst/>
          </a:prstGeom>
          <a:noFill/>
          <a:ln>
            <a:noFill/>
          </a:ln>
        </p:spPr>
      </p:pic>
      <p:sp>
        <p:nvSpPr>
          <p:cNvPr id="181" name="Google Shape;181;p24"/>
          <p:cNvSpPr txBox="1"/>
          <p:nvPr/>
        </p:nvSpPr>
        <p:spPr>
          <a:xfrm>
            <a:off x="5427025" y="3017225"/>
            <a:ext cx="3356700" cy="46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800">
              <a:solidFill>
                <a:schemeClr val="dk1"/>
              </a:solidFill>
              <a:latin typeface="Open Sans"/>
              <a:ea typeface="Open Sans"/>
              <a:cs typeface="Open Sans"/>
              <a:sym typeface="Open Sans"/>
            </a:endParaRPr>
          </a:p>
        </p:txBody>
      </p:sp>
      <p:sp>
        <p:nvSpPr>
          <p:cNvPr id="182" name="Google Shape;182;p24"/>
          <p:cNvSpPr txBox="1"/>
          <p:nvPr/>
        </p:nvSpPr>
        <p:spPr>
          <a:xfrm>
            <a:off x="3178276" y="4253050"/>
            <a:ext cx="29649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434343"/>
                </a:solidFill>
                <a:latin typeface="Open Sans Light"/>
                <a:ea typeface="Open Sans Light"/>
                <a:cs typeface="Open Sans Light"/>
                <a:sym typeface="Open Sans Light"/>
              </a:rPr>
              <a:t>Video source: </a:t>
            </a:r>
            <a:r>
              <a:rPr lang="en" sz="800">
                <a:solidFill>
                  <a:srgbClr val="434343"/>
                </a:solidFill>
                <a:latin typeface="Open Sans"/>
                <a:ea typeface="Open Sans"/>
                <a:cs typeface="Open Sans"/>
                <a:sym typeface="Open Sans"/>
              </a:rPr>
              <a:t>Losonczy lab/</a:t>
            </a:r>
            <a:r>
              <a:rPr lang="en" sz="800">
                <a:solidFill>
                  <a:srgbClr val="434343"/>
                </a:solidFill>
                <a:latin typeface="Open Sans"/>
                <a:ea typeface="Open Sans"/>
                <a:cs typeface="Open Sans"/>
                <a:sym typeface="Open Sans"/>
              </a:rPr>
              <a:t>Columbia’s</a:t>
            </a:r>
            <a:r>
              <a:rPr lang="en" sz="800">
                <a:solidFill>
                  <a:srgbClr val="434343"/>
                </a:solidFill>
                <a:latin typeface="Open Sans"/>
                <a:ea typeface="Open Sans"/>
                <a:cs typeface="Open Sans"/>
                <a:sym typeface="Open Sans"/>
              </a:rPr>
              <a:t> Zuckerman Institute</a:t>
            </a:r>
            <a:endParaRPr sz="800">
              <a:solidFill>
                <a:srgbClr val="434343"/>
              </a:solidFill>
              <a:latin typeface="Open Sans Light"/>
              <a:ea typeface="Open Sans Light"/>
              <a:cs typeface="Open Sans Light"/>
              <a:sym typeface="Open Sans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5"/>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8" name="Google Shape;188;p25"/>
          <p:cNvSpPr txBox="1"/>
          <p:nvPr/>
        </p:nvSpPr>
        <p:spPr>
          <a:xfrm>
            <a:off x="401500" y="681425"/>
            <a:ext cx="8478300" cy="91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800"/>
              <a:buFont typeface="Arial"/>
              <a:buNone/>
            </a:pPr>
            <a:r>
              <a:rPr b="1" lang="en" sz="1800">
                <a:solidFill>
                  <a:schemeClr val="dk1"/>
                </a:solidFill>
                <a:latin typeface="Open Sans"/>
                <a:ea typeface="Open Sans"/>
                <a:cs typeface="Open Sans"/>
                <a:sym typeface="Open Sans"/>
              </a:rPr>
              <a:t>In Nathaniel Sawtell’s lab, scientists ask how we make sense of our environments and things around us.</a:t>
            </a:r>
            <a:endParaRPr b="1" sz="1800">
              <a:latin typeface="Open Sans"/>
              <a:ea typeface="Open Sans"/>
              <a:cs typeface="Open Sans"/>
              <a:sym typeface="Open Sans"/>
            </a:endParaRPr>
          </a:p>
        </p:txBody>
      </p:sp>
      <p:sp>
        <p:nvSpPr>
          <p:cNvPr id="189" name="Google Shape;189;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90" name="Google Shape;190;p25"/>
          <p:cNvPicPr preferRelativeResize="0"/>
          <p:nvPr/>
        </p:nvPicPr>
        <p:blipFill>
          <a:blip r:embed="rId3">
            <a:alphaModFix/>
          </a:blip>
          <a:stretch>
            <a:fillRect/>
          </a:stretch>
        </p:blipFill>
        <p:spPr>
          <a:xfrm>
            <a:off x="384600" y="1389125"/>
            <a:ext cx="4466324" cy="2977549"/>
          </a:xfrm>
          <a:prstGeom prst="rect">
            <a:avLst/>
          </a:prstGeom>
          <a:noFill/>
          <a:ln>
            <a:noFill/>
          </a:ln>
        </p:spPr>
      </p:pic>
      <p:sp>
        <p:nvSpPr>
          <p:cNvPr id="191" name="Google Shape;191;p25"/>
          <p:cNvSpPr txBox="1"/>
          <p:nvPr/>
        </p:nvSpPr>
        <p:spPr>
          <a:xfrm>
            <a:off x="1170525" y="4337550"/>
            <a:ext cx="3680400" cy="330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 sz="800">
                <a:solidFill>
                  <a:srgbClr val="434343"/>
                </a:solidFill>
                <a:latin typeface="Open Sans Light"/>
                <a:ea typeface="Open Sans Light"/>
                <a:cs typeface="Open Sans Light"/>
                <a:sym typeface="Open Sans Light"/>
              </a:rPr>
              <a:t>Image source: </a:t>
            </a:r>
            <a:r>
              <a:rPr lang="en" sz="800">
                <a:solidFill>
                  <a:srgbClr val="434343"/>
                </a:solidFill>
                <a:latin typeface="Open Sans"/>
                <a:ea typeface="Open Sans"/>
                <a:cs typeface="Open Sans"/>
                <a:sym typeface="Open Sans"/>
              </a:rPr>
              <a:t>John Abbott for Columbia University’s Zuckerman Institute</a:t>
            </a:r>
            <a:endParaRPr sz="800">
              <a:latin typeface="Open Sans"/>
              <a:ea typeface="Open Sans"/>
              <a:cs typeface="Open Sans"/>
              <a:sym typeface="Open Sans"/>
            </a:endParaRPr>
          </a:p>
        </p:txBody>
      </p:sp>
      <p:sp>
        <p:nvSpPr>
          <p:cNvPr id="192" name="Google Shape;192;p25"/>
          <p:cNvSpPr txBox="1"/>
          <p:nvPr/>
        </p:nvSpPr>
        <p:spPr>
          <a:xfrm>
            <a:off x="5399400" y="2571750"/>
            <a:ext cx="3356700" cy="176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800"/>
              <a:buFont typeface="Arial"/>
              <a:buNone/>
            </a:pPr>
            <a:r>
              <a:rPr b="1" lang="en" sz="1800">
                <a:solidFill>
                  <a:schemeClr val="dk1"/>
                </a:solidFill>
                <a:latin typeface="Open Sans"/>
                <a:ea typeface="Open Sans"/>
                <a:cs typeface="Open Sans"/>
                <a:sym typeface="Open Sans"/>
              </a:rPr>
              <a:t>They study</a:t>
            </a:r>
            <a:r>
              <a:rPr b="1" lang="en" sz="1800">
                <a:solidFill>
                  <a:schemeClr val="dk1"/>
                </a:solidFill>
                <a:latin typeface="Open Sans"/>
                <a:ea typeface="Open Sans"/>
                <a:cs typeface="Open Sans"/>
                <a:sym typeface="Open Sans"/>
              </a:rPr>
              <a:t> how animals cancel out irrelevant information arriving from the senses and focus only on information that matters.</a:t>
            </a:r>
            <a:endParaRPr b="1"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800">
                <a:solidFill>
                  <a:schemeClr val="dk1"/>
                </a:solidFill>
                <a:latin typeface="Open Sans"/>
                <a:ea typeface="Open Sans"/>
                <a:cs typeface="Open Sans"/>
                <a:sym typeface="Open Sans"/>
              </a:rPr>
              <a:t> </a:t>
            </a:r>
            <a:endParaRPr b="1" sz="1800">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6"/>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8" name="Google Shape;198;p26"/>
          <p:cNvSpPr txBox="1"/>
          <p:nvPr/>
        </p:nvSpPr>
        <p:spPr>
          <a:xfrm>
            <a:off x="263000" y="748275"/>
            <a:ext cx="3162600" cy="306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800"/>
              <a:buFont typeface="Arial"/>
              <a:buNone/>
            </a:pPr>
            <a:r>
              <a:rPr b="1" lang="en" sz="1800">
                <a:solidFill>
                  <a:schemeClr val="dk1"/>
                </a:solidFill>
                <a:latin typeface="Open Sans"/>
                <a:ea typeface="Open Sans"/>
                <a:cs typeface="Open Sans"/>
                <a:sym typeface="Open Sans"/>
              </a:rPr>
              <a:t>They record neural signals in electric fish to understand how the brain learns to cancel out sensory information caused by their own behavior. This allows them to focus on other things.</a:t>
            </a:r>
            <a:endParaRPr b="1"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800"/>
              <a:buFont typeface="Arial"/>
              <a:buNone/>
            </a:pPr>
            <a:r>
              <a:rPr b="1" lang="en" sz="1800">
                <a:solidFill>
                  <a:schemeClr val="dk1"/>
                </a:solidFill>
                <a:latin typeface="Open Sans"/>
                <a:ea typeface="Open Sans"/>
                <a:cs typeface="Open Sans"/>
                <a:sym typeface="Open Sans"/>
              </a:rPr>
              <a:t> </a:t>
            </a:r>
            <a:endParaRPr b="1" sz="1800">
              <a:latin typeface="Open Sans"/>
              <a:ea typeface="Open Sans"/>
              <a:cs typeface="Open Sans"/>
              <a:sym typeface="Open Sans"/>
            </a:endParaRPr>
          </a:p>
        </p:txBody>
      </p:sp>
      <p:sp>
        <p:nvSpPr>
          <p:cNvPr id="199" name="Google Shape;199;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0" name="Google Shape;200;p26" title="20150805_sync_preycapture_43000949561.mov">
            <a:hlinkClick r:id="rId3"/>
          </p:cNvPr>
          <p:cNvPicPr preferRelativeResize="0"/>
          <p:nvPr/>
        </p:nvPicPr>
        <p:blipFill>
          <a:blip r:embed="rId4">
            <a:alphaModFix/>
          </a:blip>
          <a:stretch>
            <a:fillRect/>
          </a:stretch>
        </p:blipFill>
        <p:spPr>
          <a:xfrm>
            <a:off x="3605800" y="770275"/>
            <a:ext cx="4922000" cy="3691500"/>
          </a:xfrm>
          <a:prstGeom prst="rect">
            <a:avLst/>
          </a:prstGeom>
          <a:noFill/>
          <a:ln>
            <a:noFill/>
          </a:ln>
        </p:spPr>
      </p:pic>
      <p:sp>
        <p:nvSpPr>
          <p:cNvPr id="201" name="Google Shape;201;p26"/>
          <p:cNvSpPr txBox="1"/>
          <p:nvPr/>
        </p:nvSpPr>
        <p:spPr>
          <a:xfrm>
            <a:off x="6127650" y="4461775"/>
            <a:ext cx="2421000" cy="267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800">
                <a:latin typeface="Open Sans Light"/>
                <a:ea typeface="Open Sans Light"/>
                <a:cs typeface="Open Sans Light"/>
                <a:sym typeface="Open Sans Light"/>
              </a:rPr>
              <a:t>Video source</a:t>
            </a:r>
            <a:r>
              <a:rPr lang="en" sz="800">
                <a:latin typeface="Open Sans Light"/>
                <a:ea typeface="Open Sans Light"/>
                <a:cs typeface="Open Sans Light"/>
                <a:sym typeface="Open Sans Light"/>
              </a:rPr>
              <a:t>: </a:t>
            </a:r>
            <a:r>
              <a:rPr lang="en" sz="800">
                <a:latin typeface="Open Sans"/>
                <a:ea typeface="Open Sans"/>
                <a:cs typeface="Open Sans"/>
                <a:sym typeface="Open Sans"/>
              </a:rPr>
              <a:t>Sawtell lab, Z</a:t>
            </a:r>
            <a:r>
              <a:rPr lang="en" sz="800">
                <a:solidFill>
                  <a:schemeClr val="dk1"/>
                </a:solidFill>
                <a:latin typeface="Open Sans"/>
                <a:ea typeface="Open Sans"/>
                <a:cs typeface="Open Sans"/>
                <a:sym typeface="Open Sans"/>
              </a:rPr>
              <a:t>uckerman Institute</a:t>
            </a:r>
            <a:endParaRPr sz="800">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27"/>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7" name="Google Shape;207;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8" name="Google Shape;208;p27"/>
          <p:cNvPicPr preferRelativeResize="0"/>
          <p:nvPr/>
        </p:nvPicPr>
        <p:blipFill>
          <a:blip r:embed="rId3">
            <a:alphaModFix/>
          </a:blip>
          <a:stretch>
            <a:fillRect/>
          </a:stretch>
        </p:blipFill>
        <p:spPr>
          <a:xfrm>
            <a:off x="394574" y="1485750"/>
            <a:ext cx="4309704" cy="2873146"/>
          </a:xfrm>
          <a:prstGeom prst="rect">
            <a:avLst/>
          </a:prstGeom>
          <a:noFill/>
          <a:ln>
            <a:noFill/>
          </a:ln>
        </p:spPr>
      </p:pic>
      <p:sp>
        <p:nvSpPr>
          <p:cNvPr id="209" name="Google Shape;209;p27"/>
          <p:cNvSpPr txBox="1"/>
          <p:nvPr/>
        </p:nvSpPr>
        <p:spPr>
          <a:xfrm>
            <a:off x="324475" y="747450"/>
            <a:ext cx="8004900" cy="73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800"/>
              <a:buFont typeface="Arial"/>
              <a:buNone/>
            </a:pPr>
            <a:r>
              <a:rPr b="1" lang="en" sz="1800">
                <a:solidFill>
                  <a:schemeClr val="dk1"/>
                </a:solidFill>
                <a:latin typeface="Open Sans"/>
                <a:ea typeface="Open Sans"/>
                <a:cs typeface="Open Sans"/>
                <a:sym typeface="Open Sans"/>
              </a:rPr>
              <a:t>I</a:t>
            </a:r>
            <a:r>
              <a:rPr b="1" lang="en" sz="1800">
                <a:solidFill>
                  <a:schemeClr val="dk1"/>
                </a:solidFill>
                <a:latin typeface="Open Sans"/>
                <a:ea typeface="Open Sans"/>
                <a:cs typeface="Open Sans"/>
                <a:sym typeface="Open Sans"/>
              </a:rPr>
              <a:t>n Michael Shalden’s lab, scientists ask “How do humans make decisions?”</a:t>
            </a:r>
            <a:endParaRPr b="1"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800"/>
              <a:buFont typeface="Arial"/>
              <a:buNone/>
            </a:pPr>
            <a:r>
              <a:t/>
            </a:r>
            <a:endParaRPr b="1" sz="1800">
              <a:solidFill>
                <a:schemeClr val="dk1"/>
              </a:solidFill>
              <a:latin typeface="Open Sans"/>
              <a:ea typeface="Open Sans"/>
              <a:cs typeface="Open Sans"/>
              <a:sym typeface="Open Sans"/>
            </a:endParaRPr>
          </a:p>
        </p:txBody>
      </p:sp>
      <p:sp>
        <p:nvSpPr>
          <p:cNvPr id="210" name="Google Shape;210;p27"/>
          <p:cNvSpPr txBox="1"/>
          <p:nvPr/>
        </p:nvSpPr>
        <p:spPr>
          <a:xfrm>
            <a:off x="1023875" y="4358900"/>
            <a:ext cx="3680400" cy="3303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 sz="800">
                <a:solidFill>
                  <a:srgbClr val="434343"/>
                </a:solidFill>
                <a:latin typeface="Open Sans Light"/>
                <a:ea typeface="Open Sans Light"/>
                <a:cs typeface="Open Sans Light"/>
                <a:sym typeface="Open Sans Light"/>
              </a:rPr>
              <a:t>Image source: </a:t>
            </a:r>
            <a:r>
              <a:rPr lang="en" sz="800">
                <a:solidFill>
                  <a:srgbClr val="434343"/>
                </a:solidFill>
                <a:latin typeface="Open Sans"/>
                <a:ea typeface="Open Sans"/>
                <a:cs typeface="Open Sans"/>
                <a:sym typeface="Open Sans"/>
              </a:rPr>
              <a:t>Columbia University’s Zuckerman Institute</a:t>
            </a:r>
            <a:endParaRPr sz="800">
              <a:latin typeface="Open Sans"/>
              <a:ea typeface="Open Sans"/>
              <a:cs typeface="Open Sans"/>
              <a:sym typeface="Open Sans"/>
            </a:endParaRPr>
          </a:p>
        </p:txBody>
      </p:sp>
      <p:sp>
        <p:nvSpPr>
          <p:cNvPr id="211" name="Google Shape;211;p27"/>
          <p:cNvSpPr txBox="1"/>
          <p:nvPr/>
        </p:nvSpPr>
        <p:spPr>
          <a:xfrm>
            <a:off x="5399400" y="2059975"/>
            <a:ext cx="3356700" cy="2277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a:solidFill>
                  <a:schemeClr val="dk1"/>
                </a:solidFill>
                <a:latin typeface="Open Sans"/>
                <a:ea typeface="Open Sans"/>
                <a:cs typeface="Open Sans"/>
                <a:sym typeface="Open Sans"/>
              </a:rPr>
              <a:t>The goal of their research is to gain a better understanding of human cognition - the mental processes (e.g. through our thoughts) that we use to make sense of the world.</a:t>
            </a:r>
            <a:endParaRPr b="1"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800">
                <a:solidFill>
                  <a:schemeClr val="dk1"/>
                </a:solidFill>
                <a:latin typeface="Open Sans"/>
                <a:ea typeface="Open Sans"/>
                <a:cs typeface="Open Sans"/>
                <a:sym typeface="Open Sans"/>
              </a:rPr>
              <a:t> </a:t>
            </a:r>
            <a:endParaRPr b="1" sz="1800">
              <a:solidFill>
                <a:schemeClr val="dk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28"/>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7" name="Google Shape;217;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8" name="Google Shape;218;p28"/>
          <p:cNvSpPr txBox="1"/>
          <p:nvPr/>
        </p:nvSpPr>
        <p:spPr>
          <a:xfrm>
            <a:off x="331300" y="816325"/>
            <a:ext cx="3906300" cy="91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800"/>
              <a:buFont typeface="Arial"/>
              <a:buNone/>
            </a:pPr>
            <a:r>
              <a:t/>
            </a:r>
            <a:endParaRPr b="1" sz="1800">
              <a:latin typeface="Open Sans"/>
              <a:ea typeface="Open Sans"/>
              <a:cs typeface="Open Sans"/>
              <a:sym typeface="Open Sans"/>
            </a:endParaRPr>
          </a:p>
        </p:txBody>
      </p:sp>
      <p:sp>
        <p:nvSpPr>
          <p:cNvPr id="219" name="Google Shape;219;p28"/>
          <p:cNvSpPr txBox="1"/>
          <p:nvPr/>
        </p:nvSpPr>
        <p:spPr>
          <a:xfrm>
            <a:off x="392100" y="634975"/>
            <a:ext cx="8359800" cy="74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dk1"/>
                </a:solidFill>
                <a:latin typeface="Open Sans"/>
                <a:ea typeface="Open Sans"/>
                <a:cs typeface="Open Sans"/>
                <a:sym typeface="Open Sans"/>
              </a:rPr>
              <a:t>They collect data while participants play a computer game where they have to make decisions about the direction of moving dots. </a:t>
            </a:r>
            <a:endParaRPr/>
          </a:p>
        </p:txBody>
      </p:sp>
      <p:pic>
        <p:nvPicPr>
          <p:cNvPr descr="From love and politics to health and finances, humans can sometimes make decisions that appear irrational, or dictated by an existing bias or belief. But a new study from Columbia University neuroscientists uncovers a surprisingly rational feature of the human brain: A previously held bias can be set aside so that the brain can apply logical, mathematical reasoning to the decision at hand. These findings highlight the importance that the brain places on the accumulation of evidence during decision-making, as well as how prior knowledge is assessed and updated as the brain incorporates new evidence over time.&#10;&#10;Learn more: https://zuckermaninstitute.columbia.edu/naturally-rational-brain-how-people-use-and-lose-preexisting-biases-make-decisions&#10;&#10;Above: an abbreviated summary of the counterfactual reasoning task performed by study participants (Credit: Ariel Zylberberg/Shadlen &amp; Wolpert Labs/Columbia's Zuckerman Institute)" id="220" name="Google Shape;220;p28" title="The Naturally Rational Brain? How People Use, and Lose, Preexisting Biases to Make Decisions">
            <a:hlinkClick r:id="rId3"/>
          </p:cNvPr>
          <p:cNvPicPr preferRelativeResize="0"/>
          <p:nvPr/>
        </p:nvPicPr>
        <p:blipFill>
          <a:blip r:embed="rId4">
            <a:alphaModFix/>
          </a:blip>
          <a:stretch>
            <a:fillRect/>
          </a:stretch>
        </p:blipFill>
        <p:spPr>
          <a:xfrm>
            <a:off x="527225" y="1378975"/>
            <a:ext cx="4046150" cy="3034625"/>
          </a:xfrm>
          <a:prstGeom prst="rect">
            <a:avLst/>
          </a:prstGeom>
          <a:noFill/>
          <a:ln>
            <a:noFill/>
          </a:ln>
        </p:spPr>
      </p:pic>
      <p:sp>
        <p:nvSpPr>
          <p:cNvPr id="221" name="Google Shape;221;p28"/>
          <p:cNvSpPr txBox="1"/>
          <p:nvPr/>
        </p:nvSpPr>
        <p:spPr>
          <a:xfrm>
            <a:off x="667550" y="4401275"/>
            <a:ext cx="38412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434343"/>
                </a:solidFill>
                <a:latin typeface="Open Sans Light"/>
                <a:ea typeface="Open Sans Light"/>
                <a:cs typeface="Open Sans Light"/>
                <a:sym typeface="Open Sans Light"/>
              </a:rPr>
              <a:t>Video source: </a:t>
            </a:r>
            <a:r>
              <a:rPr lang="en" sz="800">
                <a:solidFill>
                  <a:srgbClr val="434343"/>
                </a:solidFill>
                <a:latin typeface="Open Sans"/>
                <a:ea typeface="Open Sans"/>
                <a:cs typeface="Open Sans"/>
                <a:sym typeface="Open Sans"/>
              </a:rPr>
              <a:t>Ariel Zylberberg/Shadlen lab//Columbia’s Zuckerman Institute</a:t>
            </a:r>
            <a:endParaRPr sz="800">
              <a:solidFill>
                <a:srgbClr val="434343"/>
              </a:solidFill>
              <a:latin typeface="Open Sans Light"/>
              <a:ea typeface="Open Sans Light"/>
              <a:cs typeface="Open Sans Light"/>
              <a:sym typeface="Open Sans Light"/>
            </a:endParaRPr>
          </a:p>
        </p:txBody>
      </p:sp>
      <p:sp>
        <p:nvSpPr>
          <p:cNvPr id="222" name="Google Shape;222;p28"/>
          <p:cNvSpPr txBox="1"/>
          <p:nvPr/>
        </p:nvSpPr>
        <p:spPr>
          <a:xfrm>
            <a:off x="4798050" y="2056775"/>
            <a:ext cx="3867300" cy="191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Are the dots moving to the left or right?</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How sure are you about your decision?</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Is the computer biased to the left or right across the whole game?</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How sure are you about that?</a:t>
            </a:r>
            <a:endParaRPr>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29"/>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28" name="Google Shape;228;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29" name="Google Shape;229;p29"/>
          <p:cNvSpPr txBox="1"/>
          <p:nvPr/>
        </p:nvSpPr>
        <p:spPr>
          <a:xfrm>
            <a:off x="331300" y="816325"/>
            <a:ext cx="3906300" cy="91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800"/>
              <a:buFont typeface="Arial"/>
              <a:buNone/>
            </a:pPr>
            <a:r>
              <a:t/>
            </a:r>
            <a:endParaRPr b="1" sz="1800">
              <a:latin typeface="Open Sans"/>
              <a:ea typeface="Open Sans"/>
              <a:cs typeface="Open Sans"/>
              <a:sym typeface="Open Sans"/>
            </a:endParaRPr>
          </a:p>
        </p:txBody>
      </p:sp>
      <p:sp>
        <p:nvSpPr>
          <p:cNvPr id="230" name="Google Shape;230;p29"/>
          <p:cNvSpPr txBox="1"/>
          <p:nvPr/>
        </p:nvSpPr>
        <p:spPr>
          <a:xfrm>
            <a:off x="392100" y="634975"/>
            <a:ext cx="8211000" cy="278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dk1"/>
                </a:solidFill>
                <a:latin typeface="Open Sans"/>
                <a:ea typeface="Open Sans"/>
                <a:cs typeface="Open Sans"/>
                <a:sym typeface="Open Sans"/>
              </a:rPr>
              <a:t>Their research shows that the brain is constantly updating as information comes in until it is time to make a decision.</a:t>
            </a:r>
            <a:endParaRPr b="1"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b="1"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800">
                <a:solidFill>
                  <a:schemeClr val="dk1"/>
                </a:solidFill>
                <a:latin typeface="Open Sans"/>
                <a:ea typeface="Open Sans"/>
                <a:cs typeface="Open Sans"/>
                <a:sym typeface="Open Sans"/>
              </a:rPr>
              <a:t>The brain is constantly asking questions!</a:t>
            </a:r>
            <a:endParaRPr b="1" sz="1800">
              <a:solidFill>
                <a:schemeClr val="dk1"/>
              </a:solidFill>
              <a:latin typeface="Open Sans"/>
              <a:ea typeface="Open Sans"/>
              <a:cs typeface="Open Sans"/>
              <a:sym typeface="Open Sans"/>
            </a:endParaRPr>
          </a:p>
        </p:txBody>
      </p:sp>
      <p:pic>
        <p:nvPicPr>
          <p:cNvPr id="231" name="Google Shape;231;p29"/>
          <p:cNvPicPr preferRelativeResize="0"/>
          <p:nvPr/>
        </p:nvPicPr>
        <p:blipFill rotWithShape="1">
          <a:blip r:embed="rId3">
            <a:alphaModFix/>
          </a:blip>
          <a:srcRect b="15006" l="16546" r="25253" t="9851"/>
          <a:stretch/>
        </p:blipFill>
        <p:spPr>
          <a:xfrm>
            <a:off x="5308124" y="2023100"/>
            <a:ext cx="2975475" cy="2578774"/>
          </a:xfrm>
          <a:prstGeom prst="rect">
            <a:avLst/>
          </a:prstGeom>
          <a:noFill/>
          <a:ln>
            <a:noFill/>
          </a:ln>
        </p:spPr>
      </p:pic>
      <p:sp>
        <p:nvSpPr>
          <p:cNvPr id="232" name="Google Shape;232;p29"/>
          <p:cNvSpPr txBox="1"/>
          <p:nvPr/>
        </p:nvSpPr>
        <p:spPr>
          <a:xfrm>
            <a:off x="6009175" y="2345806"/>
            <a:ext cx="1839600" cy="112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Open Sans"/>
                <a:ea typeface="Open Sans"/>
                <a:cs typeface="Open Sans"/>
                <a:sym typeface="Open Sans"/>
              </a:rPr>
              <a:t>?    ?    ?    ? </a:t>
            </a:r>
            <a:endParaRPr b="1">
              <a:latin typeface="Open Sans"/>
              <a:ea typeface="Open Sans"/>
              <a:cs typeface="Open Sans"/>
              <a:sym typeface="Open Sans"/>
            </a:endParaRPr>
          </a:p>
          <a:p>
            <a:pPr indent="0" lvl="0" marL="0" rtl="0" algn="l">
              <a:spcBef>
                <a:spcPts val="0"/>
              </a:spcBef>
              <a:spcAft>
                <a:spcPts val="0"/>
              </a:spcAft>
              <a:buNone/>
            </a:pPr>
            <a:r>
              <a:rPr b="1" lang="en">
                <a:latin typeface="Open Sans"/>
                <a:ea typeface="Open Sans"/>
                <a:cs typeface="Open Sans"/>
                <a:sym typeface="Open Sans"/>
              </a:rPr>
              <a:t>?  ?  ?   ?</a:t>
            </a:r>
            <a:endParaRPr b="1">
              <a:latin typeface="Open Sans"/>
              <a:ea typeface="Open Sans"/>
              <a:cs typeface="Open Sans"/>
              <a:sym typeface="Open Sans"/>
            </a:endParaRPr>
          </a:p>
          <a:p>
            <a:pPr indent="0" lvl="0" marL="0" rtl="0" algn="l">
              <a:spcBef>
                <a:spcPts val="0"/>
              </a:spcBef>
              <a:spcAft>
                <a:spcPts val="0"/>
              </a:spcAft>
              <a:buNone/>
            </a:pPr>
            <a:r>
              <a:rPr b="1" lang="en">
                <a:latin typeface="Open Sans"/>
                <a:ea typeface="Open Sans"/>
                <a:cs typeface="Open Sans"/>
                <a:sym typeface="Open Sans"/>
              </a:rPr>
              <a:t>? ?    ?   ?   ? ?   ?</a:t>
            </a:r>
            <a:r>
              <a:rPr lang="en"/>
              <a:t>   </a:t>
            </a:r>
            <a:endParaRPr/>
          </a:p>
        </p:txBody>
      </p:sp>
      <p:sp>
        <p:nvSpPr>
          <p:cNvPr id="233" name="Google Shape;233;p29"/>
          <p:cNvSpPr txBox="1"/>
          <p:nvPr/>
        </p:nvSpPr>
        <p:spPr>
          <a:xfrm>
            <a:off x="7660650" y="4323250"/>
            <a:ext cx="1360500" cy="27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434343"/>
                </a:solidFill>
                <a:latin typeface="Open Sans Light"/>
                <a:ea typeface="Open Sans Light"/>
                <a:cs typeface="Open Sans Light"/>
                <a:sym typeface="Open Sans Light"/>
              </a:rPr>
              <a:t>Image source: </a:t>
            </a:r>
            <a:r>
              <a:rPr lang="en" sz="800">
                <a:solidFill>
                  <a:srgbClr val="434343"/>
                </a:solidFill>
                <a:latin typeface="Open Sans"/>
                <a:ea typeface="Open Sans"/>
                <a:cs typeface="Open Sans"/>
                <a:sym typeface="Open Sans"/>
              </a:rPr>
              <a:t>BioRender</a:t>
            </a:r>
            <a:endParaRPr sz="800">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0"/>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9" name="Google Shape;239;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40" name="Google Shape;240;p30"/>
          <p:cNvSpPr txBox="1"/>
          <p:nvPr/>
        </p:nvSpPr>
        <p:spPr>
          <a:xfrm>
            <a:off x="331300" y="816325"/>
            <a:ext cx="3906300" cy="91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800"/>
              <a:buFont typeface="Arial"/>
              <a:buNone/>
            </a:pPr>
            <a:r>
              <a:t/>
            </a:r>
            <a:endParaRPr b="1" sz="1800">
              <a:latin typeface="Open Sans"/>
              <a:ea typeface="Open Sans"/>
              <a:cs typeface="Open Sans"/>
              <a:sym typeface="Open Sans"/>
            </a:endParaRPr>
          </a:p>
        </p:txBody>
      </p:sp>
      <p:pic>
        <p:nvPicPr>
          <p:cNvPr id="241" name="Google Shape;241;p30"/>
          <p:cNvPicPr preferRelativeResize="0"/>
          <p:nvPr/>
        </p:nvPicPr>
        <p:blipFill>
          <a:blip r:embed="rId3">
            <a:alphaModFix/>
          </a:blip>
          <a:stretch>
            <a:fillRect/>
          </a:stretch>
        </p:blipFill>
        <p:spPr>
          <a:xfrm>
            <a:off x="403425" y="1468075"/>
            <a:ext cx="4392189" cy="2928126"/>
          </a:xfrm>
          <a:prstGeom prst="rect">
            <a:avLst/>
          </a:prstGeom>
          <a:noFill/>
          <a:ln>
            <a:noFill/>
          </a:ln>
        </p:spPr>
      </p:pic>
      <p:sp>
        <p:nvSpPr>
          <p:cNvPr id="242" name="Google Shape;242;p30"/>
          <p:cNvSpPr txBox="1"/>
          <p:nvPr/>
        </p:nvSpPr>
        <p:spPr>
          <a:xfrm>
            <a:off x="1151775" y="4339075"/>
            <a:ext cx="3643800" cy="3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434343"/>
                </a:solidFill>
                <a:latin typeface="Open Sans Light"/>
                <a:ea typeface="Open Sans Light"/>
                <a:cs typeface="Open Sans Light"/>
                <a:sym typeface="Open Sans Light"/>
              </a:rPr>
              <a:t>Image source: </a:t>
            </a:r>
            <a:r>
              <a:rPr lang="en" sz="800">
                <a:solidFill>
                  <a:srgbClr val="434343"/>
                </a:solidFill>
                <a:latin typeface="Open Sans"/>
                <a:ea typeface="Open Sans"/>
                <a:cs typeface="Open Sans"/>
                <a:sym typeface="Open Sans"/>
              </a:rPr>
              <a:t>John Abbott for Columbia University’s Zuckerman Institute</a:t>
            </a:r>
            <a:endParaRPr sz="800">
              <a:latin typeface="Open Sans"/>
              <a:ea typeface="Open Sans"/>
              <a:cs typeface="Open Sans"/>
              <a:sym typeface="Open Sans"/>
            </a:endParaRPr>
          </a:p>
        </p:txBody>
      </p:sp>
      <p:sp>
        <p:nvSpPr>
          <p:cNvPr id="243" name="Google Shape;243;p30"/>
          <p:cNvSpPr txBox="1"/>
          <p:nvPr/>
        </p:nvSpPr>
        <p:spPr>
          <a:xfrm>
            <a:off x="324475" y="747450"/>
            <a:ext cx="8004900" cy="72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a:solidFill>
                  <a:schemeClr val="dk1"/>
                </a:solidFill>
                <a:latin typeface="Open Sans"/>
                <a:ea typeface="Open Sans"/>
                <a:cs typeface="Open Sans"/>
                <a:sym typeface="Open Sans"/>
              </a:rPr>
              <a:t>In Sarah Woolley’s lab researchers study how humans develop speech and learn languages.  </a:t>
            </a:r>
            <a:endParaRPr b="1" sz="1300">
              <a:solidFill>
                <a:srgbClr val="333333"/>
              </a:solidFill>
            </a:endParaRPr>
          </a:p>
          <a:p>
            <a:pPr indent="0" lvl="0" marL="0" rtl="0" algn="l">
              <a:lnSpc>
                <a:spcPct val="115000"/>
              </a:lnSpc>
              <a:spcBef>
                <a:spcPts val="0"/>
              </a:spcBef>
              <a:spcAft>
                <a:spcPts val="0"/>
              </a:spcAft>
              <a:buClr>
                <a:schemeClr val="dk1"/>
              </a:buClr>
              <a:buSzPts val="1800"/>
              <a:buFont typeface="Arial"/>
              <a:buNone/>
            </a:pPr>
            <a:r>
              <a:t/>
            </a:r>
            <a:endParaRPr b="1" sz="1800">
              <a:solidFill>
                <a:schemeClr val="dk1"/>
              </a:solidFill>
              <a:latin typeface="Open Sans"/>
              <a:ea typeface="Open Sans"/>
              <a:cs typeface="Open Sans"/>
              <a:sym typeface="Open Sans"/>
            </a:endParaRPr>
          </a:p>
        </p:txBody>
      </p:sp>
      <p:sp>
        <p:nvSpPr>
          <p:cNvPr id="244" name="Google Shape;244;p30"/>
          <p:cNvSpPr txBox="1"/>
          <p:nvPr/>
        </p:nvSpPr>
        <p:spPr>
          <a:xfrm>
            <a:off x="5399400" y="2571750"/>
            <a:ext cx="3356700" cy="176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dk1"/>
                </a:solidFill>
                <a:latin typeface="Open Sans"/>
                <a:ea typeface="Open Sans"/>
                <a:cs typeface="Open Sans"/>
                <a:sym typeface="Open Sans"/>
              </a:rPr>
              <a:t>They work with songbirds because these birds, like humans, have the amazing ability to learn vocal sounds at a very young age.</a:t>
            </a:r>
            <a:endParaRPr b="1"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b="1" lang="en" sz="1800">
                <a:solidFill>
                  <a:schemeClr val="dk1"/>
                </a:solidFill>
                <a:latin typeface="Open Sans"/>
                <a:ea typeface="Open Sans"/>
                <a:cs typeface="Open Sans"/>
                <a:sym typeface="Open Sans"/>
              </a:rPr>
              <a:t> </a:t>
            </a:r>
            <a:endParaRPr b="1" sz="1800">
              <a:solidFill>
                <a:schemeClr val="dk1"/>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31"/>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50" name="Google Shape;250;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51" name="Google Shape;251;p31"/>
          <p:cNvSpPr txBox="1"/>
          <p:nvPr/>
        </p:nvSpPr>
        <p:spPr>
          <a:xfrm>
            <a:off x="331300" y="816325"/>
            <a:ext cx="3906300" cy="91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800"/>
              <a:buFont typeface="Arial"/>
              <a:buNone/>
            </a:pPr>
            <a:r>
              <a:t/>
            </a:r>
            <a:endParaRPr b="1" sz="1800">
              <a:latin typeface="Open Sans"/>
              <a:ea typeface="Open Sans"/>
              <a:cs typeface="Open Sans"/>
              <a:sym typeface="Open Sans"/>
            </a:endParaRPr>
          </a:p>
        </p:txBody>
      </p:sp>
      <p:sp>
        <p:nvSpPr>
          <p:cNvPr id="252" name="Google Shape;252;p31"/>
          <p:cNvSpPr txBox="1"/>
          <p:nvPr/>
        </p:nvSpPr>
        <p:spPr>
          <a:xfrm>
            <a:off x="392100" y="558775"/>
            <a:ext cx="8301300" cy="127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Open Sans"/>
                <a:ea typeface="Open Sans"/>
                <a:cs typeface="Open Sans"/>
                <a:sym typeface="Open Sans"/>
              </a:rPr>
              <a:t>Songbirds can copy songs of adult birds and practice them to perfection at a critical developmental stage. By studying the brain mechanisms that allow for this, we can better understand how exposure to sounds at a young age affects the way we hear and speak as adults. </a:t>
            </a:r>
            <a:endParaRPr/>
          </a:p>
        </p:txBody>
      </p:sp>
      <p:pic>
        <p:nvPicPr>
          <p:cNvPr descr="Love resides not in the heart, but in the brain, says neuroscientist Sarah Woolley, PhD, of Columbia’s Zuckerman Institute. She studies the courtship rituals of songbirds, who have a lot to teach us about how we communicate.&#10;&#10;Learn more: https://zuckermaninstitute.columbia.edu/" id="253" name="Google Shape;253;p31" title="Learning the Language of Love: The Brain Science of Songbirds">
            <a:hlinkClick r:id="rId3"/>
          </p:cNvPr>
          <p:cNvPicPr preferRelativeResize="0"/>
          <p:nvPr/>
        </p:nvPicPr>
        <p:blipFill>
          <a:blip r:embed="rId4">
            <a:alphaModFix/>
          </a:blip>
          <a:stretch>
            <a:fillRect/>
          </a:stretch>
        </p:blipFill>
        <p:spPr>
          <a:xfrm>
            <a:off x="2723974" y="1834375"/>
            <a:ext cx="3637550" cy="2728175"/>
          </a:xfrm>
          <a:prstGeom prst="rect">
            <a:avLst/>
          </a:prstGeom>
          <a:noFill/>
          <a:ln>
            <a:noFill/>
          </a:ln>
        </p:spPr>
      </p:pic>
      <p:sp>
        <p:nvSpPr>
          <p:cNvPr id="254" name="Google Shape;254;p31"/>
          <p:cNvSpPr txBox="1"/>
          <p:nvPr/>
        </p:nvSpPr>
        <p:spPr>
          <a:xfrm>
            <a:off x="7793700" y="4431875"/>
            <a:ext cx="1438200" cy="29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434343"/>
                </a:solidFill>
                <a:latin typeface="Open Sans Light"/>
                <a:ea typeface="Open Sans Light"/>
                <a:cs typeface="Open Sans Light"/>
                <a:sym typeface="Open Sans Light"/>
              </a:rPr>
              <a:t>Animation by Skeptisketch </a:t>
            </a:r>
            <a:endParaRPr sz="800">
              <a:solidFill>
                <a:srgbClr val="434343"/>
              </a:solidFill>
              <a:latin typeface="Open Sans Light"/>
              <a:ea typeface="Open Sans Light"/>
              <a:cs typeface="Open Sans Light"/>
              <a:sym typeface="Open Sans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4"/>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7" name="Google Shape;77;p14"/>
          <p:cNvSpPr txBox="1"/>
          <p:nvPr>
            <p:ph idx="4294967295" type="title"/>
          </p:nvPr>
        </p:nvSpPr>
        <p:spPr>
          <a:xfrm>
            <a:off x="3789000" y="2214150"/>
            <a:ext cx="1566000" cy="71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rgbClr val="F37721"/>
                </a:solidFill>
                <a:latin typeface="Proxima Nova"/>
                <a:ea typeface="Proxima Nova"/>
                <a:cs typeface="Proxima Nova"/>
                <a:sym typeface="Proxima Nova"/>
              </a:rPr>
              <a:t>Part I</a:t>
            </a:r>
            <a:endParaRPr sz="4000">
              <a:solidFill>
                <a:srgbClr val="F37721"/>
              </a:solidFill>
              <a:latin typeface="Proxima Nova"/>
              <a:ea typeface="Proxima Nova"/>
              <a:cs typeface="Proxima Nova"/>
              <a:sym typeface="Proxima Nov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32"/>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60" name="Google Shape;260;p32"/>
          <p:cNvSpPr txBox="1"/>
          <p:nvPr/>
        </p:nvSpPr>
        <p:spPr>
          <a:xfrm>
            <a:off x="391325" y="672075"/>
            <a:ext cx="8004900" cy="74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800"/>
              <a:buFont typeface="Arial"/>
              <a:buNone/>
            </a:pPr>
            <a:r>
              <a:rPr b="1" lang="en" sz="1800">
                <a:solidFill>
                  <a:schemeClr val="dk1"/>
                </a:solidFill>
                <a:latin typeface="Open Sans"/>
                <a:ea typeface="Open Sans"/>
                <a:cs typeface="Open Sans"/>
                <a:sym typeface="Open Sans"/>
              </a:rPr>
              <a:t>All of the below answers are correct. Neuroscientists study diverse topics that help us understand how the brain and nervous system work.</a:t>
            </a:r>
            <a:endParaRPr b="1" sz="1800">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800"/>
              <a:buFont typeface="Arial"/>
              <a:buNone/>
            </a:pPr>
            <a:r>
              <a:t/>
            </a:r>
            <a:endParaRPr b="1" sz="1800">
              <a:latin typeface="Open Sans"/>
              <a:ea typeface="Open Sans"/>
              <a:cs typeface="Open Sans"/>
              <a:sym typeface="Open Sans"/>
            </a:endParaRPr>
          </a:p>
        </p:txBody>
      </p:sp>
      <p:sp>
        <p:nvSpPr>
          <p:cNvPr id="261" name="Google Shape;261;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62" name="Google Shape;262;p32"/>
          <p:cNvSpPr txBox="1"/>
          <p:nvPr/>
        </p:nvSpPr>
        <p:spPr>
          <a:xfrm>
            <a:off x="987050" y="2250575"/>
            <a:ext cx="22809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6AA84F"/>
                </a:solidFill>
                <a:latin typeface="Open Sans"/>
                <a:ea typeface="Open Sans"/>
                <a:cs typeface="Open Sans"/>
                <a:sym typeface="Open Sans"/>
              </a:rPr>
              <a:t>How we make decisions</a:t>
            </a:r>
            <a:endParaRPr b="1" sz="1200">
              <a:solidFill>
                <a:srgbClr val="6AA84F"/>
              </a:solidFill>
              <a:latin typeface="Open Sans"/>
              <a:ea typeface="Open Sans"/>
              <a:cs typeface="Open Sans"/>
              <a:sym typeface="Open Sans"/>
            </a:endParaRPr>
          </a:p>
        </p:txBody>
      </p:sp>
      <p:sp>
        <p:nvSpPr>
          <p:cNvPr id="263" name="Google Shape;263;p32"/>
          <p:cNvSpPr txBox="1"/>
          <p:nvPr/>
        </p:nvSpPr>
        <p:spPr>
          <a:xfrm>
            <a:off x="4766050" y="2250575"/>
            <a:ext cx="32304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6AA84F"/>
                </a:solidFill>
                <a:latin typeface="Open Sans"/>
                <a:ea typeface="Open Sans"/>
                <a:cs typeface="Open Sans"/>
                <a:sym typeface="Open Sans"/>
              </a:rPr>
              <a:t>How animals store and recall memories</a:t>
            </a:r>
            <a:endParaRPr b="1" sz="1200">
              <a:solidFill>
                <a:srgbClr val="6AA84F"/>
              </a:solidFill>
              <a:latin typeface="Open Sans"/>
              <a:ea typeface="Open Sans"/>
              <a:cs typeface="Open Sans"/>
              <a:sym typeface="Open Sans"/>
            </a:endParaRPr>
          </a:p>
        </p:txBody>
      </p:sp>
      <p:sp>
        <p:nvSpPr>
          <p:cNvPr id="264" name="Google Shape;264;p32"/>
          <p:cNvSpPr txBox="1"/>
          <p:nvPr/>
        </p:nvSpPr>
        <p:spPr>
          <a:xfrm>
            <a:off x="1978800" y="3017525"/>
            <a:ext cx="2745600" cy="65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6AA84F"/>
                </a:solidFill>
                <a:latin typeface="Open Sans"/>
                <a:ea typeface="Open Sans"/>
                <a:cs typeface="Open Sans"/>
                <a:sym typeface="Open Sans"/>
              </a:rPr>
              <a:t>What are the causes of sicknesses, such as Alzheimer’s disease</a:t>
            </a:r>
            <a:endParaRPr b="1" sz="1200">
              <a:solidFill>
                <a:srgbClr val="6AA84F"/>
              </a:solidFill>
              <a:latin typeface="Open Sans"/>
              <a:ea typeface="Open Sans"/>
              <a:cs typeface="Open Sans"/>
              <a:sym typeface="Open Sans"/>
            </a:endParaRPr>
          </a:p>
        </p:txBody>
      </p:sp>
      <p:sp>
        <p:nvSpPr>
          <p:cNvPr id="265" name="Google Shape;265;p32"/>
          <p:cNvSpPr txBox="1"/>
          <p:nvPr/>
        </p:nvSpPr>
        <p:spPr>
          <a:xfrm>
            <a:off x="4466500" y="3962200"/>
            <a:ext cx="22809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6AA84F"/>
                </a:solidFill>
                <a:latin typeface="Open Sans"/>
                <a:ea typeface="Open Sans"/>
                <a:cs typeface="Open Sans"/>
                <a:sym typeface="Open Sans"/>
              </a:rPr>
              <a:t>Behaviours of electric fish</a:t>
            </a:r>
            <a:endParaRPr b="1" sz="1200">
              <a:solidFill>
                <a:srgbClr val="6AA84F"/>
              </a:solidFill>
              <a:latin typeface="Open Sans"/>
              <a:ea typeface="Open Sans"/>
              <a:cs typeface="Open Sans"/>
              <a:sym typeface="Open Sans"/>
            </a:endParaRPr>
          </a:p>
        </p:txBody>
      </p:sp>
      <p:sp>
        <p:nvSpPr>
          <p:cNvPr id="266" name="Google Shape;266;p32"/>
          <p:cNvSpPr txBox="1"/>
          <p:nvPr/>
        </p:nvSpPr>
        <p:spPr>
          <a:xfrm>
            <a:off x="789650" y="3850500"/>
            <a:ext cx="22809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6AA84F"/>
                </a:solidFill>
                <a:latin typeface="Open Sans"/>
                <a:ea typeface="Open Sans"/>
                <a:cs typeface="Open Sans"/>
                <a:sym typeface="Open Sans"/>
              </a:rPr>
              <a:t>How we control our muscles</a:t>
            </a:r>
            <a:endParaRPr b="1" sz="1200">
              <a:solidFill>
                <a:srgbClr val="6AA84F"/>
              </a:solidFill>
              <a:latin typeface="Open Sans"/>
              <a:ea typeface="Open Sans"/>
              <a:cs typeface="Open Sans"/>
              <a:sym typeface="Open Sans"/>
            </a:endParaRPr>
          </a:p>
        </p:txBody>
      </p:sp>
      <p:sp>
        <p:nvSpPr>
          <p:cNvPr id="267" name="Google Shape;267;p32"/>
          <p:cNvSpPr txBox="1"/>
          <p:nvPr/>
        </p:nvSpPr>
        <p:spPr>
          <a:xfrm>
            <a:off x="5982000" y="2989400"/>
            <a:ext cx="2745600" cy="55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6AA84F"/>
                </a:solidFill>
                <a:latin typeface="Open Sans"/>
                <a:ea typeface="Open Sans"/>
                <a:cs typeface="Open Sans"/>
                <a:sym typeface="Open Sans"/>
              </a:rPr>
              <a:t>Why you get annoyed with your neighbour chewing, but not yourself</a:t>
            </a:r>
            <a:endParaRPr b="1" sz="1200">
              <a:solidFill>
                <a:srgbClr val="6AA84F"/>
              </a:solidFill>
              <a:latin typeface="Open Sans"/>
              <a:ea typeface="Open Sans"/>
              <a:cs typeface="Open Sans"/>
              <a:sym typeface="Open Sans"/>
            </a:endParaRPr>
          </a:p>
        </p:txBody>
      </p:sp>
      <p:sp>
        <p:nvSpPr>
          <p:cNvPr id="268" name="Google Shape;268;p32"/>
          <p:cNvSpPr txBox="1"/>
          <p:nvPr/>
        </p:nvSpPr>
        <p:spPr>
          <a:xfrm>
            <a:off x="3105425" y="1597725"/>
            <a:ext cx="22809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6AA84F"/>
                </a:solidFill>
                <a:latin typeface="Open Sans"/>
                <a:ea typeface="Open Sans"/>
                <a:cs typeface="Open Sans"/>
                <a:sym typeface="Open Sans"/>
              </a:rPr>
              <a:t>Bird song</a:t>
            </a:r>
            <a:endParaRPr b="1" sz="1200">
              <a:solidFill>
                <a:srgbClr val="6AA84F"/>
              </a:solidFill>
              <a:latin typeface="Open Sans"/>
              <a:ea typeface="Open Sans"/>
              <a:cs typeface="Open Sans"/>
              <a:sym typeface="Open Sans"/>
            </a:endParaRPr>
          </a:p>
        </p:txBody>
      </p:sp>
      <p:sp>
        <p:nvSpPr>
          <p:cNvPr id="269" name="Google Shape;269;p32"/>
          <p:cNvSpPr txBox="1"/>
          <p:nvPr/>
        </p:nvSpPr>
        <p:spPr>
          <a:xfrm>
            <a:off x="6347025" y="1455925"/>
            <a:ext cx="22809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6AA84F"/>
                </a:solidFill>
                <a:latin typeface="Open Sans"/>
                <a:ea typeface="Open Sans"/>
                <a:cs typeface="Open Sans"/>
                <a:sym typeface="Open Sans"/>
              </a:rPr>
              <a:t>How teenagers learn</a:t>
            </a:r>
            <a:endParaRPr b="1" sz="1200">
              <a:solidFill>
                <a:srgbClr val="6AA84F"/>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33"/>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75" name="Google Shape;275;p33"/>
          <p:cNvSpPr txBox="1"/>
          <p:nvPr>
            <p:ph idx="4294967295" type="title"/>
          </p:nvPr>
        </p:nvSpPr>
        <p:spPr>
          <a:xfrm>
            <a:off x="3789000" y="2214150"/>
            <a:ext cx="1566000" cy="71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rgbClr val="F37721"/>
                </a:solidFill>
                <a:latin typeface="Proxima Nova"/>
                <a:ea typeface="Proxima Nova"/>
                <a:cs typeface="Proxima Nova"/>
                <a:sym typeface="Proxima Nova"/>
              </a:rPr>
              <a:t>Part 2</a:t>
            </a:r>
            <a:endParaRPr sz="4000">
              <a:solidFill>
                <a:srgbClr val="F37721"/>
              </a:solidFill>
              <a:latin typeface="Proxima Nova"/>
              <a:ea typeface="Proxima Nova"/>
              <a:cs typeface="Proxima Nova"/>
              <a:sym typeface="Proxima Nov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81" name="Google Shape;281;p34"/>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82" name="Google Shape;282;p34"/>
          <p:cNvSpPr txBox="1"/>
          <p:nvPr/>
        </p:nvSpPr>
        <p:spPr>
          <a:xfrm>
            <a:off x="2117850" y="2419550"/>
            <a:ext cx="49083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800">
                <a:solidFill>
                  <a:srgbClr val="38761D"/>
                </a:solidFill>
                <a:latin typeface="Open Sans"/>
                <a:ea typeface="Open Sans"/>
                <a:cs typeface="Open Sans"/>
                <a:sym typeface="Open Sans"/>
              </a:rPr>
              <a:t>True</a:t>
            </a:r>
            <a:r>
              <a:rPr b="1" lang="en" sz="4800">
                <a:latin typeface="Open Sans"/>
                <a:ea typeface="Open Sans"/>
                <a:cs typeface="Open Sans"/>
                <a:sym typeface="Open Sans"/>
              </a:rPr>
              <a:t> or </a:t>
            </a:r>
            <a:r>
              <a:rPr b="1" lang="en" sz="4800">
                <a:solidFill>
                  <a:srgbClr val="990000"/>
                </a:solidFill>
                <a:latin typeface="Open Sans"/>
                <a:ea typeface="Open Sans"/>
                <a:cs typeface="Open Sans"/>
                <a:sym typeface="Open Sans"/>
              </a:rPr>
              <a:t>False</a:t>
            </a:r>
            <a:r>
              <a:rPr b="1" lang="en" sz="4800">
                <a:latin typeface="Open Sans"/>
                <a:ea typeface="Open Sans"/>
                <a:cs typeface="Open Sans"/>
                <a:sym typeface="Open Sans"/>
              </a:rPr>
              <a:t>?</a:t>
            </a:r>
            <a:endParaRPr b="1" sz="4800">
              <a:latin typeface="Open Sans"/>
              <a:ea typeface="Open Sans"/>
              <a:cs typeface="Open Sans"/>
              <a:sym typeface="Open Sans"/>
            </a:endParaRPr>
          </a:p>
        </p:txBody>
      </p:sp>
      <p:sp>
        <p:nvSpPr>
          <p:cNvPr id="283" name="Google Shape;283;p34"/>
          <p:cNvSpPr txBox="1"/>
          <p:nvPr/>
        </p:nvSpPr>
        <p:spPr>
          <a:xfrm>
            <a:off x="2727275" y="1193400"/>
            <a:ext cx="34194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latin typeface="Open Sans"/>
                <a:ea typeface="Open Sans"/>
                <a:cs typeface="Open Sans"/>
                <a:sym typeface="Open Sans"/>
              </a:rPr>
              <a:t>Neuroscience</a:t>
            </a:r>
            <a:endParaRPr b="1" sz="2400">
              <a:latin typeface="Open Sans"/>
              <a:ea typeface="Open Sans"/>
              <a:cs typeface="Open Sans"/>
              <a:sym typeface="Open Sans"/>
            </a:endParaRPr>
          </a:p>
          <a:p>
            <a:pPr indent="0" lvl="0" marL="0" rtl="0" algn="ctr">
              <a:spcBef>
                <a:spcPts val="0"/>
              </a:spcBef>
              <a:spcAft>
                <a:spcPts val="0"/>
              </a:spcAft>
              <a:buNone/>
            </a:pPr>
            <a:r>
              <a:rPr b="1" lang="en" sz="2400">
                <a:latin typeface="Open Sans"/>
                <a:ea typeface="Open Sans"/>
                <a:cs typeface="Open Sans"/>
                <a:sym typeface="Open Sans"/>
              </a:rPr>
              <a:t>Fun Facts</a:t>
            </a:r>
            <a:endParaRPr b="1" sz="2400">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89" name="Google Shape;289;p35"/>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90" name="Google Shape;290;p35"/>
          <p:cNvSpPr txBox="1"/>
          <p:nvPr/>
        </p:nvSpPr>
        <p:spPr>
          <a:xfrm>
            <a:off x="2176500" y="3529650"/>
            <a:ext cx="47796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Open Sans"/>
                <a:ea typeface="Open Sans"/>
                <a:cs typeface="Open Sans"/>
                <a:sym typeface="Open Sans"/>
              </a:rPr>
              <a:t>We have over 80 billion cells in our brain.</a:t>
            </a:r>
            <a:endParaRPr b="1" sz="1800">
              <a:latin typeface="Open Sans"/>
              <a:ea typeface="Open Sans"/>
              <a:cs typeface="Open Sans"/>
              <a:sym typeface="Open Sans"/>
            </a:endParaRPr>
          </a:p>
        </p:txBody>
      </p:sp>
      <p:pic>
        <p:nvPicPr>
          <p:cNvPr id="291" name="Google Shape;291;p35"/>
          <p:cNvPicPr preferRelativeResize="0"/>
          <p:nvPr/>
        </p:nvPicPr>
        <p:blipFill>
          <a:blip r:embed="rId3">
            <a:alphaModFix/>
          </a:blip>
          <a:stretch>
            <a:fillRect/>
          </a:stretch>
        </p:blipFill>
        <p:spPr>
          <a:xfrm>
            <a:off x="2428850" y="872400"/>
            <a:ext cx="4124350" cy="2397275"/>
          </a:xfrm>
          <a:prstGeom prst="rect">
            <a:avLst/>
          </a:prstGeom>
          <a:noFill/>
          <a:ln>
            <a:noFill/>
          </a:ln>
        </p:spPr>
      </p:pic>
      <p:sp>
        <p:nvSpPr>
          <p:cNvPr id="292" name="Google Shape;292;p35"/>
          <p:cNvSpPr txBox="1"/>
          <p:nvPr/>
        </p:nvSpPr>
        <p:spPr>
          <a:xfrm>
            <a:off x="3311125" y="3185975"/>
            <a:ext cx="23598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434343"/>
                </a:solidFill>
                <a:latin typeface="Open Sans Light"/>
                <a:ea typeface="Open Sans Light"/>
                <a:cs typeface="Open Sans Light"/>
                <a:sym typeface="Open Sans Light"/>
              </a:rPr>
              <a:t>Image source: </a:t>
            </a:r>
            <a:r>
              <a:rPr lang="en" sz="800">
                <a:solidFill>
                  <a:srgbClr val="434343"/>
                </a:solidFill>
                <a:latin typeface="Open Sans"/>
                <a:ea typeface="Open Sans"/>
                <a:cs typeface="Open Sans"/>
                <a:sym typeface="Open Sans"/>
              </a:rPr>
              <a:t>Columbia’s Zuckerman Institute</a:t>
            </a:r>
            <a:endParaRPr sz="800">
              <a:solidFill>
                <a:srgbClr val="434343"/>
              </a:solidFill>
              <a:latin typeface="Open Sans Light"/>
              <a:ea typeface="Open Sans Light"/>
              <a:cs typeface="Open Sans Light"/>
              <a:sym typeface="Open Sans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98" name="Google Shape;298;p36"/>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99" name="Google Shape;299;p36"/>
          <p:cNvSpPr txBox="1"/>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4800">
                <a:solidFill>
                  <a:srgbClr val="38761D"/>
                </a:solidFill>
                <a:latin typeface="Open Sans"/>
                <a:ea typeface="Open Sans"/>
                <a:cs typeface="Open Sans"/>
                <a:sym typeface="Open Sans"/>
              </a:rPr>
              <a:t>True!</a:t>
            </a:r>
            <a:endParaRPr sz="5200">
              <a:solidFill>
                <a:srgbClr val="000000"/>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05" name="Google Shape;305;p37"/>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06" name="Google Shape;306;p37"/>
          <p:cNvSpPr txBox="1"/>
          <p:nvPr/>
        </p:nvSpPr>
        <p:spPr>
          <a:xfrm>
            <a:off x="2889900" y="2040575"/>
            <a:ext cx="34194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Open Sans"/>
                <a:ea typeface="Open Sans"/>
                <a:cs typeface="Open Sans"/>
                <a:sym typeface="Open Sans"/>
              </a:rPr>
              <a:t>We only use around 10% of our brains.</a:t>
            </a:r>
            <a:endParaRPr b="1" sz="1800">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12" name="Google Shape;312;p38"/>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13" name="Google Shape;313;p38"/>
          <p:cNvSpPr txBox="1"/>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4800">
                <a:solidFill>
                  <a:srgbClr val="990000"/>
                </a:solidFill>
                <a:latin typeface="Open Sans"/>
                <a:ea typeface="Open Sans"/>
                <a:cs typeface="Open Sans"/>
                <a:sym typeface="Open Sans"/>
              </a:rPr>
              <a:t>False!</a:t>
            </a:r>
            <a:endParaRPr sz="5200">
              <a:solidFill>
                <a:srgbClr val="000000"/>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19" name="Google Shape;319;p39"/>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20" name="Google Shape;320;p39"/>
          <p:cNvSpPr txBox="1"/>
          <p:nvPr/>
        </p:nvSpPr>
        <p:spPr>
          <a:xfrm>
            <a:off x="2211600" y="1105463"/>
            <a:ext cx="47208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Open Sans"/>
                <a:ea typeface="Open Sans"/>
                <a:cs typeface="Open Sans"/>
                <a:sym typeface="Open Sans"/>
              </a:rPr>
              <a:t>Messages from our brain to our body travel as fast as 268 miles per hour.</a:t>
            </a:r>
            <a:endParaRPr b="1" sz="1800">
              <a:latin typeface="Open Sans"/>
              <a:ea typeface="Open Sans"/>
              <a:cs typeface="Open Sans"/>
              <a:sym typeface="Open Sans"/>
            </a:endParaRPr>
          </a:p>
        </p:txBody>
      </p:sp>
      <p:pic>
        <p:nvPicPr>
          <p:cNvPr id="321" name="Google Shape;321;p39"/>
          <p:cNvPicPr preferRelativeResize="0"/>
          <p:nvPr/>
        </p:nvPicPr>
        <p:blipFill>
          <a:blip r:embed="rId3">
            <a:alphaModFix/>
          </a:blip>
          <a:stretch>
            <a:fillRect/>
          </a:stretch>
        </p:blipFill>
        <p:spPr>
          <a:xfrm>
            <a:off x="2847400" y="2045175"/>
            <a:ext cx="3410150" cy="22765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27" name="Google Shape;327;p40"/>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28" name="Google Shape;328;p40"/>
          <p:cNvSpPr txBox="1"/>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4800">
                <a:solidFill>
                  <a:srgbClr val="38761D"/>
                </a:solidFill>
                <a:latin typeface="Open Sans"/>
                <a:ea typeface="Open Sans"/>
                <a:cs typeface="Open Sans"/>
                <a:sym typeface="Open Sans"/>
              </a:rPr>
              <a:t>True!</a:t>
            </a:r>
            <a:endParaRPr sz="5200">
              <a:solidFill>
                <a:srgbClr val="000000"/>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34" name="Google Shape;334;p41"/>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35" name="Google Shape;335;p41"/>
          <p:cNvSpPr txBox="1"/>
          <p:nvPr/>
        </p:nvSpPr>
        <p:spPr>
          <a:xfrm>
            <a:off x="2307325" y="1777650"/>
            <a:ext cx="47208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Open Sans"/>
                <a:ea typeface="Open Sans"/>
                <a:cs typeface="Open Sans"/>
                <a:sym typeface="Open Sans"/>
              </a:rPr>
              <a:t>Once we reach adult age, our brain’s structure does </a:t>
            </a:r>
            <a:r>
              <a:rPr b="1" lang="en" sz="1800" u="sng">
                <a:latin typeface="Open Sans"/>
                <a:ea typeface="Open Sans"/>
                <a:cs typeface="Open Sans"/>
                <a:sym typeface="Open Sans"/>
              </a:rPr>
              <a:t>not </a:t>
            </a:r>
            <a:r>
              <a:rPr b="1" lang="en" sz="1800">
                <a:latin typeface="Open Sans"/>
                <a:ea typeface="Open Sans"/>
                <a:cs typeface="Open Sans"/>
                <a:sym typeface="Open Sans"/>
              </a:rPr>
              <a:t>change anymore. </a:t>
            </a:r>
            <a:endParaRPr b="1" sz="1800">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5"/>
          <p:cNvSpPr txBox="1"/>
          <p:nvPr/>
        </p:nvSpPr>
        <p:spPr>
          <a:xfrm>
            <a:off x="1095125" y="3486150"/>
            <a:ext cx="7127400" cy="1123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lang="en" sz="2000">
                <a:latin typeface="Open Sans"/>
                <a:ea typeface="Open Sans"/>
                <a:cs typeface="Open Sans"/>
                <a:sym typeface="Open Sans"/>
              </a:rPr>
              <a:t>Neuroscience is the field of science that studies the structure and function of the nervous system (which includes the brain) of different species</a:t>
            </a:r>
            <a:endParaRPr b="1" i="0" sz="2000" u="none" cap="none" strike="noStrike">
              <a:solidFill>
                <a:srgbClr val="000000"/>
              </a:solidFill>
              <a:latin typeface="Open Sans"/>
              <a:ea typeface="Open Sans"/>
              <a:cs typeface="Open Sans"/>
              <a:sym typeface="Open Sans"/>
            </a:endParaRPr>
          </a:p>
        </p:txBody>
      </p:sp>
      <p:sp>
        <p:nvSpPr>
          <p:cNvPr id="83" name="Google Shape;83;p15"/>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84" name="Google Shape;84;p15"/>
          <p:cNvPicPr preferRelativeResize="0"/>
          <p:nvPr/>
        </p:nvPicPr>
        <p:blipFill>
          <a:blip r:embed="rId3">
            <a:alphaModFix/>
          </a:blip>
          <a:stretch>
            <a:fillRect/>
          </a:stretch>
        </p:blipFill>
        <p:spPr>
          <a:xfrm>
            <a:off x="3301900" y="624450"/>
            <a:ext cx="2280073" cy="2647950"/>
          </a:xfrm>
          <a:prstGeom prst="rect">
            <a:avLst/>
          </a:prstGeom>
          <a:noFill/>
          <a:ln>
            <a:noFill/>
          </a:ln>
        </p:spPr>
      </p:pic>
      <p:sp>
        <p:nvSpPr>
          <p:cNvPr id="85" name="Google Shape;85;p15"/>
          <p:cNvSpPr txBox="1"/>
          <p:nvPr/>
        </p:nvSpPr>
        <p:spPr>
          <a:xfrm>
            <a:off x="2978701" y="3196200"/>
            <a:ext cx="29649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434343"/>
                </a:solidFill>
                <a:latin typeface="Open Sans Light"/>
                <a:ea typeface="Open Sans Light"/>
                <a:cs typeface="Open Sans Light"/>
                <a:sym typeface="Open Sans Light"/>
              </a:rPr>
              <a:t>Image source: </a:t>
            </a:r>
            <a:r>
              <a:rPr lang="en" sz="800">
                <a:solidFill>
                  <a:srgbClr val="434343"/>
                </a:solidFill>
                <a:latin typeface="Open Sans"/>
                <a:ea typeface="Open Sans"/>
                <a:cs typeface="Open Sans"/>
                <a:sym typeface="Open Sans"/>
              </a:rPr>
              <a:t>Hillman lab/Columbia’s Zuckerman Institute</a:t>
            </a:r>
            <a:endParaRPr sz="800">
              <a:solidFill>
                <a:srgbClr val="434343"/>
              </a:solidFill>
              <a:latin typeface="Open Sans Light"/>
              <a:ea typeface="Open Sans Light"/>
              <a:cs typeface="Open Sans Light"/>
              <a:sym typeface="Open Sans 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41" name="Google Shape;341;p42"/>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42" name="Google Shape;342;p42"/>
          <p:cNvSpPr txBox="1"/>
          <p:nvPr/>
        </p:nvSpPr>
        <p:spPr>
          <a:xfrm>
            <a:off x="943926" y="906125"/>
            <a:ext cx="7324500" cy="924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4800">
                <a:solidFill>
                  <a:srgbClr val="990000"/>
                </a:solidFill>
                <a:latin typeface="Open Sans"/>
                <a:ea typeface="Open Sans"/>
                <a:cs typeface="Open Sans"/>
                <a:sym typeface="Open Sans"/>
              </a:rPr>
              <a:t>False!</a:t>
            </a:r>
            <a:endParaRPr sz="5200">
              <a:solidFill>
                <a:srgbClr val="000000"/>
              </a:solidFill>
              <a:latin typeface="Open Sans"/>
              <a:ea typeface="Open Sans"/>
              <a:cs typeface="Open Sans"/>
              <a:sym typeface="Open Sans"/>
            </a:endParaRPr>
          </a:p>
        </p:txBody>
      </p:sp>
      <p:pic>
        <p:nvPicPr>
          <p:cNvPr id="343" name="Google Shape;343;p42"/>
          <p:cNvPicPr preferRelativeResize="0"/>
          <p:nvPr/>
        </p:nvPicPr>
        <p:blipFill>
          <a:blip r:embed="rId3">
            <a:alphaModFix/>
          </a:blip>
          <a:stretch>
            <a:fillRect/>
          </a:stretch>
        </p:blipFill>
        <p:spPr>
          <a:xfrm>
            <a:off x="2122550" y="2025626"/>
            <a:ext cx="5085375" cy="25153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49" name="Google Shape;349;p43"/>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0" name="Google Shape;350;p43"/>
          <p:cNvSpPr txBox="1"/>
          <p:nvPr/>
        </p:nvSpPr>
        <p:spPr>
          <a:xfrm>
            <a:off x="2307325" y="1945125"/>
            <a:ext cx="47208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Open Sans"/>
                <a:ea typeface="Open Sans"/>
                <a:cs typeface="Open Sans"/>
                <a:sym typeface="Open Sans"/>
              </a:rPr>
              <a:t>A </a:t>
            </a:r>
            <a:r>
              <a:rPr b="1" lang="en" sz="2400">
                <a:latin typeface="Open Sans"/>
                <a:ea typeface="Open Sans"/>
                <a:cs typeface="Open Sans"/>
                <a:sym typeface="Open Sans"/>
              </a:rPr>
              <a:t>bigger </a:t>
            </a:r>
            <a:r>
              <a:rPr b="1" lang="en" sz="1800">
                <a:latin typeface="Open Sans"/>
                <a:ea typeface="Open Sans"/>
                <a:cs typeface="Open Sans"/>
                <a:sym typeface="Open Sans"/>
              </a:rPr>
              <a:t>human brain is a smarter brain.</a:t>
            </a:r>
            <a:endParaRPr b="1" sz="1800">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6" name="Google Shape;356;p44"/>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7" name="Google Shape;357;p44"/>
          <p:cNvSpPr txBox="1"/>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4800">
                <a:solidFill>
                  <a:srgbClr val="990000"/>
                </a:solidFill>
                <a:latin typeface="Open Sans"/>
                <a:ea typeface="Open Sans"/>
                <a:cs typeface="Open Sans"/>
                <a:sym typeface="Open Sans"/>
              </a:rPr>
              <a:t>False!</a:t>
            </a:r>
            <a:endParaRPr sz="5200">
              <a:solidFill>
                <a:srgbClr val="000000"/>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3" name="Google Shape;363;p45"/>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4" name="Google Shape;364;p45"/>
          <p:cNvSpPr txBox="1"/>
          <p:nvPr/>
        </p:nvSpPr>
        <p:spPr>
          <a:xfrm>
            <a:off x="2345800" y="1077750"/>
            <a:ext cx="47208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Open Sans"/>
                <a:ea typeface="Open Sans"/>
                <a:cs typeface="Open Sans"/>
                <a:sym typeface="Open Sans"/>
              </a:rPr>
              <a:t>A </a:t>
            </a:r>
            <a:r>
              <a:rPr b="1" i="1" lang="en" sz="1800">
                <a:latin typeface="Open Sans"/>
                <a:ea typeface="Open Sans"/>
                <a:cs typeface="Open Sans"/>
                <a:sym typeface="Open Sans"/>
              </a:rPr>
              <a:t>S</a:t>
            </a:r>
            <a:r>
              <a:rPr b="1" i="1" lang="en" sz="1800">
                <a:latin typeface="Open Sans"/>
                <a:ea typeface="Open Sans"/>
                <a:cs typeface="Open Sans"/>
                <a:sym typeface="Open Sans"/>
              </a:rPr>
              <a:t>permaceti </a:t>
            </a:r>
            <a:r>
              <a:rPr b="1" lang="en" sz="1800">
                <a:latin typeface="Open Sans"/>
                <a:ea typeface="Open Sans"/>
                <a:cs typeface="Open Sans"/>
                <a:sym typeface="Open Sans"/>
              </a:rPr>
              <a:t>whale</a:t>
            </a:r>
            <a:r>
              <a:rPr b="1" lang="en" sz="1800">
                <a:latin typeface="Open Sans"/>
                <a:ea typeface="Open Sans"/>
                <a:cs typeface="Open Sans"/>
                <a:sym typeface="Open Sans"/>
              </a:rPr>
              <a:t> has the largest brain in the world. </a:t>
            </a:r>
            <a:endParaRPr b="1" sz="1800">
              <a:latin typeface="Open Sans"/>
              <a:ea typeface="Open Sans"/>
              <a:cs typeface="Open Sans"/>
              <a:sym typeface="Open Sans"/>
            </a:endParaRPr>
          </a:p>
        </p:txBody>
      </p:sp>
      <p:pic>
        <p:nvPicPr>
          <p:cNvPr id="365" name="Google Shape;365;p45"/>
          <p:cNvPicPr preferRelativeResize="0"/>
          <p:nvPr/>
        </p:nvPicPr>
        <p:blipFill>
          <a:blip r:embed="rId3">
            <a:alphaModFix/>
          </a:blip>
          <a:stretch>
            <a:fillRect/>
          </a:stretch>
        </p:blipFill>
        <p:spPr>
          <a:xfrm>
            <a:off x="2937108" y="1948050"/>
            <a:ext cx="3633093" cy="24414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Google Shape;370;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1" name="Google Shape;371;p46"/>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2" name="Google Shape;372;p46"/>
          <p:cNvSpPr txBox="1"/>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4800">
                <a:solidFill>
                  <a:srgbClr val="38761D"/>
                </a:solidFill>
                <a:latin typeface="Open Sans"/>
                <a:ea typeface="Open Sans"/>
                <a:cs typeface="Open Sans"/>
                <a:sym typeface="Open Sans"/>
              </a:rPr>
              <a:t>True!</a:t>
            </a:r>
            <a:endParaRPr sz="5200">
              <a:solidFill>
                <a:srgbClr val="000000"/>
              </a:solidFill>
              <a:latin typeface="Open Sans"/>
              <a:ea typeface="Open Sans"/>
              <a:cs typeface="Open Sans"/>
              <a:sym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Google Shape;377;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8" name="Google Shape;378;p47"/>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9" name="Google Shape;379;p47"/>
          <p:cNvSpPr txBox="1"/>
          <p:nvPr/>
        </p:nvSpPr>
        <p:spPr>
          <a:xfrm>
            <a:off x="2469763" y="3499925"/>
            <a:ext cx="47208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Lato"/>
                <a:ea typeface="Lato"/>
                <a:cs typeface="Lato"/>
                <a:sym typeface="Lato"/>
              </a:rPr>
              <a:t>The energy used by the brain is enough to light a 25 watts bulb.</a:t>
            </a:r>
            <a:endParaRPr b="1" sz="1800">
              <a:latin typeface="Lato"/>
              <a:ea typeface="Lato"/>
              <a:cs typeface="Lato"/>
              <a:sym typeface="Lato"/>
            </a:endParaRPr>
          </a:p>
        </p:txBody>
      </p:sp>
      <p:pic>
        <p:nvPicPr>
          <p:cNvPr id="380" name="Google Shape;380;p47"/>
          <p:cNvPicPr preferRelativeResize="0"/>
          <p:nvPr/>
        </p:nvPicPr>
        <p:blipFill>
          <a:blip r:embed="rId3">
            <a:alphaModFix/>
          </a:blip>
          <a:stretch>
            <a:fillRect/>
          </a:stretch>
        </p:blipFill>
        <p:spPr>
          <a:xfrm>
            <a:off x="3847450" y="1356450"/>
            <a:ext cx="1965424" cy="196542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Google Shape;385;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86" name="Google Shape;386;p48"/>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87" name="Google Shape;387;p48"/>
          <p:cNvSpPr txBox="1"/>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4800">
                <a:solidFill>
                  <a:srgbClr val="38761D"/>
                </a:solidFill>
                <a:latin typeface="Open Sans"/>
                <a:ea typeface="Open Sans"/>
                <a:cs typeface="Open Sans"/>
                <a:sym typeface="Open Sans"/>
              </a:rPr>
              <a:t>True!</a:t>
            </a:r>
            <a:endParaRPr sz="5200">
              <a:solidFill>
                <a:srgbClr val="000000"/>
              </a:solidFill>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Google Shape;392;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93" name="Google Shape;393;p49"/>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94" name="Google Shape;394;p49"/>
          <p:cNvSpPr txBox="1"/>
          <p:nvPr/>
        </p:nvSpPr>
        <p:spPr>
          <a:xfrm>
            <a:off x="2422000" y="1777650"/>
            <a:ext cx="4720800" cy="7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Lato"/>
                <a:ea typeface="Lato"/>
                <a:cs typeface="Lato"/>
                <a:sym typeface="Lato"/>
              </a:rPr>
              <a:t>Some people have brains that are more right-sided (artistic) and others more left-sided (logical).</a:t>
            </a:r>
            <a:endParaRPr b="1" sz="1800">
              <a:latin typeface="Lato"/>
              <a:ea typeface="Lato"/>
              <a:cs typeface="Lato"/>
              <a:sym typeface="La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Google Shape;399;p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00" name="Google Shape;400;p50"/>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01" name="Google Shape;401;p50"/>
          <p:cNvSpPr txBox="1"/>
          <p:nvPr/>
        </p:nvSpPr>
        <p:spPr>
          <a:xfrm>
            <a:off x="311708" y="744575"/>
            <a:ext cx="8520600" cy="2052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4800">
                <a:solidFill>
                  <a:srgbClr val="990000"/>
                </a:solidFill>
                <a:latin typeface="Open Sans"/>
                <a:ea typeface="Open Sans"/>
                <a:cs typeface="Open Sans"/>
                <a:sym typeface="Open Sans"/>
              </a:rPr>
              <a:t>False!</a:t>
            </a:r>
            <a:endParaRPr sz="5200">
              <a:solidFill>
                <a:srgbClr val="000000"/>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6"/>
          <p:cNvSpPr txBox="1"/>
          <p:nvPr/>
        </p:nvSpPr>
        <p:spPr>
          <a:xfrm>
            <a:off x="2321100" y="2820625"/>
            <a:ext cx="4501800" cy="1842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lang="en" sz="2400">
                <a:latin typeface="Open Sans"/>
                <a:ea typeface="Open Sans"/>
                <a:cs typeface="Open Sans"/>
                <a:sym typeface="Open Sans"/>
              </a:rPr>
              <a:t>How do we study the brain?</a:t>
            </a:r>
            <a:endParaRPr b="1" i="0" sz="2400" u="none" cap="none" strike="noStrike">
              <a:solidFill>
                <a:srgbClr val="000000"/>
              </a:solidFill>
              <a:latin typeface="Open Sans"/>
              <a:ea typeface="Open Sans"/>
              <a:cs typeface="Open Sans"/>
              <a:sym typeface="Open Sans"/>
            </a:endParaRPr>
          </a:p>
        </p:txBody>
      </p:sp>
      <p:sp>
        <p:nvSpPr>
          <p:cNvPr id="91" name="Google Shape;91;p16"/>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92" name="Google Shape;92;p16"/>
          <p:cNvPicPr preferRelativeResize="0"/>
          <p:nvPr/>
        </p:nvPicPr>
        <p:blipFill rotWithShape="1">
          <a:blip r:embed="rId3">
            <a:alphaModFix/>
          </a:blip>
          <a:srcRect b="15006" l="16546" r="25253" t="9851"/>
          <a:stretch/>
        </p:blipFill>
        <p:spPr>
          <a:xfrm>
            <a:off x="3769800" y="1308750"/>
            <a:ext cx="1604400" cy="1450050"/>
          </a:xfrm>
          <a:prstGeom prst="rect">
            <a:avLst/>
          </a:prstGeom>
          <a:noFill/>
          <a:ln>
            <a:noFill/>
          </a:ln>
        </p:spPr>
      </p:pic>
      <p:sp>
        <p:nvSpPr>
          <p:cNvPr id="93" name="Google Shape;93;p16"/>
          <p:cNvSpPr txBox="1"/>
          <p:nvPr/>
        </p:nvSpPr>
        <p:spPr>
          <a:xfrm>
            <a:off x="7660650" y="4399450"/>
            <a:ext cx="13605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434343"/>
                </a:solidFill>
                <a:latin typeface="Open Sans Light"/>
                <a:ea typeface="Open Sans Light"/>
                <a:cs typeface="Open Sans Light"/>
                <a:sym typeface="Open Sans Light"/>
              </a:rPr>
              <a:t>Image source: BioRender</a:t>
            </a:r>
            <a:endParaRPr sz="800">
              <a:latin typeface="Open Sans Light"/>
              <a:ea typeface="Open Sans Light"/>
              <a:cs typeface="Open Sans Light"/>
              <a:sym typeface="Open Sans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7"/>
          <p:cNvSpPr txBox="1"/>
          <p:nvPr/>
        </p:nvSpPr>
        <p:spPr>
          <a:xfrm>
            <a:off x="517875" y="740000"/>
            <a:ext cx="7824600" cy="393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Open Sans"/>
                <a:ea typeface="Open Sans"/>
                <a:cs typeface="Open Sans"/>
                <a:sym typeface="Open Sans"/>
              </a:rPr>
              <a:t>Scientific Inquiry: </a:t>
            </a:r>
            <a:r>
              <a:rPr b="1" lang="en" sz="1800">
                <a:latin typeface="Open Sans"/>
                <a:ea typeface="Open Sans"/>
                <a:cs typeface="Open Sans"/>
                <a:sym typeface="Open Sans"/>
              </a:rPr>
              <a:t>The</a:t>
            </a:r>
            <a:r>
              <a:rPr b="1" i="0" lang="en" sz="1800" u="none" cap="none" strike="noStrike">
                <a:solidFill>
                  <a:srgbClr val="000000"/>
                </a:solidFill>
                <a:latin typeface="Open Sans"/>
                <a:ea typeface="Open Sans"/>
                <a:cs typeface="Open Sans"/>
                <a:sym typeface="Open Sans"/>
              </a:rPr>
              <a:t> process for scientific research</a:t>
            </a:r>
            <a:endParaRPr sz="1800">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800"/>
              <a:buFont typeface="Arial"/>
              <a:buNone/>
            </a:pPr>
            <a:r>
              <a:t/>
            </a:r>
            <a:endParaRPr sz="1800">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800"/>
              <a:buFont typeface="Arial"/>
              <a:buNone/>
            </a:pPr>
            <a:r>
              <a:t/>
            </a:r>
            <a:endParaRPr i="0" sz="1800" u="none" cap="none" strike="noStrike">
              <a:solidFill>
                <a:srgbClr val="000000"/>
              </a:solidFill>
              <a:latin typeface="Open Sans"/>
              <a:ea typeface="Open Sans"/>
              <a:cs typeface="Open Sans"/>
              <a:sym typeface="Open Sans"/>
            </a:endParaRPr>
          </a:p>
        </p:txBody>
      </p:sp>
      <p:sp>
        <p:nvSpPr>
          <p:cNvPr id="99" name="Google Shape;99;p17"/>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0" name="Google Shape;100;p17"/>
          <p:cNvSpPr/>
          <p:nvPr/>
        </p:nvSpPr>
        <p:spPr>
          <a:xfrm>
            <a:off x="247350" y="1626825"/>
            <a:ext cx="1578000" cy="1352400"/>
          </a:xfrm>
          <a:prstGeom prst="homePlate">
            <a:avLst>
              <a:gd fmla="val 50000" name="adj"/>
            </a:avLst>
          </a:prstGeom>
          <a:solidFill>
            <a:srgbClr val="98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Open Sans"/>
                <a:ea typeface="Open Sans"/>
                <a:cs typeface="Open Sans"/>
                <a:sym typeface="Open Sans"/>
              </a:rPr>
              <a:t>Ask a question</a:t>
            </a:r>
            <a:endParaRPr b="1">
              <a:latin typeface="Open Sans"/>
              <a:ea typeface="Open Sans"/>
              <a:cs typeface="Open Sans"/>
              <a:sym typeface="Open Sans"/>
            </a:endParaRPr>
          </a:p>
        </p:txBody>
      </p:sp>
      <p:sp>
        <p:nvSpPr>
          <p:cNvPr id="101" name="Google Shape;101;p17"/>
          <p:cNvSpPr/>
          <p:nvPr/>
        </p:nvSpPr>
        <p:spPr>
          <a:xfrm>
            <a:off x="2095275" y="1626825"/>
            <a:ext cx="1578000" cy="1352400"/>
          </a:xfrm>
          <a:prstGeom prst="homePlate">
            <a:avLst>
              <a:gd fmla="val 50000" name="adj"/>
            </a:avLst>
          </a:prstGeom>
          <a:solidFill>
            <a:srgbClr val="E06666"/>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Open Sans"/>
                <a:ea typeface="Open Sans"/>
                <a:cs typeface="Open Sans"/>
                <a:sym typeface="Open Sans"/>
              </a:rPr>
              <a:t>Make a hypothesis</a:t>
            </a:r>
            <a:endParaRPr b="1">
              <a:latin typeface="Open Sans"/>
              <a:ea typeface="Open Sans"/>
              <a:cs typeface="Open Sans"/>
              <a:sym typeface="Open Sans"/>
            </a:endParaRPr>
          </a:p>
        </p:txBody>
      </p:sp>
      <p:sp>
        <p:nvSpPr>
          <p:cNvPr id="102" name="Google Shape;102;p17"/>
          <p:cNvSpPr/>
          <p:nvPr/>
        </p:nvSpPr>
        <p:spPr>
          <a:xfrm>
            <a:off x="3869200" y="1654025"/>
            <a:ext cx="1578000" cy="1352400"/>
          </a:xfrm>
          <a:prstGeom prst="homePlate">
            <a:avLst>
              <a:gd fmla="val 50000" name="adj"/>
            </a:avLst>
          </a:prstGeom>
          <a:solidFill>
            <a:srgbClr val="F6B26B"/>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Open Sans"/>
                <a:ea typeface="Open Sans"/>
                <a:cs typeface="Open Sans"/>
                <a:sym typeface="Open Sans"/>
              </a:rPr>
              <a:t>Conduct an experiment </a:t>
            </a:r>
            <a:endParaRPr b="1">
              <a:latin typeface="Open Sans"/>
              <a:ea typeface="Open Sans"/>
              <a:cs typeface="Open Sans"/>
              <a:sym typeface="Open Sans"/>
            </a:endParaRPr>
          </a:p>
        </p:txBody>
      </p:sp>
      <p:sp>
        <p:nvSpPr>
          <p:cNvPr id="103" name="Google Shape;103;p17"/>
          <p:cNvSpPr/>
          <p:nvPr/>
        </p:nvSpPr>
        <p:spPr>
          <a:xfrm>
            <a:off x="5643125" y="1654025"/>
            <a:ext cx="1578000" cy="1352400"/>
          </a:xfrm>
          <a:prstGeom prst="homePlate">
            <a:avLst>
              <a:gd fmla="val 50000" name="adj"/>
            </a:avLst>
          </a:prstGeom>
          <a:solidFill>
            <a:srgbClr val="FFD966"/>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Open Sans"/>
                <a:ea typeface="Open Sans"/>
                <a:cs typeface="Open Sans"/>
                <a:sym typeface="Open Sans"/>
              </a:rPr>
              <a:t>Analyze data</a:t>
            </a:r>
            <a:endParaRPr b="1">
              <a:latin typeface="Open Sans"/>
              <a:ea typeface="Open Sans"/>
              <a:cs typeface="Open Sans"/>
              <a:sym typeface="Open Sans"/>
            </a:endParaRPr>
          </a:p>
        </p:txBody>
      </p:sp>
      <p:sp>
        <p:nvSpPr>
          <p:cNvPr id="104" name="Google Shape;104;p17"/>
          <p:cNvSpPr/>
          <p:nvPr/>
        </p:nvSpPr>
        <p:spPr>
          <a:xfrm>
            <a:off x="7417050" y="1708400"/>
            <a:ext cx="1578000" cy="1352400"/>
          </a:xfrm>
          <a:prstGeom prst="homePlate">
            <a:avLst>
              <a:gd fmla="val 50000" name="adj"/>
            </a:avLst>
          </a:prstGeom>
          <a:solidFill>
            <a:srgbClr val="B6D7A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
                <a:solidFill>
                  <a:srgbClr val="000000"/>
                </a:solidFill>
                <a:latin typeface="Open Sans"/>
                <a:ea typeface="Open Sans"/>
                <a:cs typeface="Open Sans"/>
                <a:sym typeface="Open Sans"/>
              </a:rPr>
              <a:t>Draw conclusions</a:t>
            </a:r>
            <a:endParaRPr b="1">
              <a:latin typeface="Open Sans"/>
              <a:ea typeface="Open Sans"/>
              <a:cs typeface="Open Sans"/>
              <a:sym typeface="Open Sans"/>
            </a:endParaRPr>
          </a:p>
        </p:txBody>
      </p:sp>
      <p:sp>
        <p:nvSpPr>
          <p:cNvPr id="105" name="Google Shape;105;p17"/>
          <p:cNvSpPr txBox="1"/>
          <p:nvPr/>
        </p:nvSpPr>
        <p:spPr>
          <a:xfrm>
            <a:off x="3831075" y="3182950"/>
            <a:ext cx="1489800" cy="10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Open Sans Light"/>
                <a:ea typeface="Open Sans Light"/>
                <a:cs typeface="Open Sans Light"/>
                <a:sym typeface="Open Sans Light"/>
              </a:rPr>
              <a:t>Select the methodology and tools that can be used to test your hypothesis and design an experiment. </a:t>
            </a:r>
            <a:endParaRPr sz="1000">
              <a:latin typeface="Open Sans Light"/>
              <a:ea typeface="Open Sans Light"/>
              <a:cs typeface="Open Sans Light"/>
              <a:sym typeface="Open Sans Light"/>
            </a:endParaRPr>
          </a:p>
        </p:txBody>
      </p:sp>
      <p:sp>
        <p:nvSpPr>
          <p:cNvPr id="106" name="Google Shape;106;p17"/>
          <p:cNvSpPr txBox="1"/>
          <p:nvPr/>
        </p:nvSpPr>
        <p:spPr>
          <a:xfrm>
            <a:off x="1911375" y="3182950"/>
            <a:ext cx="1838100" cy="8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Open Sans Light"/>
                <a:ea typeface="Open Sans Light"/>
                <a:cs typeface="Open Sans Light"/>
                <a:sym typeface="Open Sans Light"/>
              </a:rPr>
              <a:t>Based on observation and previous research, make a prediction or explanation that can be tested with scientific methods.</a:t>
            </a:r>
            <a:endParaRPr sz="1000">
              <a:latin typeface="Open Sans Light"/>
              <a:ea typeface="Open Sans Light"/>
              <a:cs typeface="Open Sans Light"/>
              <a:sym typeface="Open Sans Light"/>
            </a:endParaRPr>
          </a:p>
        </p:txBody>
      </p:sp>
      <p:sp>
        <p:nvSpPr>
          <p:cNvPr id="107" name="Google Shape;107;p17"/>
          <p:cNvSpPr txBox="1"/>
          <p:nvPr/>
        </p:nvSpPr>
        <p:spPr>
          <a:xfrm>
            <a:off x="161775" y="3182950"/>
            <a:ext cx="1629900" cy="8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Open Sans Light"/>
                <a:ea typeface="Open Sans Light"/>
                <a:cs typeface="Open Sans Light"/>
                <a:sym typeface="Open Sans Light"/>
              </a:rPr>
              <a:t>Make observations and ask questions that can be tested through scientific methods.</a:t>
            </a:r>
            <a:endParaRPr sz="1000">
              <a:latin typeface="Open Sans Light"/>
              <a:ea typeface="Open Sans Light"/>
              <a:cs typeface="Open Sans Light"/>
              <a:sym typeface="Open Sans Light"/>
            </a:endParaRPr>
          </a:p>
        </p:txBody>
      </p:sp>
      <p:sp>
        <p:nvSpPr>
          <p:cNvPr id="108" name="Google Shape;108;p17"/>
          <p:cNvSpPr txBox="1"/>
          <p:nvPr/>
        </p:nvSpPr>
        <p:spPr>
          <a:xfrm>
            <a:off x="5639325" y="3182950"/>
            <a:ext cx="1440600" cy="8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Open Sans Light"/>
                <a:ea typeface="Open Sans Light"/>
                <a:cs typeface="Open Sans Light"/>
                <a:sym typeface="Open Sans Light"/>
              </a:rPr>
              <a:t>Analyze the data collected through your experiment. </a:t>
            </a:r>
            <a:endParaRPr sz="1000">
              <a:latin typeface="Open Sans Light"/>
              <a:ea typeface="Open Sans Light"/>
              <a:cs typeface="Open Sans Light"/>
              <a:sym typeface="Open Sans Light"/>
            </a:endParaRPr>
          </a:p>
        </p:txBody>
      </p:sp>
      <p:sp>
        <p:nvSpPr>
          <p:cNvPr id="109" name="Google Shape;109;p17"/>
          <p:cNvSpPr txBox="1"/>
          <p:nvPr/>
        </p:nvSpPr>
        <p:spPr>
          <a:xfrm>
            <a:off x="7360275" y="3182950"/>
            <a:ext cx="1440600" cy="110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Open Sans Light"/>
                <a:ea typeface="Open Sans Light"/>
                <a:cs typeface="Open Sans Light"/>
                <a:sym typeface="Open Sans Light"/>
              </a:rPr>
              <a:t>Summarize the data collected and form conclusions that relate to your hypothesis. Write a report.</a:t>
            </a:r>
            <a:endParaRPr sz="1000">
              <a:latin typeface="Open Sans Light"/>
              <a:ea typeface="Open Sans Light"/>
              <a:cs typeface="Open Sans Light"/>
              <a:sym typeface="Open Sans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8"/>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5" name="Google Shape;115;p18"/>
          <p:cNvSpPr txBox="1"/>
          <p:nvPr/>
        </p:nvSpPr>
        <p:spPr>
          <a:xfrm>
            <a:off x="467525" y="824475"/>
            <a:ext cx="8004900" cy="74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800"/>
              <a:buFont typeface="Arial"/>
              <a:buNone/>
            </a:pPr>
            <a:r>
              <a:rPr b="1" lang="en" sz="1800">
                <a:solidFill>
                  <a:schemeClr val="dk1"/>
                </a:solidFill>
                <a:latin typeface="Open Sans"/>
                <a:ea typeface="Open Sans"/>
                <a:cs typeface="Open Sans"/>
                <a:sym typeface="Open Sans"/>
              </a:rPr>
              <a:t>What do neuroscientists study?</a:t>
            </a:r>
            <a:endParaRPr b="1" sz="1800">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800"/>
              <a:buFont typeface="Arial"/>
              <a:buNone/>
            </a:pPr>
            <a:r>
              <a:t/>
            </a:r>
            <a:endParaRPr b="1" sz="1800">
              <a:latin typeface="Open Sans"/>
              <a:ea typeface="Open Sans"/>
              <a:cs typeface="Open Sans"/>
              <a:sym typeface="Open Sans"/>
            </a:endParaRPr>
          </a:p>
        </p:txBody>
      </p:sp>
      <p:sp>
        <p:nvSpPr>
          <p:cNvPr id="116" name="Google Shape;116;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7" name="Google Shape;117;p18"/>
          <p:cNvSpPr txBox="1"/>
          <p:nvPr/>
        </p:nvSpPr>
        <p:spPr>
          <a:xfrm>
            <a:off x="987050" y="2098175"/>
            <a:ext cx="22809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Open Sans Light"/>
                <a:ea typeface="Open Sans Light"/>
                <a:cs typeface="Open Sans Light"/>
                <a:sym typeface="Open Sans Light"/>
              </a:rPr>
              <a:t>How we make decisions</a:t>
            </a:r>
            <a:endParaRPr sz="1200">
              <a:latin typeface="Open Sans Light"/>
              <a:ea typeface="Open Sans Light"/>
              <a:cs typeface="Open Sans Light"/>
              <a:sym typeface="Open Sans Light"/>
            </a:endParaRPr>
          </a:p>
        </p:txBody>
      </p:sp>
      <p:sp>
        <p:nvSpPr>
          <p:cNvPr id="118" name="Google Shape;118;p18"/>
          <p:cNvSpPr txBox="1"/>
          <p:nvPr/>
        </p:nvSpPr>
        <p:spPr>
          <a:xfrm>
            <a:off x="4766050" y="2098175"/>
            <a:ext cx="32304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Open Sans Light"/>
                <a:ea typeface="Open Sans Light"/>
                <a:cs typeface="Open Sans Light"/>
                <a:sym typeface="Open Sans Light"/>
              </a:rPr>
              <a:t>How animals store and recall memories</a:t>
            </a:r>
            <a:endParaRPr sz="1200">
              <a:latin typeface="Open Sans Light"/>
              <a:ea typeface="Open Sans Light"/>
              <a:cs typeface="Open Sans Light"/>
              <a:sym typeface="Open Sans Light"/>
            </a:endParaRPr>
          </a:p>
        </p:txBody>
      </p:sp>
      <p:sp>
        <p:nvSpPr>
          <p:cNvPr id="119" name="Google Shape;119;p18"/>
          <p:cNvSpPr txBox="1"/>
          <p:nvPr/>
        </p:nvSpPr>
        <p:spPr>
          <a:xfrm>
            <a:off x="1978800" y="2865125"/>
            <a:ext cx="2745600" cy="55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Open Sans Light"/>
                <a:ea typeface="Open Sans Light"/>
                <a:cs typeface="Open Sans Light"/>
                <a:sym typeface="Open Sans Light"/>
              </a:rPr>
              <a:t>What are the causes of sicknesses, such as Alzheimer’s disease</a:t>
            </a:r>
            <a:endParaRPr sz="1200">
              <a:latin typeface="Open Sans Light"/>
              <a:ea typeface="Open Sans Light"/>
              <a:cs typeface="Open Sans Light"/>
              <a:sym typeface="Open Sans Light"/>
            </a:endParaRPr>
          </a:p>
        </p:txBody>
      </p:sp>
      <p:sp>
        <p:nvSpPr>
          <p:cNvPr id="120" name="Google Shape;120;p18"/>
          <p:cNvSpPr txBox="1"/>
          <p:nvPr/>
        </p:nvSpPr>
        <p:spPr>
          <a:xfrm>
            <a:off x="4466500" y="3809800"/>
            <a:ext cx="22809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Open Sans Light"/>
                <a:ea typeface="Open Sans Light"/>
                <a:cs typeface="Open Sans Light"/>
                <a:sym typeface="Open Sans Light"/>
              </a:rPr>
              <a:t>Behaviors of electric fish</a:t>
            </a:r>
            <a:endParaRPr sz="1200">
              <a:latin typeface="Open Sans Light"/>
              <a:ea typeface="Open Sans Light"/>
              <a:cs typeface="Open Sans Light"/>
              <a:sym typeface="Open Sans Light"/>
            </a:endParaRPr>
          </a:p>
        </p:txBody>
      </p:sp>
      <p:sp>
        <p:nvSpPr>
          <p:cNvPr id="121" name="Google Shape;121;p18"/>
          <p:cNvSpPr txBox="1"/>
          <p:nvPr/>
        </p:nvSpPr>
        <p:spPr>
          <a:xfrm>
            <a:off x="789650" y="3698100"/>
            <a:ext cx="22809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Open Sans Light"/>
                <a:ea typeface="Open Sans Light"/>
                <a:cs typeface="Open Sans Light"/>
                <a:sym typeface="Open Sans Light"/>
              </a:rPr>
              <a:t>How we control our muscles</a:t>
            </a:r>
            <a:endParaRPr sz="1200">
              <a:latin typeface="Open Sans Light"/>
              <a:ea typeface="Open Sans Light"/>
              <a:cs typeface="Open Sans Light"/>
              <a:sym typeface="Open Sans Light"/>
            </a:endParaRPr>
          </a:p>
        </p:txBody>
      </p:sp>
      <p:sp>
        <p:nvSpPr>
          <p:cNvPr id="122" name="Google Shape;122;p18"/>
          <p:cNvSpPr txBox="1"/>
          <p:nvPr/>
        </p:nvSpPr>
        <p:spPr>
          <a:xfrm>
            <a:off x="5982000" y="2837000"/>
            <a:ext cx="2745600" cy="553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Open Sans Light"/>
                <a:ea typeface="Open Sans Light"/>
                <a:cs typeface="Open Sans Light"/>
                <a:sym typeface="Open Sans Light"/>
              </a:rPr>
              <a:t>Why you get annoyed with your neighbour chewing, but not yourself</a:t>
            </a:r>
            <a:endParaRPr sz="1200">
              <a:latin typeface="Open Sans Light"/>
              <a:ea typeface="Open Sans Light"/>
              <a:cs typeface="Open Sans Light"/>
              <a:sym typeface="Open Sans Light"/>
            </a:endParaRPr>
          </a:p>
        </p:txBody>
      </p:sp>
      <p:sp>
        <p:nvSpPr>
          <p:cNvPr id="123" name="Google Shape;123;p18"/>
          <p:cNvSpPr txBox="1"/>
          <p:nvPr/>
        </p:nvSpPr>
        <p:spPr>
          <a:xfrm>
            <a:off x="3105425" y="1445325"/>
            <a:ext cx="22809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Open Sans Light"/>
                <a:ea typeface="Open Sans Light"/>
                <a:cs typeface="Open Sans Light"/>
                <a:sym typeface="Open Sans Light"/>
              </a:rPr>
              <a:t>Bird song</a:t>
            </a:r>
            <a:endParaRPr sz="1200">
              <a:latin typeface="Open Sans Light"/>
              <a:ea typeface="Open Sans Light"/>
              <a:cs typeface="Open Sans Light"/>
              <a:sym typeface="Open Sans Light"/>
            </a:endParaRPr>
          </a:p>
        </p:txBody>
      </p:sp>
      <p:sp>
        <p:nvSpPr>
          <p:cNvPr id="124" name="Google Shape;124;p18"/>
          <p:cNvSpPr txBox="1"/>
          <p:nvPr/>
        </p:nvSpPr>
        <p:spPr>
          <a:xfrm>
            <a:off x="6347025" y="1303525"/>
            <a:ext cx="2280900" cy="5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Open Sans Light"/>
                <a:ea typeface="Open Sans Light"/>
                <a:cs typeface="Open Sans Light"/>
                <a:sym typeface="Open Sans Light"/>
              </a:rPr>
              <a:t>How teenagers learn</a:t>
            </a:r>
            <a:endParaRPr sz="1200">
              <a:latin typeface="Open Sans Light"/>
              <a:ea typeface="Open Sans Light"/>
              <a:cs typeface="Open Sans Light"/>
              <a:sym typeface="Open Sans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19"/>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0" name="Google Shape;130;p19"/>
          <p:cNvSpPr txBox="1"/>
          <p:nvPr/>
        </p:nvSpPr>
        <p:spPr>
          <a:xfrm>
            <a:off x="467525" y="1967475"/>
            <a:ext cx="8004900" cy="91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800"/>
              <a:buFont typeface="Arial"/>
              <a:buNone/>
            </a:pPr>
            <a:r>
              <a:rPr b="1" lang="en" sz="1800">
                <a:solidFill>
                  <a:schemeClr val="dk1"/>
                </a:solidFill>
                <a:latin typeface="Open Sans"/>
                <a:ea typeface="Open Sans"/>
                <a:cs typeface="Open Sans"/>
                <a:sym typeface="Open Sans"/>
              </a:rPr>
              <a:t>Neuroscientists are asking questions and conducting research to understand critical aspects of the brain... </a:t>
            </a:r>
            <a:endParaRPr b="1" sz="1800">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800"/>
              <a:buFont typeface="Arial"/>
              <a:buNone/>
            </a:pPr>
            <a:r>
              <a:t/>
            </a:r>
            <a:endParaRPr b="1" sz="1800">
              <a:latin typeface="Open Sans"/>
              <a:ea typeface="Open Sans"/>
              <a:cs typeface="Open Sans"/>
              <a:sym typeface="Open Sans"/>
            </a:endParaRPr>
          </a:p>
        </p:txBody>
      </p:sp>
      <p:sp>
        <p:nvSpPr>
          <p:cNvPr id="131" name="Google Shape;131;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0"/>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7" name="Google Shape;137;p20"/>
          <p:cNvSpPr txBox="1"/>
          <p:nvPr/>
        </p:nvSpPr>
        <p:spPr>
          <a:xfrm>
            <a:off x="324475" y="747450"/>
            <a:ext cx="8004900" cy="47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800"/>
              <a:buFont typeface="Arial"/>
              <a:buNone/>
            </a:pPr>
            <a:r>
              <a:rPr b="1" lang="en" sz="1800">
                <a:solidFill>
                  <a:schemeClr val="dk1"/>
                </a:solidFill>
                <a:latin typeface="Open Sans"/>
                <a:ea typeface="Open Sans"/>
                <a:cs typeface="Open Sans"/>
                <a:sym typeface="Open Sans"/>
              </a:rPr>
              <a:t>In Daphna </a:t>
            </a:r>
            <a:r>
              <a:rPr b="1" lang="en" sz="1800">
                <a:solidFill>
                  <a:schemeClr val="dk1"/>
                </a:solidFill>
                <a:latin typeface="Open Sans"/>
                <a:ea typeface="Open Sans"/>
                <a:cs typeface="Open Sans"/>
                <a:sym typeface="Open Sans"/>
              </a:rPr>
              <a:t>Shohamy’s</a:t>
            </a:r>
            <a:r>
              <a:rPr b="1" lang="en" sz="1800">
                <a:solidFill>
                  <a:schemeClr val="dk1"/>
                </a:solidFill>
                <a:latin typeface="Open Sans"/>
                <a:ea typeface="Open Sans"/>
                <a:cs typeface="Open Sans"/>
                <a:sym typeface="Open Sans"/>
              </a:rPr>
              <a:t> lab, scientists study learning</a:t>
            </a:r>
            <a:endParaRPr b="1" sz="1800">
              <a:latin typeface="Open Sans"/>
              <a:ea typeface="Open Sans"/>
              <a:cs typeface="Open Sans"/>
              <a:sym typeface="Open Sans"/>
            </a:endParaRPr>
          </a:p>
        </p:txBody>
      </p:sp>
      <p:sp>
        <p:nvSpPr>
          <p:cNvPr id="138" name="Google Shape;138;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39" name="Google Shape;139;p20"/>
          <p:cNvPicPr preferRelativeResize="0"/>
          <p:nvPr/>
        </p:nvPicPr>
        <p:blipFill>
          <a:blip r:embed="rId3">
            <a:alphaModFix/>
          </a:blip>
          <a:stretch>
            <a:fillRect/>
          </a:stretch>
        </p:blipFill>
        <p:spPr>
          <a:xfrm>
            <a:off x="394575" y="1219440"/>
            <a:ext cx="4623073" cy="3076785"/>
          </a:xfrm>
          <a:prstGeom prst="rect">
            <a:avLst/>
          </a:prstGeom>
          <a:noFill/>
          <a:ln>
            <a:noFill/>
          </a:ln>
        </p:spPr>
      </p:pic>
      <p:sp>
        <p:nvSpPr>
          <p:cNvPr id="140" name="Google Shape;140;p20"/>
          <p:cNvSpPr txBox="1"/>
          <p:nvPr/>
        </p:nvSpPr>
        <p:spPr>
          <a:xfrm>
            <a:off x="2163300" y="4220025"/>
            <a:ext cx="28545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800">
                <a:solidFill>
                  <a:srgbClr val="434343"/>
                </a:solidFill>
                <a:latin typeface="Open Sans Light"/>
                <a:ea typeface="Open Sans Light"/>
                <a:cs typeface="Open Sans Light"/>
                <a:sym typeface="Open Sans Light"/>
              </a:rPr>
              <a:t>Image source: </a:t>
            </a:r>
            <a:r>
              <a:rPr lang="en" sz="800">
                <a:solidFill>
                  <a:srgbClr val="434343"/>
                </a:solidFill>
                <a:latin typeface="Open Sans"/>
                <a:ea typeface="Open Sans"/>
                <a:cs typeface="Open Sans"/>
                <a:sym typeface="Open Sans"/>
              </a:rPr>
              <a:t>Eileen Barroso for Columbia University</a:t>
            </a:r>
            <a:endParaRPr sz="800">
              <a:solidFill>
                <a:srgbClr val="434343"/>
              </a:solidFill>
              <a:latin typeface="Open Sans Light"/>
              <a:ea typeface="Open Sans Light"/>
              <a:cs typeface="Open Sans Light"/>
              <a:sym typeface="Open Sans Light"/>
            </a:endParaRPr>
          </a:p>
        </p:txBody>
      </p:sp>
      <p:sp>
        <p:nvSpPr>
          <p:cNvPr id="141" name="Google Shape;141;p20"/>
          <p:cNvSpPr txBox="1"/>
          <p:nvPr/>
        </p:nvSpPr>
        <p:spPr>
          <a:xfrm>
            <a:off x="5399400" y="2620850"/>
            <a:ext cx="3356700" cy="17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dk1"/>
                </a:solidFill>
                <a:latin typeface="Open Sans"/>
                <a:ea typeface="Open Sans"/>
                <a:cs typeface="Open Sans"/>
                <a:sym typeface="Open Sans"/>
              </a:rPr>
              <a:t>Scientists study how learning occurs during adolescence, and how it differs to the way adults learn and form memories.</a:t>
            </a:r>
            <a:endParaRPr b="1" sz="1800">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1"/>
          <p:cNvSpPr txBox="1"/>
          <p:nvPr>
            <p:ph idx="2" type="sldNum"/>
          </p:nvPr>
        </p:nvSpPr>
        <p:spPr>
          <a:xfrm>
            <a:off x="8283608" y="4730642"/>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7" name="Google Shape;147;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48" name="Google Shape;148;p21"/>
          <p:cNvPicPr preferRelativeResize="0"/>
          <p:nvPr/>
        </p:nvPicPr>
        <p:blipFill>
          <a:blip r:embed="rId3">
            <a:alphaModFix/>
          </a:blip>
          <a:stretch>
            <a:fillRect/>
          </a:stretch>
        </p:blipFill>
        <p:spPr>
          <a:xfrm>
            <a:off x="2551838" y="1454638"/>
            <a:ext cx="4040324" cy="2234224"/>
          </a:xfrm>
          <a:prstGeom prst="rect">
            <a:avLst/>
          </a:prstGeom>
          <a:noFill/>
          <a:ln>
            <a:noFill/>
          </a:ln>
        </p:spPr>
      </p:pic>
      <p:sp>
        <p:nvSpPr>
          <p:cNvPr id="149" name="Google Shape;149;p21"/>
          <p:cNvSpPr txBox="1"/>
          <p:nvPr/>
        </p:nvSpPr>
        <p:spPr>
          <a:xfrm>
            <a:off x="2482725" y="3688850"/>
            <a:ext cx="43188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u="sng">
                <a:solidFill>
                  <a:schemeClr val="accent5"/>
                </a:solidFill>
                <a:hlinkClick r:id="rId4"/>
              </a:rPr>
              <a:t>https://www.youtube.com/watch?v=1GSvzgrBKaM&amp;t=3s</a:t>
            </a:r>
            <a:endParaRPr/>
          </a:p>
        </p:txBody>
      </p:sp>
      <p:sp>
        <p:nvSpPr>
          <p:cNvPr id="150" name="Google Shape;150;p21"/>
          <p:cNvSpPr txBox="1"/>
          <p:nvPr/>
        </p:nvSpPr>
        <p:spPr>
          <a:xfrm>
            <a:off x="430775" y="621900"/>
            <a:ext cx="8449500" cy="79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dk1"/>
                </a:solidFill>
                <a:latin typeface="Open Sans"/>
                <a:ea typeface="Open Sans"/>
                <a:cs typeface="Open Sans"/>
                <a:sym typeface="Open Sans"/>
              </a:rPr>
              <a:t>They use imaging tools to capture and image brain activity while teenagers (compared with adults) are performing learning tasks. </a:t>
            </a:r>
            <a:endParaRPr b="1"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b="1" sz="1800">
              <a:solidFill>
                <a:schemeClr val="dk1"/>
              </a:solidFill>
              <a:latin typeface="Open Sans"/>
              <a:ea typeface="Open Sans"/>
              <a:cs typeface="Open Sans"/>
              <a:sym typeface="Open Sans"/>
            </a:endParaRPr>
          </a:p>
        </p:txBody>
      </p:sp>
      <p:sp>
        <p:nvSpPr>
          <p:cNvPr id="151" name="Google Shape;151;p21"/>
          <p:cNvSpPr txBox="1"/>
          <p:nvPr/>
        </p:nvSpPr>
        <p:spPr>
          <a:xfrm>
            <a:off x="507675" y="3940150"/>
            <a:ext cx="8268900" cy="79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dk1"/>
                </a:solidFill>
                <a:latin typeface="Open Sans"/>
                <a:ea typeface="Open Sans"/>
                <a:cs typeface="Open Sans"/>
                <a:sym typeface="Open Sans"/>
              </a:rPr>
              <a:t>Some of the results reveal that teenagers learn more from experience and may have an increased sensitivity to rewards.</a:t>
            </a:r>
            <a:endParaRPr/>
          </a:p>
        </p:txBody>
      </p:sp>
      <p:sp>
        <p:nvSpPr>
          <p:cNvPr id="152" name="Google Shape;152;p21"/>
          <p:cNvSpPr txBox="1"/>
          <p:nvPr/>
        </p:nvSpPr>
        <p:spPr>
          <a:xfrm>
            <a:off x="7793700" y="4431875"/>
            <a:ext cx="1438200" cy="29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434343"/>
                </a:solidFill>
                <a:latin typeface="Open Sans Light"/>
                <a:ea typeface="Open Sans Light"/>
                <a:cs typeface="Open Sans Light"/>
                <a:sym typeface="Open Sans Light"/>
              </a:rPr>
              <a:t>Animation by Skeptisketch </a:t>
            </a:r>
            <a:endParaRPr sz="800">
              <a:solidFill>
                <a:srgbClr val="434343"/>
              </a:solidFill>
              <a:latin typeface="Open Sans Light"/>
              <a:ea typeface="Open Sans Light"/>
              <a:cs typeface="Open Sans Light"/>
              <a:sym typeface="Open Sans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