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Proxima Nova Semibold"/>
      <p:regular r:id="rId20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Semibold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Semibold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nnp.bmj.com/content/76/suppl_3/iii19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nnp.bmj.com/content/76/suppl_3/iii19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nnp.bmj.com/content/76/suppl_3/iii19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nnp.bmj.com/content/76/suppl_3/iii19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nnp.bmj.com/content/76/suppl_3/iii19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nnp.bmj.com/content/76/suppl_3/iii1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9e06ddce2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9e06ddce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820b6d3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820b6d3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e06ddc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e06ddc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9756dfd2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9756dfd2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756dfd2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756dfd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https://jnnp.bmj.com/content/76/suppl_3/iii19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756dfd2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756dfd2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https://jnnp.bmj.com/content/76/suppl_3/iii19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756dfd2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9756dfd2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https://jnnp.bmj.com/content/76/suppl_3/iii19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9756dfd2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9756dfd2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https://jnnp.bmj.com/content/76/suppl_3/iii19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820b6d3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820b6d3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https://jnnp.bmj.com/content/76/suppl_3/iii19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d820b6d3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d820b6d3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https://jnnp.bmj.com/content/76/suppl_3/iii19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300" y="4730525"/>
            <a:ext cx="9156600" cy="41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311700" y="19125"/>
            <a:ext cx="30279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Stroke images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13" name="Google Shape;13;p2"/>
          <p:cNvCxnSpPr/>
          <p:nvPr/>
        </p:nvCxnSpPr>
        <p:spPr>
          <a:xfrm>
            <a:off x="0" y="423338"/>
            <a:ext cx="9173100" cy="0"/>
          </a:xfrm>
          <a:prstGeom prst="straightConnector1">
            <a:avLst/>
          </a:prstGeom>
          <a:noFill/>
          <a:ln cap="flat" cmpd="sng" w="19050">
            <a:solidFill>
              <a:srgbClr val="F4772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2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>
                <a:solidFill>
                  <a:srgbClr val="000000"/>
                </a:solidFill>
              </a:defRPr>
            </a:lvl1pPr>
            <a:lvl2pPr lvl="1" rtl="0">
              <a:buNone/>
              <a:defRPr sz="1400">
                <a:solidFill>
                  <a:srgbClr val="000000"/>
                </a:solidFill>
              </a:defRPr>
            </a:lvl2pPr>
            <a:lvl3pPr lvl="2" rtl="0">
              <a:buNone/>
              <a:defRPr sz="1400">
                <a:solidFill>
                  <a:srgbClr val="000000"/>
                </a:solidFill>
              </a:defRPr>
            </a:lvl3pPr>
            <a:lvl4pPr lvl="3" rtl="0">
              <a:buNone/>
              <a:defRPr sz="1400">
                <a:solidFill>
                  <a:srgbClr val="000000"/>
                </a:solidFill>
              </a:defRPr>
            </a:lvl4pPr>
            <a:lvl5pPr lvl="4" rtl="0">
              <a:buNone/>
              <a:defRPr sz="1400">
                <a:solidFill>
                  <a:srgbClr val="000000"/>
                </a:solidFill>
              </a:defRPr>
            </a:lvl5pPr>
            <a:lvl6pPr lvl="5" rtl="0">
              <a:buNone/>
              <a:defRPr sz="1400">
                <a:solidFill>
                  <a:srgbClr val="000000"/>
                </a:solidFill>
              </a:defRPr>
            </a:lvl6pPr>
            <a:lvl7pPr lvl="6" rtl="0">
              <a:buNone/>
              <a:defRPr sz="1400">
                <a:solidFill>
                  <a:srgbClr val="000000"/>
                </a:solidFill>
              </a:defRPr>
            </a:lvl7pPr>
            <a:lvl8pPr lvl="7" rtl="0">
              <a:buNone/>
              <a:defRPr sz="1400">
                <a:solidFill>
                  <a:srgbClr val="000000"/>
                </a:solidFill>
              </a:defRPr>
            </a:lvl8pPr>
            <a:lvl9pPr lvl="8" rtl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888487"/>
            <a:ext cx="2239300" cy="1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313" y="95325"/>
            <a:ext cx="312975" cy="27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8875" y="0"/>
            <a:ext cx="9162900" cy="119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18875" y="889800"/>
            <a:ext cx="9162900" cy="1971900"/>
          </a:xfrm>
          <a:prstGeom prst="rect">
            <a:avLst/>
          </a:prstGeom>
          <a:solidFill>
            <a:srgbClr val="FDF4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404725" y="2991725"/>
            <a:ext cx="8469300" cy="15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37721"/>
                </a:solidFill>
                <a:latin typeface="Proxima Nova"/>
                <a:ea typeface="Proxima Nova"/>
                <a:cs typeface="Proxima Nova"/>
                <a:sym typeface="Proxima Nova"/>
              </a:rPr>
              <a:t>Stroke Images</a:t>
            </a:r>
            <a:endParaRPr sz="5000">
              <a:solidFill>
                <a:srgbClr val="F3772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50" y="1302651"/>
            <a:ext cx="5519900" cy="10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875" y="443688"/>
            <a:ext cx="4758239" cy="30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3"/>
          <p:cNvCxnSpPr/>
          <p:nvPr/>
        </p:nvCxnSpPr>
        <p:spPr>
          <a:xfrm>
            <a:off x="-9450" y="2861700"/>
            <a:ext cx="9173400" cy="0"/>
          </a:xfrm>
          <a:prstGeom prst="straightConnector1">
            <a:avLst/>
          </a:prstGeom>
          <a:noFill/>
          <a:ln cap="flat" cmpd="sng" w="28575">
            <a:solidFill>
              <a:srgbClr val="F377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-9450" y="889800"/>
            <a:ext cx="9173400" cy="0"/>
          </a:xfrm>
          <a:prstGeom prst="straightConnector1">
            <a:avLst/>
          </a:prstGeom>
          <a:noFill/>
          <a:ln cap="flat" cmpd="sng" w="28575">
            <a:solidFill>
              <a:srgbClr val="F377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/>
          <p:nvPr/>
        </p:nvCxnSpPr>
        <p:spPr>
          <a:xfrm>
            <a:off x="-945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>
            <p:ph type="title"/>
          </p:nvPr>
        </p:nvSpPr>
        <p:spPr>
          <a:xfrm>
            <a:off x="3162550" y="4817130"/>
            <a:ext cx="1268700" cy="1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SUPPORTED BY:</a:t>
            </a:r>
            <a:endParaRPr sz="1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050" y="4740930"/>
            <a:ext cx="1630005" cy="3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324" y="459837"/>
            <a:ext cx="5135350" cy="42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050" y="939850"/>
            <a:ext cx="4777500" cy="37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298200" y="4517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CT scan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28043" l="5697" r="5697" t="8249"/>
          <a:stretch/>
        </p:blipFill>
        <p:spPr>
          <a:xfrm>
            <a:off x="2113138" y="1402675"/>
            <a:ext cx="4917721" cy="30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0" l="48446" r="15096" t="92399"/>
          <a:stretch/>
        </p:blipFill>
        <p:spPr>
          <a:xfrm>
            <a:off x="7179800" y="4294600"/>
            <a:ext cx="1753350" cy="3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98200" y="4517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CT scan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330375" y="1009038"/>
            <a:ext cx="2119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After 2 days</a:t>
            </a:r>
            <a:endParaRPr i="0" sz="18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724400" y="1009050"/>
            <a:ext cx="2119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After 4 days</a:t>
            </a:r>
            <a:endParaRPr i="0" sz="18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51260" l="39261" r="39459" t="14022"/>
          <a:stretch/>
        </p:blipFill>
        <p:spPr>
          <a:xfrm>
            <a:off x="2249800" y="931775"/>
            <a:ext cx="2219561" cy="272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14351" l="39514" r="39205" t="49076"/>
          <a:stretch/>
        </p:blipFill>
        <p:spPr>
          <a:xfrm>
            <a:off x="4787196" y="955091"/>
            <a:ext cx="2107003" cy="272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87154"/>
          <a:stretch/>
        </p:blipFill>
        <p:spPr>
          <a:xfrm>
            <a:off x="3499275" y="4127575"/>
            <a:ext cx="5579675" cy="5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180300" y="3629275"/>
            <a:ext cx="1448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Gradient echo MRI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793625" y="3629275"/>
            <a:ext cx="8880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FLAIR MRI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98200" y="4517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MRI</a:t>
            </a: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scans (microbleeds)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14278" l="39295" r="39297" t="50000"/>
          <a:stretch/>
        </p:blipFill>
        <p:spPr>
          <a:xfrm>
            <a:off x="4862790" y="1241738"/>
            <a:ext cx="2255798" cy="283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0" r="0" t="87154"/>
          <a:stretch/>
        </p:blipFill>
        <p:spPr>
          <a:xfrm>
            <a:off x="3499275" y="4127575"/>
            <a:ext cx="5579675" cy="5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51185" l="39348" r="39243" t="14214"/>
          <a:stretch/>
        </p:blipFill>
        <p:spPr>
          <a:xfrm>
            <a:off x="2330213" y="1241724"/>
            <a:ext cx="2328956" cy="283088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450600" y="6041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CT scan (hypodensity)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450600" y="6041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CT scan (ischemic stroke)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1" name="Google Shape;111;p18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14410" l="39335" r="39139" t="48488"/>
          <a:stretch/>
        </p:blipFill>
        <p:spPr>
          <a:xfrm>
            <a:off x="4841094" y="1192913"/>
            <a:ext cx="2124668" cy="28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b="0" l="0" r="0" t="87154"/>
          <a:stretch/>
        </p:blipFill>
        <p:spPr>
          <a:xfrm>
            <a:off x="3499275" y="4127575"/>
            <a:ext cx="5579675" cy="5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51703" l="39190" r="39284" t="14089"/>
          <a:stretch/>
        </p:blipFill>
        <p:spPr>
          <a:xfrm>
            <a:off x="2178238" y="1192913"/>
            <a:ext cx="2304425" cy="28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298200" y="4517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Different types of </a:t>
            </a: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scan (ischemic stroke)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0" name="Google Shape;120;p19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14940" l="27979" r="27979" t="52482"/>
          <a:stretch/>
        </p:blipFill>
        <p:spPr>
          <a:xfrm>
            <a:off x="4416650" y="1349731"/>
            <a:ext cx="4402567" cy="24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47520" l="27979" r="27979" t="14940"/>
          <a:stretch/>
        </p:blipFill>
        <p:spPr>
          <a:xfrm>
            <a:off x="518625" y="1349725"/>
            <a:ext cx="3820650" cy="24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0" r="0" t="87154"/>
          <a:stretch/>
        </p:blipFill>
        <p:spPr>
          <a:xfrm>
            <a:off x="3499275" y="4127575"/>
            <a:ext cx="5579675" cy="5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518625" y="3716475"/>
            <a:ext cx="1883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DWI MRI (more sensitive)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416650" y="3716475"/>
            <a:ext cx="1883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DWI MRI (more sensitive)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716000" y="3716475"/>
            <a:ext cx="1784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T2 MRI </a:t>
            </a: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(less sensitive)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402150" y="3716475"/>
            <a:ext cx="13710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CT </a:t>
            </a: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(less sensitive)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450600" y="6041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CT scans (ischemic stroke)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3" name="Google Shape;133;p20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87154"/>
          <a:stretch/>
        </p:blipFill>
        <p:spPr>
          <a:xfrm>
            <a:off x="3499275" y="4127575"/>
            <a:ext cx="5579675" cy="5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51116" l="27791" r="28003" t="14363"/>
          <a:stretch/>
        </p:blipFill>
        <p:spPr>
          <a:xfrm>
            <a:off x="801588" y="1349013"/>
            <a:ext cx="3919592" cy="250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14381" l="27514" r="27474" t="50019"/>
          <a:stretch/>
        </p:blipFill>
        <p:spPr>
          <a:xfrm>
            <a:off x="4776884" y="1363255"/>
            <a:ext cx="3870329" cy="25075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801600" y="3783250"/>
            <a:ext cx="1928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Perfusion CT </a:t>
            </a: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(less than 3 hours)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840500" y="3783250"/>
            <a:ext cx="1880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Non-contrast</a:t>
            </a: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CT (less than 3 hours)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776875" y="3783250"/>
            <a:ext cx="1880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Perfusion CT (3 hours)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815775" y="3783250"/>
            <a:ext cx="2016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Non-contrast CT (24 hours)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450600" y="604150"/>
            <a:ext cx="85476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MRI</a:t>
            </a:r>
            <a:r>
              <a:rPr lang="en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scans (subacute stroke, day 3)</a:t>
            </a:r>
            <a:endParaRPr i="0" sz="24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6" name="Google Shape;146;p21"/>
          <p:cNvSpPr txBox="1"/>
          <p:nvPr>
            <p:ph idx="2" type="sldNum"/>
          </p:nvPr>
        </p:nvSpPr>
        <p:spPr>
          <a:xfrm>
            <a:off x="8283608" y="4730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87154"/>
          <a:stretch/>
        </p:blipFill>
        <p:spPr>
          <a:xfrm>
            <a:off x="3499275" y="4127575"/>
            <a:ext cx="5579675" cy="5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398825" y="3706425"/>
            <a:ext cx="9102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ADC MRI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4597600" y="3706400"/>
            <a:ext cx="7827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1100">
                <a:solidFill>
                  <a:srgbClr val="FF99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DWI MRI</a:t>
            </a:r>
            <a:endParaRPr i="0" sz="1100" u="none" cap="none" strike="noStrike">
              <a:solidFill>
                <a:srgbClr val="FF99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b="14674" l="39049" r="38741" t="51048"/>
          <a:stretch/>
        </p:blipFill>
        <p:spPr>
          <a:xfrm>
            <a:off x="4597612" y="1281344"/>
            <a:ext cx="2147576" cy="242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49689" l="38946" r="38846" t="14800"/>
          <a:stretch/>
        </p:blipFill>
        <p:spPr>
          <a:xfrm>
            <a:off x="2398813" y="1281325"/>
            <a:ext cx="2073053" cy="24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