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embeddedFontLst>
    <p:embeddedFont>
      <p:font typeface="Proxima Nova"/>
      <p:regular r:id="rId16"/>
      <p:bold r:id="rId17"/>
      <p:italic r:id="rId18"/>
      <p:boldItalic r:id="rId19"/>
    </p:embeddedFont>
    <p:embeddedFont>
      <p:font typeface="Proxima Nova Semibold"/>
      <p:regular r:id="rId20"/>
      <p:bold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roximaNovaSemibold-regular.fntdata"/><Relationship Id="rId11" Type="http://schemas.openxmlformats.org/officeDocument/2006/relationships/slide" Target="slides/slide6.xml"/><Relationship Id="rId22" Type="http://schemas.openxmlformats.org/officeDocument/2006/relationships/font" Target="fonts/ProximaNovaSemibold-boldItalic.fntdata"/><Relationship Id="rId10" Type="http://schemas.openxmlformats.org/officeDocument/2006/relationships/slide" Target="slides/slide5.xml"/><Relationship Id="rId21" Type="http://schemas.openxmlformats.org/officeDocument/2006/relationships/font" Target="fonts/ProximaNovaSemibold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ProximaNova-bold.fntdata"/><Relationship Id="rId16" Type="http://schemas.openxmlformats.org/officeDocument/2006/relationships/font" Target="fonts/ProximaNova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ProximaNova-boldItalic.fntdata"/><Relationship Id="rId6" Type="http://schemas.openxmlformats.org/officeDocument/2006/relationships/slide" Target="slides/slide1.xml"/><Relationship Id="rId18" Type="http://schemas.openxmlformats.org/officeDocument/2006/relationships/font" Target="fonts/ProximaNova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jnnp.bmj.com/content/76/suppl_3/iii19" TargetMode="Externa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jnnp.bmj.com/content/76/suppl_3/iii19" TargetMode="Externa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jnnp.bmj.com/content/76/suppl_3/iii19" TargetMode="Externa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jnnp.bmj.com/content/76/suppl_3/iii19" TargetMode="Externa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jnnp.bmj.com/content/76/suppl_3/iii19" TargetMode="Externa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jnnp.bmj.com/content/76/suppl_3/iii19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49e06ddce2_0_1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49e06ddce2_0_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5d820b6d3b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5d820b6d3b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49e06ddce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49e06ddce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59756dfd2d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59756dfd2d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59756dfd2d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59756dfd2d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Source: </a:t>
            </a:r>
            <a:r>
              <a:rPr lang="en" u="sng">
                <a:solidFill>
                  <a:schemeClr val="accent5"/>
                </a:solidFill>
                <a:hlinkClick r:id="rId2"/>
              </a:rPr>
              <a:t>https://jnnp.bmj.com/content/76/suppl_3/iii19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59756dfd2d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59756dfd2d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Source: </a:t>
            </a:r>
            <a:r>
              <a:rPr lang="en" u="sng">
                <a:solidFill>
                  <a:schemeClr val="accent5"/>
                </a:solidFill>
                <a:hlinkClick r:id="rId2"/>
              </a:rPr>
              <a:t>https://jnnp.bmj.com/content/76/suppl_3/iii19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59756dfd2d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59756dfd2d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Source: </a:t>
            </a:r>
            <a:r>
              <a:rPr lang="en" u="sng">
                <a:solidFill>
                  <a:schemeClr val="accent5"/>
                </a:solidFill>
                <a:hlinkClick r:id="rId2"/>
              </a:rPr>
              <a:t>https://jnnp.bmj.com/content/76/suppl_3/iii19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59756dfd2d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59756dfd2d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Source: </a:t>
            </a:r>
            <a:r>
              <a:rPr lang="en" u="sng">
                <a:solidFill>
                  <a:schemeClr val="accent5"/>
                </a:solidFill>
                <a:hlinkClick r:id="rId2"/>
              </a:rPr>
              <a:t>https://jnnp.bmj.com/content/76/suppl_3/iii19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5d820b6d3b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5d820b6d3b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Source: </a:t>
            </a:r>
            <a:r>
              <a:rPr lang="en" u="sng">
                <a:solidFill>
                  <a:schemeClr val="accent5"/>
                </a:solidFill>
                <a:hlinkClick r:id="rId2"/>
              </a:rPr>
              <a:t>https://jnnp.bmj.com/content/76/suppl_3/iii19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5d820b6d3b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5d820b6d3b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Source: </a:t>
            </a:r>
            <a:r>
              <a:rPr lang="en" u="sng">
                <a:solidFill>
                  <a:schemeClr val="accent5"/>
                </a:solidFill>
                <a:hlinkClick r:id="rId2"/>
              </a:rPr>
              <a:t>https://jnnp.bmj.com/content/76/suppl_3/iii19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1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6300" y="4730525"/>
            <a:ext cx="9156600" cy="413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/>
        </p:nvSpPr>
        <p:spPr>
          <a:xfrm>
            <a:off x="311700" y="19125"/>
            <a:ext cx="3027900" cy="1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Stroke images</a:t>
            </a:r>
            <a:endParaRPr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cxnSp>
        <p:nvCxnSpPr>
          <p:cNvPr id="13" name="Google Shape;13;p2"/>
          <p:cNvCxnSpPr/>
          <p:nvPr/>
        </p:nvCxnSpPr>
        <p:spPr>
          <a:xfrm>
            <a:off x="0" y="423338"/>
            <a:ext cx="9173100" cy="0"/>
          </a:xfrm>
          <a:prstGeom prst="straightConnector1">
            <a:avLst/>
          </a:prstGeom>
          <a:noFill/>
          <a:ln cap="flat" cmpd="sng" w="19050">
            <a:solidFill>
              <a:srgbClr val="F4772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" name="Google Shape;14;p2"/>
          <p:cNvSpPr txBox="1"/>
          <p:nvPr>
            <p:ph idx="2" type="sldNum"/>
          </p:nvPr>
        </p:nvSpPr>
        <p:spPr>
          <a:xfrm>
            <a:off x="8283608" y="473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 sz="1400">
                <a:solidFill>
                  <a:srgbClr val="000000"/>
                </a:solidFill>
              </a:defRPr>
            </a:lvl1pPr>
            <a:lvl2pPr lvl="1" rtl="0">
              <a:buNone/>
              <a:defRPr sz="1400">
                <a:solidFill>
                  <a:srgbClr val="000000"/>
                </a:solidFill>
              </a:defRPr>
            </a:lvl2pPr>
            <a:lvl3pPr lvl="2" rtl="0">
              <a:buNone/>
              <a:defRPr sz="1400">
                <a:solidFill>
                  <a:srgbClr val="000000"/>
                </a:solidFill>
              </a:defRPr>
            </a:lvl3pPr>
            <a:lvl4pPr lvl="3" rtl="0">
              <a:buNone/>
              <a:defRPr sz="1400">
                <a:solidFill>
                  <a:srgbClr val="000000"/>
                </a:solidFill>
              </a:defRPr>
            </a:lvl4pPr>
            <a:lvl5pPr lvl="4" rtl="0">
              <a:buNone/>
              <a:defRPr sz="1400">
                <a:solidFill>
                  <a:srgbClr val="000000"/>
                </a:solidFill>
              </a:defRPr>
            </a:lvl5pPr>
            <a:lvl6pPr lvl="5" rtl="0">
              <a:buNone/>
              <a:defRPr sz="1400">
                <a:solidFill>
                  <a:srgbClr val="000000"/>
                </a:solidFill>
              </a:defRPr>
            </a:lvl6pPr>
            <a:lvl7pPr lvl="6" rtl="0">
              <a:buNone/>
              <a:defRPr sz="1400">
                <a:solidFill>
                  <a:srgbClr val="000000"/>
                </a:solidFill>
              </a:defRPr>
            </a:lvl7pPr>
            <a:lvl8pPr lvl="7" rtl="0">
              <a:buNone/>
              <a:defRPr sz="1400">
                <a:solidFill>
                  <a:srgbClr val="000000"/>
                </a:solidFill>
              </a:defRPr>
            </a:lvl8pPr>
            <a:lvl9pPr lvl="8" rtl="0">
              <a:buNone/>
              <a:defRPr sz="1400">
                <a:solidFill>
                  <a:srgbClr val="00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5" name="Google Shape;15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1700" y="4888487"/>
            <a:ext cx="2239300" cy="14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90313" y="95325"/>
            <a:ext cx="312975" cy="270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Relationship Id="rId4" Type="http://schemas.openxmlformats.org/officeDocument/2006/relationships/image" Target="../media/image10.png"/><Relationship Id="rId5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noFill/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/>
          <p:nvPr/>
        </p:nvSpPr>
        <p:spPr>
          <a:xfrm>
            <a:off x="-18875" y="0"/>
            <a:ext cx="9162900" cy="11946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3"/>
          <p:cNvSpPr/>
          <p:nvPr/>
        </p:nvSpPr>
        <p:spPr>
          <a:xfrm>
            <a:off x="-18875" y="889800"/>
            <a:ext cx="9162900" cy="1971900"/>
          </a:xfrm>
          <a:prstGeom prst="rect">
            <a:avLst/>
          </a:prstGeom>
          <a:solidFill>
            <a:srgbClr val="FDF4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3"/>
          <p:cNvSpPr txBox="1"/>
          <p:nvPr>
            <p:ph type="title"/>
          </p:nvPr>
        </p:nvSpPr>
        <p:spPr>
          <a:xfrm>
            <a:off x="404725" y="2991725"/>
            <a:ext cx="8469300" cy="153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solidFill>
                  <a:srgbClr val="F37721"/>
                </a:solidFill>
                <a:latin typeface="Proxima Nova"/>
                <a:ea typeface="Proxima Nova"/>
                <a:cs typeface="Proxima Nova"/>
                <a:sym typeface="Proxima Nova"/>
              </a:rPr>
              <a:t>Stroke Images</a:t>
            </a:r>
            <a:endParaRPr sz="5000">
              <a:solidFill>
                <a:srgbClr val="F3772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1" name="Google Shape;61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2" name="Google Shape;62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12050" y="1302651"/>
            <a:ext cx="5519900" cy="105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92875" y="443688"/>
            <a:ext cx="4758239" cy="3072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4" name="Google Shape;64;p13"/>
          <p:cNvCxnSpPr/>
          <p:nvPr/>
        </p:nvCxnSpPr>
        <p:spPr>
          <a:xfrm>
            <a:off x="-9450" y="2861700"/>
            <a:ext cx="9173400" cy="0"/>
          </a:xfrm>
          <a:prstGeom prst="straightConnector1">
            <a:avLst/>
          </a:prstGeom>
          <a:noFill/>
          <a:ln cap="flat" cmpd="sng" w="28575">
            <a:solidFill>
              <a:srgbClr val="F3772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5" name="Google Shape;65;p13"/>
          <p:cNvCxnSpPr/>
          <p:nvPr/>
        </p:nvCxnSpPr>
        <p:spPr>
          <a:xfrm>
            <a:off x="-9450" y="889800"/>
            <a:ext cx="9173400" cy="0"/>
          </a:xfrm>
          <a:prstGeom prst="straightConnector1">
            <a:avLst/>
          </a:prstGeom>
          <a:noFill/>
          <a:ln cap="flat" cmpd="sng" w="28575">
            <a:solidFill>
              <a:srgbClr val="F3772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6" name="Google Shape;66;p13"/>
          <p:cNvCxnSpPr/>
          <p:nvPr/>
        </p:nvCxnSpPr>
        <p:spPr>
          <a:xfrm>
            <a:off x="-9450" y="4663225"/>
            <a:ext cx="91734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7" name="Google Shape;67;p13"/>
          <p:cNvSpPr txBox="1"/>
          <p:nvPr>
            <p:ph type="title"/>
          </p:nvPr>
        </p:nvSpPr>
        <p:spPr>
          <a:xfrm>
            <a:off x="3162550" y="4817130"/>
            <a:ext cx="1268700" cy="15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SUPPORTED BY:</a:t>
            </a:r>
            <a:endParaRPr sz="1000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68" name="Google Shape;68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55050" y="4740930"/>
            <a:ext cx="1630005" cy="307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2"/>
          <p:cNvSpPr txBox="1"/>
          <p:nvPr>
            <p:ph idx="2" type="sldNum"/>
          </p:nvPr>
        </p:nvSpPr>
        <p:spPr>
          <a:xfrm>
            <a:off x="8283608" y="473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57" name="Google Shape;15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4324" y="459837"/>
            <a:ext cx="5135350" cy="422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/>
          <p:nvPr>
            <p:ph idx="2" type="sldNum"/>
          </p:nvPr>
        </p:nvSpPr>
        <p:spPr>
          <a:xfrm>
            <a:off x="8283608" y="473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4" name="Google Shape;7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8050" y="939850"/>
            <a:ext cx="4777500" cy="372125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4"/>
          <p:cNvSpPr txBox="1"/>
          <p:nvPr/>
        </p:nvSpPr>
        <p:spPr>
          <a:xfrm>
            <a:off x="298200" y="451750"/>
            <a:ext cx="8547600" cy="4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" sz="24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CT scan</a:t>
            </a:r>
            <a:endParaRPr i="0" sz="2400" u="none" cap="none" strike="noStrike">
              <a:solidFill>
                <a:srgbClr val="000000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/>
          <p:nvPr>
            <p:ph idx="2" type="sldNum"/>
          </p:nvPr>
        </p:nvSpPr>
        <p:spPr>
          <a:xfrm>
            <a:off x="8283608" y="473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1" name="Google Shape;81;p15"/>
          <p:cNvPicPr preferRelativeResize="0"/>
          <p:nvPr/>
        </p:nvPicPr>
        <p:blipFill rotWithShape="1">
          <a:blip r:embed="rId3">
            <a:alphaModFix/>
          </a:blip>
          <a:srcRect b="28043" l="5697" r="5697" t="8249"/>
          <a:stretch/>
        </p:blipFill>
        <p:spPr>
          <a:xfrm>
            <a:off x="2113138" y="1402675"/>
            <a:ext cx="4917721" cy="306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5"/>
          <p:cNvPicPr preferRelativeResize="0"/>
          <p:nvPr/>
        </p:nvPicPr>
        <p:blipFill rotWithShape="1">
          <a:blip r:embed="rId3">
            <a:alphaModFix/>
          </a:blip>
          <a:srcRect b="0" l="48446" r="15096" t="92399"/>
          <a:stretch/>
        </p:blipFill>
        <p:spPr>
          <a:xfrm>
            <a:off x="7179800" y="4294600"/>
            <a:ext cx="1753350" cy="3173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5"/>
          <p:cNvSpPr txBox="1"/>
          <p:nvPr/>
        </p:nvSpPr>
        <p:spPr>
          <a:xfrm>
            <a:off x="298200" y="451750"/>
            <a:ext cx="8547600" cy="4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" sz="24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CT scan</a:t>
            </a:r>
            <a:endParaRPr i="0" sz="2400" u="none" cap="none" strike="noStrike">
              <a:solidFill>
                <a:srgbClr val="000000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84" name="Google Shape;84;p15"/>
          <p:cNvSpPr txBox="1"/>
          <p:nvPr/>
        </p:nvSpPr>
        <p:spPr>
          <a:xfrm>
            <a:off x="2330375" y="1009038"/>
            <a:ext cx="21195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" sz="18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After 2 days</a:t>
            </a:r>
            <a:endParaRPr i="0" sz="1800" u="none" cap="none" strike="noStrike">
              <a:solidFill>
                <a:srgbClr val="000000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85" name="Google Shape;85;p15"/>
          <p:cNvSpPr txBox="1"/>
          <p:nvPr/>
        </p:nvSpPr>
        <p:spPr>
          <a:xfrm>
            <a:off x="4724400" y="1009050"/>
            <a:ext cx="21195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" sz="18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After 4 days</a:t>
            </a:r>
            <a:endParaRPr i="0" sz="1800" u="none" cap="none" strike="noStrike">
              <a:solidFill>
                <a:srgbClr val="000000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 txBox="1"/>
          <p:nvPr>
            <p:ph idx="2" type="sldNum"/>
          </p:nvPr>
        </p:nvSpPr>
        <p:spPr>
          <a:xfrm>
            <a:off x="8283608" y="473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1" name="Google Shape;91;p16"/>
          <p:cNvPicPr preferRelativeResize="0"/>
          <p:nvPr/>
        </p:nvPicPr>
        <p:blipFill rotWithShape="1">
          <a:blip r:embed="rId3">
            <a:alphaModFix/>
          </a:blip>
          <a:srcRect b="51260" l="39261" r="39459" t="14022"/>
          <a:stretch/>
        </p:blipFill>
        <p:spPr>
          <a:xfrm>
            <a:off x="2249800" y="931775"/>
            <a:ext cx="2219561" cy="2723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6"/>
          <p:cNvPicPr preferRelativeResize="0"/>
          <p:nvPr/>
        </p:nvPicPr>
        <p:blipFill rotWithShape="1">
          <a:blip r:embed="rId3">
            <a:alphaModFix/>
          </a:blip>
          <a:srcRect b="14351" l="39514" r="39205" t="49076"/>
          <a:stretch/>
        </p:blipFill>
        <p:spPr>
          <a:xfrm>
            <a:off x="4787196" y="955091"/>
            <a:ext cx="2107003" cy="2723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6"/>
          <p:cNvPicPr preferRelativeResize="0"/>
          <p:nvPr/>
        </p:nvPicPr>
        <p:blipFill rotWithShape="1">
          <a:blip r:embed="rId3">
            <a:alphaModFix/>
          </a:blip>
          <a:srcRect b="0" l="0" r="0" t="87154"/>
          <a:stretch/>
        </p:blipFill>
        <p:spPr>
          <a:xfrm>
            <a:off x="3499275" y="4127575"/>
            <a:ext cx="5579675" cy="537875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6"/>
          <p:cNvSpPr txBox="1"/>
          <p:nvPr/>
        </p:nvSpPr>
        <p:spPr>
          <a:xfrm>
            <a:off x="2180300" y="3629275"/>
            <a:ext cx="1448400" cy="34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" sz="1100">
                <a:solidFill>
                  <a:srgbClr val="FF9900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Gradient echo MRI</a:t>
            </a:r>
            <a:endParaRPr i="0" sz="1100" u="none" cap="none" strike="noStrike">
              <a:solidFill>
                <a:srgbClr val="FF9900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95" name="Google Shape;95;p16"/>
          <p:cNvSpPr txBox="1"/>
          <p:nvPr/>
        </p:nvSpPr>
        <p:spPr>
          <a:xfrm>
            <a:off x="4793625" y="3629275"/>
            <a:ext cx="888000" cy="34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" sz="1100">
                <a:solidFill>
                  <a:srgbClr val="FF9900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FLAIR MRI</a:t>
            </a:r>
            <a:endParaRPr i="0" sz="1100" u="none" cap="none" strike="noStrike">
              <a:solidFill>
                <a:srgbClr val="FF9900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96" name="Google Shape;96;p16"/>
          <p:cNvSpPr txBox="1"/>
          <p:nvPr/>
        </p:nvSpPr>
        <p:spPr>
          <a:xfrm>
            <a:off x="298200" y="451750"/>
            <a:ext cx="8547600" cy="4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" sz="24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MRI</a:t>
            </a:r>
            <a:r>
              <a:rPr lang="en" sz="24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 scans (microbleeds)</a:t>
            </a:r>
            <a:endParaRPr i="0" sz="2400" u="none" cap="none" strike="noStrike">
              <a:solidFill>
                <a:srgbClr val="000000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7"/>
          <p:cNvSpPr txBox="1"/>
          <p:nvPr>
            <p:ph idx="2" type="sldNum"/>
          </p:nvPr>
        </p:nvSpPr>
        <p:spPr>
          <a:xfrm>
            <a:off x="8283608" y="473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2" name="Google Shape;102;p17"/>
          <p:cNvPicPr preferRelativeResize="0"/>
          <p:nvPr/>
        </p:nvPicPr>
        <p:blipFill rotWithShape="1">
          <a:blip r:embed="rId3">
            <a:alphaModFix/>
          </a:blip>
          <a:srcRect b="14278" l="39295" r="39297" t="50000"/>
          <a:stretch/>
        </p:blipFill>
        <p:spPr>
          <a:xfrm>
            <a:off x="4862790" y="1241738"/>
            <a:ext cx="2255798" cy="2830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7"/>
          <p:cNvPicPr preferRelativeResize="0"/>
          <p:nvPr/>
        </p:nvPicPr>
        <p:blipFill rotWithShape="1">
          <a:blip r:embed="rId4">
            <a:alphaModFix/>
          </a:blip>
          <a:srcRect b="0" l="0" r="0" t="87154"/>
          <a:stretch/>
        </p:blipFill>
        <p:spPr>
          <a:xfrm>
            <a:off x="3499275" y="4127575"/>
            <a:ext cx="5579675" cy="53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7"/>
          <p:cNvPicPr preferRelativeResize="0"/>
          <p:nvPr/>
        </p:nvPicPr>
        <p:blipFill rotWithShape="1">
          <a:blip r:embed="rId3">
            <a:alphaModFix/>
          </a:blip>
          <a:srcRect b="51185" l="39348" r="39243" t="14214"/>
          <a:stretch/>
        </p:blipFill>
        <p:spPr>
          <a:xfrm>
            <a:off x="2330213" y="1241724"/>
            <a:ext cx="2328956" cy="2830885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7"/>
          <p:cNvSpPr txBox="1"/>
          <p:nvPr/>
        </p:nvSpPr>
        <p:spPr>
          <a:xfrm>
            <a:off x="450600" y="604150"/>
            <a:ext cx="8547600" cy="4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" sz="24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CT scan (hypodensity)</a:t>
            </a:r>
            <a:endParaRPr i="0" sz="2400" u="none" cap="none" strike="noStrike">
              <a:solidFill>
                <a:srgbClr val="000000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8"/>
          <p:cNvSpPr txBox="1"/>
          <p:nvPr/>
        </p:nvSpPr>
        <p:spPr>
          <a:xfrm>
            <a:off x="450600" y="604150"/>
            <a:ext cx="8547600" cy="4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" sz="24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CT scan (ischemic stroke)</a:t>
            </a:r>
            <a:endParaRPr i="0" sz="2400" u="none" cap="none" strike="noStrike">
              <a:solidFill>
                <a:srgbClr val="000000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111" name="Google Shape;111;p18"/>
          <p:cNvSpPr txBox="1"/>
          <p:nvPr>
            <p:ph idx="2" type="sldNum"/>
          </p:nvPr>
        </p:nvSpPr>
        <p:spPr>
          <a:xfrm>
            <a:off x="8283608" y="473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12" name="Google Shape;112;p18"/>
          <p:cNvPicPr preferRelativeResize="0"/>
          <p:nvPr/>
        </p:nvPicPr>
        <p:blipFill rotWithShape="1">
          <a:blip r:embed="rId3">
            <a:alphaModFix/>
          </a:blip>
          <a:srcRect b="14410" l="39335" r="39139" t="48488"/>
          <a:stretch/>
        </p:blipFill>
        <p:spPr>
          <a:xfrm>
            <a:off x="4841094" y="1192913"/>
            <a:ext cx="2124668" cy="283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8"/>
          <p:cNvPicPr preferRelativeResize="0"/>
          <p:nvPr/>
        </p:nvPicPr>
        <p:blipFill rotWithShape="1">
          <a:blip r:embed="rId4">
            <a:alphaModFix/>
          </a:blip>
          <a:srcRect b="0" l="0" r="0" t="87154"/>
          <a:stretch/>
        </p:blipFill>
        <p:spPr>
          <a:xfrm>
            <a:off x="3499275" y="4127575"/>
            <a:ext cx="5579675" cy="53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8"/>
          <p:cNvPicPr preferRelativeResize="0"/>
          <p:nvPr/>
        </p:nvPicPr>
        <p:blipFill rotWithShape="1">
          <a:blip r:embed="rId3">
            <a:alphaModFix/>
          </a:blip>
          <a:srcRect b="51703" l="39190" r="39284" t="14089"/>
          <a:stretch/>
        </p:blipFill>
        <p:spPr>
          <a:xfrm>
            <a:off x="2178238" y="1192913"/>
            <a:ext cx="2304425" cy="283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9"/>
          <p:cNvSpPr txBox="1"/>
          <p:nvPr/>
        </p:nvSpPr>
        <p:spPr>
          <a:xfrm>
            <a:off x="298200" y="451750"/>
            <a:ext cx="8547600" cy="4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" sz="24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Different types of </a:t>
            </a:r>
            <a:r>
              <a:rPr lang="en" sz="24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scan (ischemic stroke)</a:t>
            </a:r>
            <a:endParaRPr i="0" sz="2400" u="none" cap="none" strike="noStrike">
              <a:solidFill>
                <a:srgbClr val="000000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120" name="Google Shape;120;p19"/>
          <p:cNvSpPr txBox="1"/>
          <p:nvPr>
            <p:ph idx="2" type="sldNum"/>
          </p:nvPr>
        </p:nvSpPr>
        <p:spPr>
          <a:xfrm>
            <a:off x="8283608" y="473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21" name="Google Shape;121;p19"/>
          <p:cNvPicPr preferRelativeResize="0"/>
          <p:nvPr/>
        </p:nvPicPr>
        <p:blipFill rotWithShape="1">
          <a:blip r:embed="rId3">
            <a:alphaModFix/>
          </a:blip>
          <a:srcRect b="14940" l="27979" r="27979" t="52482"/>
          <a:stretch/>
        </p:blipFill>
        <p:spPr>
          <a:xfrm>
            <a:off x="4416650" y="1349731"/>
            <a:ext cx="4402567" cy="244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9"/>
          <p:cNvPicPr preferRelativeResize="0"/>
          <p:nvPr/>
        </p:nvPicPr>
        <p:blipFill rotWithShape="1">
          <a:blip r:embed="rId3">
            <a:alphaModFix/>
          </a:blip>
          <a:srcRect b="47520" l="27979" r="27979" t="14940"/>
          <a:stretch/>
        </p:blipFill>
        <p:spPr>
          <a:xfrm>
            <a:off x="518625" y="1349725"/>
            <a:ext cx="3820650" cy="244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9"/>
          <p:cNvPicPr preferRelativeResize="0"/>
          <p:nvPr/>
        </p:nvPicPr>
        <p:blipFill rotWithShape="1">
          <a:blip r:embed="rId4">
            <a:alphaModFix/>
          </a:blip>
          <a:srcRect b="0" l="0" r="0" t="87154"/>
          <a:stretch/>
        </p:blipFill>
        <p:spPr>
          <a:xfrm>
            <a:off x="3499275" y="4127575"/>
            <a:ext cx="5579675" cy="537875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9"/>
          <p:cNvSpPr txBox="1"/>
          <p:nvPr/>
        </p:nvSpPr>
        <p:spPr>
          <a:xfrm>
            <a:off x="518625" y="3716475"/>
            <a:ext cx="1883400" cy="34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" sz="1100">
                <a:solidFill>
                  <a:srgbClr val="FF9900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DWI MRI (more sensitive)</a:t>
            </a:r>
            <a:endParaRPr i="0" sz="1100" u="none" cap="none" strike="noStrike">
              <a:solidFill>
                <a:srgbClr val="FF9900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125" name="Google Shape;125;p19"/>
          <p:cNvSpPr txBox="1"/>
          <p:nvPr/>
        </p:nvSpPr>
        <p:spPr>
          <a:xfrm>
            <a:off x="4416650" y="3716475"/>
            <a:ext cx="1883400" cy="34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" sz="1100">
                <a:solidFill>
                  <a:srgbClr val="FF9900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DWI MRI (more sensitive)</a:t>
            </a:r>
            <a:endParaRPr i="0" sz="1100" u="none" cap="none" strike="noStrike">
              <a:solidFill>
                <a:srgbClr val="FF9900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126" name="Google Shape;126;p19"/>
          <p:cNvSpPr txBox="1"/>
          <p:nvPr/>
        </p:nvSpPr>
        <p:spPr>
          <a:xfrm>
            <a:off x="6716000" y="3716475"/>
            <a:ext cx="1784400" cy="34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" sz="1100">
                <a:solidFill>
                  <a:srgbClr val="FF9900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T2 MRI </a:t>
            </a:r>
            <a:r>
              <a:rPr lang="en" sz="1100">
                <a:solidFill>
                  <a:srgbClr val="FF9900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(less sensitive)</a:t>
            </a:r>
            <a:endParaRPr i="0" sz="1100" u="none" cap="none" strike="noStrike">
              <a:solidFill>
                <a:srgbClr val="FF9900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127" name="Google Shape;127;p19"/>
          <p:cNvSpPr txBox="1"/>
          <p:nvPr/>
        </p:nvSpPr>
        <p:spPr>
          <a:xfrm>
            <a:off x="2402150" y="3716475"/>
            <a:ext cx="1371000" cy="34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" sz="1100">
                <a:solidFill>
                  <a:srgbClr val="FF9900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CT </a:t>
            </a:r>
            <a:r>
              <a:rPr lang="en" sz="1100">
                <a:solidFill>
                  <a:srgbClr val="FF9900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(less sensitive)</a:t>
            </a:r>
            <a:endParaRPr i="0" sz="1100" u="none" cap="none" strike="noStrike">
              <a:solidFill>
                <a:srgbClr val="FF9900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0"/>
          <p:cNvSpPr txBox="1"/>
          <p:nvPr/>
        </p:nvSpPr>
        <p:spPr>
          <a:xfrm>
            <a:off x="450600" y="604150"/>
            <a:ext cx="8547600" cy="4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" sz="24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CT scans (ischemic stroke)</a:t>
            </a:r>
            <a:endParaRPr i="0" sz="2400" u="none" cap="none" strike="noStrike">
              <a:solidFill>
                <a:srgbClr val="000000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133" name="Google Shape;133;p20"/>
          <p:cNvSpPr txBox="1"/>
          <p:nvPr>
            <p:ph idx="2" type="sldNum"/>
          </p:nvPr>
        </p:nvSpPr>
        <p:spPr>
          <a:xfrm>
            <a:off x="8283608" y="473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34" name="Google Shape;134;p20"/>
          <p:cNvPicPr preferRelativeResize="0"/>
          <p:nvPr/>
        </p:nvPicPr>
        <p:blipFill rotWithShape="1">
          <a:blip r:embed="rId3">
            <a:alphaModFix/>
          </a:blip>
          <a:srcRect b="0" l="0" r="0" t="87154"/>
          <a:stretch/>
        </p:blipFill>
        <p:spPr>
          <a:xfrm>
            <a:off x="3499275" y="4127575"/>
            <a:ext cx="5579675" cy="53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0"/>
          <p:cNvPicPr preferRelativeResize="0"/>
          <p:nvPr/>
        </p:nvPicPr>
        <p:blipFill rotWithShape="1">
          <a:blip r:embed="rId4">
            <a:alphaModFix/>
          </a:blip>
          <a:srcRect b="51116" l="27791" r="28003" t="14363"/>
          <a:stretch/>
        </p:blipFill>
        <p:spPr>
          <a:xfrm>
            <a:off x="801588" y="1349013"/>
            <a:ext cx="3919592" cy="2507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0"/>
          <p:cNvPicPr preferRelativeResize="0"/>
          <p:nvPr/>
        </p:nvPicPr>
        <p:blipFill rotWithShape="1">
          <a:blip r:embed="rId4">
            <a:alphaModFix/>
          </a:blip>
          <a:srcRect b="14381" l="27514" r="27474" t="50019"/>
          <a:stretch/>
        </p:blipFill>
        <p:spPr>
          <a:xfrm>
            <a:off x="4776884" y="1363255"/>
            <a:ext cx="3870329" cy="2507558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0"/>
          <p:cNvSpPr txBox="1"/>
          <p:nvPr/>
        </p:nvSpPr>
        <p:spPr>
          <a:xfrm>
            <a:off x="801600" y="3783250"/>
            <a:ext cx="19284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" sz="1100">
                <a:solidFill>
                  <a:srgbClr val="FF9900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Perfusion CT </a:t>
            </a:r>
            <a:r>
              <a:rPr lang="en" sz="1100">
                <a:solidFill>
                  <a:srgbClr val="FF9900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(less than 3 hours)</a:t>
            </a:r>
            <a:endParaRPr i="0" sz="1100" u="none" cap="none" strike="noStrike">
              <a:solidFill>
                <a:srgbClr val="FF9900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138" name="Google Shape;138;p20"/>
          <p:cNvSpPr txBox="1"/>
          <p:nvPr/>
        </p:nvSpPr>
        <p:spPr>
          <a:xfrm>
            <a:off x="2840500" y="3783250"/>
            <a:ext cx="18807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" sz="1100">
                <a:solidFill>
                  <a:srgbClr val="FF9900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Non-contrast</a:t>
            </a:r>
            <a:r>
              <a:rPr lang="en" sz="1100">
                <a:solidFill>
                  <a:srgbClr val="FF9900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 CT (less than 3 hours)</a:t>
            </a:r>
            <a:endParaRPr i="0" sz="1100" u="none" cap="none" strike="noStrike">
              <a:solidFill>
                <a:srgbClr val="FF9900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139" name="Google Shape;139;p20"/>
          <p:cNvSpPr txBox="1"/>
          <p:nvPr/>
        </p:nvSpPr>
        <p:spPr>
          <a:xfrm>
            <a:off x="4776875" y="3783250"/>
            <a:ext cx="18807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" sz="1100">
                <a:solidFill>
                  <a:srgbClr val="FF9900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Perfusion CT (3 hours)</a:t>
            </a:r>
            <a:endParaRPr i="0" sz="1100" u="none" cap="none" strike="noStrike">
              <a:solidFill>
                <a:srgbClr val="FF9900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140" name="Google Shape;140;p20"/>
          <p:cNvSpPr txBox="1"/>
          <p:nvPr/>
        </p:nvSpPr>
        <p:spPr>
          <a:xfrm>
            <a:off x="6815775" y="3783250"/>
            <a:ext cx="20166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" sz="1100">
                <a:solidFill>
                  <a:srgbClr val="FF9900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Non-contrast CT (24 hours)</a:t>
            </a:r>
            <a:endParaRPr i="0" sz="1100" u="none" cap="none" strike="noStrike">
              <a:solidFill>
                <a:srgbClr val="FF9900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1"/>
          <p:cNvSpPr txBox="1"/>
          <p:nvPr/>
        </p:nvSpPr>
        <p:spPr>
          <a:xfrm>
            <a:off x="450600" y="604150"/>
            <a:ext cx="8547600" cy="4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" sz="24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MRI</a:t>
            </a:r>
            <a:r>
              <a:rPr lang="en" sz="24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 scans (subacute stroke, day 3)</a:t>
            </a:r>
            <a:endParaRPr i="0" sz="2400" u="none" cap="none" strike="noStrike">
              <a:solidFill>
                <a:srgbClr val="000000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146" name="Google Shape;146;p21"/>
          <p:cNvSpPr txBox="1"/>
          <p:nvPr>
            <p:ph idx="2" type="sldNum"/>
          </p:nvPr>
        </p:nvSpPr>
        <p:spPr>
          <a:xfrm>
            <a:off x="8283608" y="473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7" name="Google Shape;147;p21"/>
          <p:cNvPicPr preferRelativeResize="0"/>
          <p:nvPr/>
        </p:nvPicPr>
        <p:blipFill rotWithShape="1">
          <a:blip r:embed="rId3">
            <a:alphaModFix/>
          </a:blip>
          <a:srcRect b="0" l="0" r="0" t="87154"/>
          <a:stretch/>
        </p:blipFill>
        <p:spPr>
          <a:xfrm>
            <a:off x="3499275" y="4127575"/>
            <a:ext cx="5579675" cy="537875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1"/>
          <p:cNvSpPr txBox="1"/>
          <p:nvPr/>
        </p:nvSpPr>
        <p:spPr>
          <a:xfrm>
            <a:off x="2398825" y="3706425"/>
            <a:ext cx="910200" cy="34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" sz="1100">
                <a:solidFill>
                  <a:srgbClr val="FF9900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ADC MRI</a:t>
            </a:r>
            <a:endParaRPr i="0" sz="1100" u="none" cap="none" strike="noStrike">
              <a:solidFill>
                <a:srgbClr val="FF9900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149" name="Google Shape;149;p21"/>
          <p:cNvSpPr txBox="1"/>
          <p:nvPr/>
        </p:nvSpPr>
        <p:spPr>
          <a:xfrm>
            <a:off x="4597600" y="3706400"/>
            <a:ext cx="782700" cy="27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" sz="1100">
                <a:solidFill>
                  <a:srgbClr val="FF9900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DWI MRI</a:t>
            </a:r>
            <a:endParaRPr i="0" sz="1100" u="none" cap="none" strike="noStrike">
              <a:solidFill>
                <a:srgbClr val="FF9900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pic>
        <p:nvPicPr>
          <p:cNvPr id="150" name="Google Shape;150;p21"/>
          <p:cNvPicPr preferRelativeResize="0"/>
          <p:nvPr/>
        </p:nvPicPr>
        <p:blipFill rotWithShape="1">
          <a:blip r:embed="rId4">
            <a:alphaModFix/>
          </a:blip>
          <a:srcRect b="14674" l="39049" r="38741" t="51048"/>
          <a:stretch/>
        </p:blipFill>
        <p:spPr>
          <a:xfrm>
            <a:off x="4597612" y="1281344"/>
            <a:ext cx="2147576" cy="2425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1"/>
          <p:cNvPicPr preferRelativeResize="0"/>
          <p:nvPr/>
        </p:nvPicPr>
        <p:blipFill rotWithShape="1">
          <a:blip r:embed="rId4">
            <a:alphaModFix/>
          </a:blip>
          <a:srcRect b="49689" l="38946" r="38846" t="14800"/>
          <a:stretch/>
        </p:blipFill>
        <p:spPr>
          <a:xfrm>
            <a:off x="2398813" y="1281325"/>
            <a:ext cx="2073053" cy="242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