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Proxima Nova" panose="02000506030000020004" pitchFamily="2" charset="0"/>
      <p:regular r:id="rId26"/>
      <p:bold r:id="rId27"/>
      <p:italic r:id="rId28"/>
      <p:boldItalic r:id="rId29"/>
    </p:embeddedFont>
    <p:embeddedFont>
      <p:font typeface="Proxima Nova Semibold" panose="02000506030000020004" pitchFamily="2" charset="0"/>
      <p:regular r:id="rId30"/>
      <p:bold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3632"/>
  </p:normalViewPr>
  <p:slideViewPr>
    <p:cSldViewPr snapToGrid="0">
      <p:cViewPr varScale="1">
        <p:scale>
          <a:sx n="87" d="100"/>
          <a:sy n="87" d="100"/>
        </p:scale>
        <p:origin x="200" y="192"/>
      </p:cViewPr>
      <p:guideLst>
        <p:guide orient="horz" pos="1620"/>
        <p:guide pos="2880"/>
      </p:guideLst>
    </p:cSldViewPr>
  </p:slideViewPr>
  <p:notesTextViewPr>
    <p:cViewPr>
      <p:scale>
        <a:sx n="1" d="1"/>
        <a:sy n="1" d="1"/>
      </p:scale>
      <p:origin x="0" y="-56"/>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49e06ddce2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49e06ddce2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d88f41b0a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d88f41b0a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d88f41b0a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d88f41b0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d88f41b0a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d88f41b0a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d88f41b0a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d88f41b0a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9756dfd2d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59756dfd2d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1800">
                <a:solidFill>
                  <a:schemeClr val="dk1"/>
                </a:solidFill>
                <a:latin typeface="Proxima Nova"/>
                <a:ea typeface="Proxima Nova"/>
                <a:cs typeface="Proxima Nova"/>
                <a:sym typeface="Proxima Nova"/>
              </a:rPr>
              <a:t>Play from 11:14 - 12:30</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d88f41b0a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5d88f41b0a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9756dfd2d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9756dfd2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(B) Confocal image of YFP-immunostaining shows unilateral ChR2 expression at OFC injection site. Scale bar, 500 μm.</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Review how localization of viral injection and fiber-optic implant. ChR2 (green) is expressed in ventromedial OFC. Fiber-optic implant is placed into VMS to stimulate ChR2 in axon terminals projecting from OFC.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 sz="1200">
                <a:solidFill>
                  <a:schemeClr val="dk1"/>
                </a:solidFill>
                <a:latin typeface="Calibri"/>
                <a:ea typeface="Calibri"/>
                <a:cs typeface="Calibri"/>
                <a:sym typeface="Calibri"/>
              </a:rPr>
              <a:t>Timeline for chronic stimulation of OFC-VMS projections: after habituation to the tethering procedure for 7 days (T1 to T7), mice underwent the stimulation protocol.</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d88f41b0a_1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d88f41b0a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d88f41b0a_1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5d88f41b0a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800">
                <a:solidFill>
                  <a:schemeClr val="dk1"/>
                </a:solidFill>
                <a:latin typeface="Proxima Nova"/>
                <a:ea typeface="Proxima Nova"/>
                <a:cs typeface="Proxima Nova"/>
                <a:sym typeface="Proxima Nova"/>
              </a:rPr>
              <a:t>Play from 14:28 - 17:38</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5d88f41b0a_1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5d88f41b0a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49e06ddce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49e06ddce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d88f41b0a_1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5d88f41b0a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5d88f41b0a_1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5d88f41b0a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800">
                <a:solidFill>
                  <a:schemeClr val="dk1"/>
                </a:solidFill>
                <a:latin typeface="Proxima Nova"/>
                <a:ea typeface="Proxima Nova"/>
                <a:cs typeface="Proxima Nova"/>
                <a:sym typeface="Proxima Nova"/>
              </a:rPr>
              <a:t>Play from 24:30 - 26:39</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5d88f41b0a_1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5d88f41b0a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5d88f41b0a_1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5d88f41b0a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800">
                <a:solidFill>
                  <a:schemeClr val="dk1"/>
                </a:solidFill>
                <a:latin typeface="Proxima Nova"/>
                <a:ea typeface="Proxima Nova"/>
                <a:cs typeface="Proxima Nova"/>
                <a:sym typeface="Proxima Nova"/>
              </a:rPr>
              <a:t>Play from 1:04:00 - 1:06:00</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59756dfd2d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59756dfd2d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59756dfd2d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59756dfd2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5d88f41b0a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5d88f41b0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1800">
                <a:latin typeface="Proxima Nova"/>
                <a:ea typeface="Proxima Nova"/>
                <a:cs typeface="Proxima Nova"/>
                <a:sym typeface="Proxima Nova"/>
              </a:rPr>
              <a:t>Play from 8:38 - 11:14</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9756dfd2d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9756dfd2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d88f41b0a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d88f41b0a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5d88f41b0a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d88f41b0a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d88f41b0a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5d88f41b0a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Image credit: </a:t>
            </a:r>
            <a:r>
              <a:rPr lang="en-US" dirty="0" err="1"/>
              <a:t>Thermo</a:t>
            </a:r>
            <a:r>
              <a:rPr lang="en-US" dirty="0"/>
              <a:t> Fisher’s #</a:t>
            </a:r>
            <a:r>
              <a:rPr lang="en-US" dirty="0" err="1"/>
              <a:t>SeqItOut</a:t>
            </a:r>
            <a:r>
              <a:rPr lang="en-US" dirty="0"/>
              <a:t> series: https://</a:t>
            </a:r>
            <a:r>
              <a:rPr lang="en-US" dirty="0" err="1"/>
              <a:t>www.thermofisher.com</a:t>
            </a:r>
            <a:r>
              <a:rPr lang="en-US" dirty="0"/>
              <a:t>/blog/</a:t>
            </a:r>
            <a:r>
              <a:rPr lang="en-US" dirty="0" err="1"/>
              <a:t>behindthebench</a:t>
            </a:r>
            <a:r>
              <a:rPr lang="en-US"/>
              <a:t>/how-does-sanger-sequencing-work/</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p:nvPr/>
        </p:nvSpPr>
        <p:spPr>
          <a:xfrm>
            <a:off x="-6300" y="4730525"/>
            <a:ext cx="9156600" cy="413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p:nvPr/>
        </p:nvSpPr>
        <p:spPr>
          <a:xfrm>
            <a:off x="311700" y="19125"/>
            <a:ext cx="3027900" cy="14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Proxima Nova Semibold"/>
                <a:ea typeface="Proxima Nova Semibold"/>
                <a:cs typeface="Proxima Nova Semibold"/>
                <a:sym typeface="Proxima Nova Semibold"/>
              </a:rPr>
              <a:t>Precision Medicine</a:t>
            </a:r>
            <a:endParaRPr>
              <a:latin typeface="Proxima Nova Semibold"/>
              <a:ea typeface="Proxima Nova Semibold"/>
              <a:cs typeface="Proxima Nova Semibold"/>
              <a:sym typeface="Proxima Nova Semibold"/>
            </a:endParaRPr>
          </a:p>
        </p:txBody>
      </p:sp>
      <p:cxnSp>
        <p:nvCxnSpPr>
          <p:cNvPr id="13" name="Google Shape;13;p2"/>
          <p:cNvCxnSpPr/>
          <p:nvPr/>
        </p:nvCxnSpPr>
        <p:spPr>
          <a:xfrm>
            <a:off x="0" y="423338"/>
            <a:ext cx="9173100" cy="0"/>
          </a:xfrm>
          <a:prstGeom prst="straightConnector1">
            <a:avLst/>
          </a:prstGeom>
          <a:noFill/>
          <a:ln w="19050" cap="flat" cmpd="sng">
            <a:solidFill>
              <a:srgbClr val="F47721"/>
            </a:solidFill>
            <a:prstDash val="solid"/>
            <a:round/>
            <a:headEnd type="none" w="med" len="med"/>
            <a:tailEnd type="none" w="med" len="med"/>
          </a:ln>
        </p:spPr>
      </p:cxnSp>
      <p:sp>
        <p:nvSpPr>
          <p:cNvPr id="14" name="Google Shape;14;p2"/>
          <p:cNvSpPr txBox="1">
            <a:spLocks noGrp="1"/>
          </p:cNvSpPr>
          <p:nvPr>
            <p:ph type="sldNum" idx="2"/>
          </p:nvPr>
        </p:nvSpPr>
        <p:spPr>
          <a:xfrm>
            <a:off x="8283608" y="4730642"/>
            <a:ext cx="548700" cy="393600"/>
          </a:xfrm>
          <a:prstGeom prst="rect">
            <a:avLst/>
          </a:prstGeom>
        </p:spPr>
        <p:txBody>
          <a:bodyPr spcFirstLastPara="1" wrap="square" lIns="91425" tIns="91425" rIns="91425" bIns="91425" anchor="ctr" anchorCtr="0">
            <a:noAutofit/>
          </a:bodyPr>
          <a:lstStyle>
            <a:lvl1pPr lvl="0" rtl="0">
              <a:buNone/>
              <a:defRPr sz="1400">
                <a:solidFill>
                  <a:srgbClr val="000000"/>
                </a:solidFill>
              </a:defRPr>
            </a:lvl1pPr>
            <a:lvl2pPr lvl="1" rtl="0">
              <a:buNone/>
              <a:defRPr sz="1400">
                <a:solidFill>
                  <a:srgbClr val="000000"/>
                </a:solidFill>
              </a:defRPr>
            </a:lvl2pPr>
            <a:lvl3pPr lvl="2" rtl="0">
              <a:buNone/>
              <a:defRPr sz="1400">
                <a:solidFill>
                  <a:srgbClr val="000000"/>
                </a:solidFill>
              </a:defRPr>
            </a:lvl3pPr>
            <a:lvl4pPr lvl="3" rtl="0">
              <a:buNone/>
              <a:defRPr sz="1400">
                <a:solidFill>
                  <a:srgbClr val="000000"/>
                </a:solidFill>
              </a:defRPr>
            </a:lvl4pPr>
            <a:lvl5pPr lvl="4" rtl="0">
              <a:buNone/>
              <a:defRPr sz="1400">
                <a:solidFill>
                  <a:srgbClr val="000000"/>
                </a:solidFill>
              </a:defRPr>
            </a:lvl5pPr>
            <a:lvl6pPr lvl="5" rtl="0">
              <a:buNone/>
              <a:defRPr sz="1400">
                <a:solidFill>
                  <a:srgbClr val="000000"/>
                </a:solidFill>
              </a:defRPr>
            </a:lvl6pPr>
            <a:lvl7pPr lvl="6" rtl="0">
              <a:buNone/>
              <a:defRPr sz="1400">
                <a:solidFill>
                  <a:srgbClr val="000000"/>
                </a:solidFill>
              </a:defRPr>
            </a:lvl7pPr>
            <a:lvl8pPr lvl="7" rtl="0">
              <a:buNone/>
              <a:defRPr sz="1400">
                <a:solidFill>
                  <a:srgbClr val="000000"/>
                </a:solidFill>
              </a:defRPr>
            </a:lvl8pPr>
            <a:lvl9pPr lvl="8" rtl="0">
              <a:buNone/>
              <a:defRPr sz="1400">
                <a:solidFill>
                  <a:srgbClr val="000000"/>
                </a:solidFill>
              </a:defRPr>
            </a:lvl9pPr>
          </a:lstStyle>
          <a:p>
            <a:pPr marL="0" lvl="0" indent="0" algn="r" rtl="0">
              <a:spcBef>
                <a:spcPts val="0"/>
              </a:spcBef>
              <a:spcAft>
                <a:spcPts val="0"/>
              </a:spcAft>
              <a:buNone/>
            </a:pPr>
            <a:fld id="{00000000-1234-1234-1234-123412341234}" type="slidenum">
              <a:rPr lang="en"/>
              <a:t>‹#›</a:t>
            </a:fld>
            <a:endParaRPr/>
          </a:p>
        </p:txBody>
      </p:sp>
      <p:pic>
        <p:nvPicPr>
          <p:cNvPr id="15" name="Google Shape;15;p2"/>
          <p:cNvPicPr preferRelativeResize="0"/>
          <p:nvPr/>
        </p:nvPicPr>
        <p:blipFill>
          <a:blip r:embed="rId2">
            <a:alphaModFix/>
          </a:blip>
          <a:stretch>
            <a:fillRect/>
          </a:stretch>
        </p:blipFill>
        <p:spPr>
          <a:xfrm>
            <a:off x="311700" y="4888487"/>
            <a:ext cx="2239300" cy="144575"/>
          </a:xfrm>
          <a:prstGeom prst="rect">
            <a:avLst/>
          </a:prstGeom>
          <a:noFill/>
          <a:ln>
            <a:noFill/>
          </a:ln>
        </p:spPr>
      </p:pic>
      <p:pic>
        <p:nvPicPr>
          <p:cNvPr id="16" name="Google Shape;16;p2"/>
          <p:cNvPicPr preferRelativeResize="0"/>
          <p:nvPr/>
        </p:nvPicPr>
        <p:blipFill>
          <a:blip r:embed="rId3">
            <a:alphaModFix/>
          </a:blip>
          <a:stretch>
            <a:fillRect/>
          </a:stretch>
        </p:blipFill>
        <p:spPr>
          <a:xfrm>
            <a:off x="8590313" y="95325"/>
            <a:ext cx="312975" cy="2707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1" name="Google Shape;5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bKTnjEx4Zj8"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drive.google.com/file/d/1wtr-OFAK1fS21PPj-IK_WIB0QH8QWkJV/view"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bKTnjEx4Zj8"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bKTnjEx4Zj8"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bKTnjEx4Zj8"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HQKFgfMO5Sw"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bKTnjEx4Zj8"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7"/>
        <p:cNvGrpSpPr/>
        <p:nvPr/>
      </p:nvGrpSpPr>
      <p:grpSpPr>
        <a:xfrm>
          <a:off x="0" y="0"/>
          <a:ext cx="0" cy="0"/>
          <a:chOff x="0" y="0"/>
          <a:chExt cx="0" cy="0"/>
        </a:xfrm>
      </p:grpSpPr>
      <p:sp>
        <p:nvSpPr>
          <p:cNvPr id="58" name="Google Shape;58;p13"/>
          <p:cNvSpPr/>
          <p:nvPr/>
        </p:nvSpPr>
        <p:spPr>
          <a:xfrm>
            <a:off x="-18875" y="0"/>
            <a:ext cx="9162900" cy="11946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3"/>
          <p:cNvSpPr/>
          <p:nvPr/>
        </p:nvSpPr>
        <p:spPr>
          <a:xfrm>
            <a:off x="-18875" y="889800"/>
            <a:ext cx="9162900" cy="1971900"/>
          </a:xfrm>
          <a:prstGeom prst="rect">
            <a:avLst/>
          </a:prstGeom>
          <a:solidFill>
            <a:srgbClr val="FDF4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txBox="1">
            <a:spLocks noGrp="1"/>
          </p:cNvSpPr>
          <p:nvPr>
            <p:ph type="title"/>
          </p:nvPr>
        </p:nvSpPr>
        <p:spPr>
          <a:xfrm>
            <a:off x="404725" y="3428725"/>
            <a:ext cx="8469300" cy="71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a:solidFill>
                  <a:srgbClr val="F37721"/>
                </a:solidFill>
                <a:latin typeface="Proxima Nova"/>
                <a:ea typeface="Proxima Nova"/>
                <a:cs typeface="Proxima Nova"/>
                <a:sym typeface="Proxima Nova"/>
              </a:rPr>
              <a:t>DNA Sequencing and Precision Medicine</a:t>
            </a:r>
            <a:endParaRPr sz="5000">
              <a:solidFill>
                <a:srgbClr val="F37721"/>
              </a:solidFill>
              <a:latin typeface="Proxima Nova"/>
              <a:ea typeface="Proxima Nova"/>
              <a:cs typeface="Proxima Nova"/>
              <a:sym typeface="Proxima Nova"/>
            </a:endParaRPr>
          </a:p>
        </p:txBody>
      </p:sp>
      <p:sp>
        <p:nvSpPr>
          <p:cNvPr id="61" name="Google Shape;61;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a:t>
            </a:fld>
            <a:endParaRPr/>
          </a:p>
        </p:txBody>
      </p:sp>
      <p:pic>
        <p:nvPicPr>
          <p:cNvPr id="62" name="Google Shape;62;p13"/>
          <p:cNvPicPr preferRelativeResize="0"/>
          <p:nvPr/>
        </p:nvPicPr>
        <p:blipFill>
          <a:blip r:embed="rId3">
            <a:alphaModFix/>
          </a:blip>
          <a:stretch>
            <a:fillRect/>
          </a:stretch>
        </p:blipFill>
        <p:spPr>
          <a:xfrm>
            <a:off x="1812050" y="1302651"/>
            <a:ext cx="5519900" cy="1054300"/>
          </a:xfrm>
          <a:prstGeom prst="rect">
            <a:avLst/>
          </a:prstGeom>
          <a:noFill/>
          <a:ln>
            <a:noFill/>
          </a:ln>
        </p:spPr>
      </p:pic>
      <p:pic>
        <p:nvPicPr>
          <p:cNvPr id="63" name="Google Shape;63;p13"/>
          <p:cNvPicPr preferRelativeResize="0"/>
          <p:nvPr/>
        </p:nvPicPr>
        <p:blipFill>
          <a:blip r:embed="rId4">
            <a:alphaModFix/>
          </a:blip>
          <a:stretch>
            <a:fillRect/>
          </a:stretch>
        </p:blipFill>
        <p:spPr>
          <a:xfrm>
            <a:off x="2192875" y="443688"/>
            <a:ext cx="4758239" cy="307225"/>
          </a:xfrm>
          <a:prstGeom prst="rect">
            <a:avLst/>
          </a:prstGeom>
          <a:noFill/>
          <a:ln>
            <a:noFill/>
          </a:ln>
        </p:spPr>
      </p:pic>
      <p:cxnSp>
        <p:nvCxnSpPr>
          <p:cNvPr id="64" name="Google Shape;64;p13"/>
          <p:cNvCxnSpPr/>
          <p:nvPr/>
        </p:nvCxnSpPr>
        <p:spPr>
          <a:xfrm>
            <a:off x="-9450" y="2861700"/>
            <a:ext cx="9173400" cy="0"/>
          </a:xfrm>
          <a:prstGeom prst="straightConnector1">
            <a:avLst/>
          </a:prstGeom>
          <a:noFill/>
          <a:ln w="28575" cap="flat" cmpd="sng">
            <a:solidFill>
              <a:srgbClr val="F37721"/>
            </a:solidFill>
            <a:prstDash val="solid"/>
            <a:round/>
            <a:headEnd type="none" w="med" len="med"/>
            <a:tailEnd type="none" w="med" len="med"/>
          </a:ln>
        </p:spPr>
      </p:cxnSp>
      <p:cxnSp>
        <p:nvCxnSpPr>
          <p:cNvPr id="65" name="Google Shape;65;p13"/>
          <p:cNvCxnSpPr/>
          <p:nvPr/>
        </p:nvCxnSpPr>
        <p:spPr>
          <a:xfrm>
            <a:off x="-9450" y="889800"/>
            <a:ext cx="9173400" cy="0"/>
          </a:xfrm>
          <a:prstGeom prst="straightConnector1">
            <a:avLst/>
          </a:prstGeom>
          <a:noFill/>
          <a:ln w="28575" cap="flat" cmpd="sng">
            <a:solidFill>
              <a:srgbClr val="F37721"/>
            </a:solidFill>
            <a:prstDash val="solid"/>
            <a:round/>
            <a:headEnd type="none" w="med" len="med"/>
            <a:tailEnd type="none" w="med" len="med"/>
          </a:ln>
        </p:spPr>
      </p:cxnSp>
      <p:cxnSp>
        <p:nvCxnSpPr>
          <p:cNvPr id="66" name="Google Shape;66;p13"/>
          <p:cNvCxnSpPr/>
          <p:nvPr/>
        </p:nvCxnSpPr>
        <p:spPr>
          <a:xfrm>
            <a:off x="-9450" y="4663225"/>
            <a:ext cx="9173400" cy="0"/>
          </a:xfrm>
          <a:prstGeom prst="straightConnector1">
            <a:avLst/>
          </a:prstGeom>
          <a:noFill/>
          <a:ln w="9525" cap="flat" cmpd="sng">
            <a:solidFill>
              <a:schemeClr val="dk1"/>
            </a:solidFill>
            <a:prstDash val="solid"/>
            <a:round/>
            <a:headEnd type="none" w="med" len="med"/>
            <a:tailEnd type="none" w="med" len="med"/>
          </a:ln>
        </p:spPr>
      </p:cxnSp>
      <p:sp>
        <p:nvSpPr>
          <p:cNvPr id="67" name="Google Shape;67;p13"/>
          <p:cNvSpPr txBox="1">
            <a:spLocks noGrp="1"/>
          </p:cNvSpPr>
          <p:nvPr>
            <p:ph type="title"/>
          </p:nvPr>
        </p:nvSpPr>
        <p:spPr>
          <a:xfrm>
            <a:off x="3162550" y="4817130"/>
            <a:ext cx="1268700" cy="15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000" b="1">
                <a:solidFill>
                  <a:srgbClr val="000000"/>
                </a:solidFill>
                <a:latin typeface="Proxima Nova"/>
                <a:ea typeface="Proxima Nova"/>
                <a:cs typeface="Proxima Nova"/>
                <a:sym typeface="Proxima Nova"/>
              </a:rPr>
              <a:t>SUPPORTED BY:</a:t>
            </a:r>
            <a:endParaRPr sz="1000">
              <a:solidFill>
                <a:srgbClr val="000000"/>
              </a:solidFill>
              <a:latin typeface="Proxima Nova"/>
              <a:ea typeface="Proxima Nova"/>
              <a:cs typeface="Proxima Nova"/>
              <a:sym typeface="Proxima Nova"/>
            </a:endParaRPr>
          </a:p>
        </p:txBody>
      </p:sp>
      <p:pic>
        <p:nvPicPr>
          <p:cNvPr id="68" name="Google Shape;68;p13"/>
          <p:cNvPicPr preferRelativeResize="0"/>
          <p:nvPr/>
        </p:nvPicPr>
        <p:blipFill>
          <a:blip r:embed="rId5">
            <a:alphaModFix/>
          </a:blip>
          <a:stretch>
            <a:fillRect/>
          </a:stretch>
        </p:blipFill>
        <p:spPr>
          <a:xfrm>
            <a:off x="4355050" y="4740930"/>
            <a:ext cx="1630005" cy="307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p:nvPr/>
        </p:nvSpPr>
        <p:spPr>
          <a:xfrm>
            <a:off x="284825" y="573825"/>
            <a:ext cx="8547600" cy="98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800">
                <a:solidFill>
                  <a:schemeClr val="dk1"/>
                </a:solidFill>
              </a:rPr>
              <a:t>Dideoxynucleotide “Terminator” examples</a:t>
            </a:r>
            <a:endParaRPr sz="3200">
              <a:solidFill>
                <a:schemeClr val="dk1"/>
              </a:solidFill>
              <a:latin typeface="Proxima Nova Semibold"/>
              <a:ea typeface="Proxima Nova Semibold"/>
              <a:cs typeface="Proxima Nova Semibold"/>
              <a:sym typeface="Proxima Nova Semibold"/>
            </a:endParaRPr>
          </a:p>
        </p:txBody>
      </p:sp>
      <p:sp>
        <p:nvSpPr>
          <p:cNvPr id="135" name="Google Shape;135;p22"/>
          <p:cNvSpPr txBox="1">
            <a:spLocks noGrp="1"/>
          </p:cNvSpPr>
          <p:nvPr>
            <p:ph type="sldNum" idx="2"/>
          </p:nvPr>
        </p:nvSpPr>
        <p:spPr>
          <a:xfrm>
            <a:off x="8283608" y="473064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136" name="Google Shape;136;p22"/>
          <p:cNvPicPr preferRelativeResize="0"/>
          <p:nvPr/>
        </p:nvPicPr>
        <p:blipFill>
          <a:blip r:embed="rId3">
            <a:alphaModFix/>
          </a:blip>
          <a:stretch>
            <a:fillRect/>
          </a:stretch>
        </p:blipFill>
        <p:spPr>
          <a:xfrm>
            <a:off x="1819650" y="1360438"/>
            <a:ext cx="5600700" cy="904875"/>
          </a:xfrm>
          <a:prstGeom prst="rect">
            <a:avLst/>
          </a:prstGeom>
          <a:noFill/>
          <a:ln>
            <a:noFill/>
          </a:ln>
        </p:spPr>
      </p:pic>
      <p:sp>
        <p:nvSpPr>
          <p:cNvPr id="137" name="Google Shape;137;p22"/>
          <p:cNvSpPr txBox="1"/>
          <p:nvPr/>
        </p:nvSpPr>
        <p:spPr>
          <a:xfrm>
            <a:off x="284825" y="2571750"/>
            <a:ext cx="1379700" cy="1992300"/>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None/>
            </a:pPr>
            <a:r>
              <a:rPr lang="en" sz="2400">
                <a:latin typeface="Proxima Nova"/>
                <a:ea typeface="Proxima Nova"/>
                <a:cs typeface="Proxima Nova"/>
                <a:sym typeface="Proxima Nova"/>
              </a:rPr>
              <a:t>A)</a:t>
            </a:r>
            <a:endParaRPr sz="2400">
              <a:latin typeface="Proxima Nova"/>
              <a:ea typeface="Proxima Nova"/>
              <a:cs typeface="Proxima Nova"/>
              <a:sym typeface="Proxima Nova"/>
            </a:endParaRPr>
          </a:p>
          <a:p>
            <a:pPr marL="0" lvl="0" indent="0" algn="l" rtl="0">
              <a:spcBef>
                <a:spcPts val="640"/>
              </a:spcBef>
              <a:spcAft>
                <a:spcPts val="0"/>
              </a:spcAft>
              <a:buNone/>
            </a:pPr>
            <a:r>
              <a:rPr lang="en" sz="2400">
                <a:latin typeface="Proxima Nova"/>
                <a:ea typeface="Proxima Nova"/>
                <a:cs typeface="Proxima Nova"/>
                <a:sym typeface="Proxima Nova"/>
              </a:rPr>
              <a:t>C)</a:t>
            </a:r>
            <a:endParaRPr sz="2400">
              <a:latin typeface="Proxima Nova"/>
              <a:ea typeface="Proxima Nova"/>
              <a:cs typeface="Proxima Nova"/>
              <a:sym typeface="Proxima Nova"/>
            </a:endParaRPr>
          </a:p>
          <a:p>
            <a:pPr marL="0" lvl="0" indent="0" algn="l" rtl="0">
              <a:spcBef>
                <a:spcPts val="640"/>
              </a:spcBef>
              <a:spcAft>
                <a:spcPts val="0"/>
              </a:spcAft>
              <a:buNone/>
            </a:pPr>
            <a:r>
              <a:rPr lang="en" sz="2400">
                <a:latin typeface="Proxima Nova"/>
                <a:ea typeface="Proxima Nova"/>
                <a:cs typeface="Proxima Nova"/>
                <a:sym typeface="Proxima Nova"/>
              </a:rPr>
              <a:t>T)</a:t>
            </a:r>
            <a:endParaRPr sz="2400">
              <a:latin typeface="Proxima Nova"/>
              <a:ea typeface="Proxima Nova"/>
              <a:cs typeface="Proxima Nova"/>
              <a:sym typeface="Proxima Nova"/>
            </a:endParaRPr>
          </a:p>
          <a:p>
            <a:pPr marL="0" lvl="0" indent="0" algn="l" rtl="0">
              <a:spcBef>
                <a:spcPts val="640"/>
              </a:spcBef>
              <a:spcAft>
                <a:spcPts val="0"/>
              </a:spcAft>
              <a:buNone/>
            </a:pPr>
            <a:r>
              <a:rPr lang="en" sz="2400">
                <a:latin typeface="Proxima Nova"/>
                <a:ea typeface="Proxima Nova"/>
                <a:cs typeface="Proxima Nova"/>
                <a:sym typeface="Proxima Nova"/>
              </a:rPr>
              <a:t>G)</a:t>
            </a:r>
            <a:endParaRPr sz="2400">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3"/>
          <p:cNvSpPr txBox="1"/>
          <p:nvPr/>
        </p:nvSpPr>
        <p:spPr>
          <a:xfrm>
            <a:off x="284825" y="573825"/>
            <a:ext cx="8547600" cy="98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3959"/>
              <a:buFont typeface="Calibri"/>
              <a:buNone/>
            </a:pPr>
            <a:r>
              <a:rPr lang="en" sz="3200">
                <a:solidFill>
                  <a:schemeClr val="dk1"/>
                </a:solidFill>
                <a:latin typeface="Proxima Nova Semibold"/>
                <a:ea typeface="Proxima Nova Semibold"/>
                <a:cs typeface="Proxima Nova Semibold"/>
                <a:sym typeface="Proxima Nova Semibold"/>
              </a:rPr>
              <a:t>Sequencing activity 1</a:t>
            </a:r>
            <a:endParaRPr sz="3200" i="0" u="none" strike="noStrike" cap="none">
              <a:solidFill>
                <a:srgbClr val="000000"/>
              </a:solidFill>
              <a:latin typeface="Proxima Nova Semibold"/>
              <a:ea typeface="Proxima Nova Semibold"/>
              <a:cs typeface="Proxima Nova Semibold"/>
              <a:sym typeface="Proxima Nova Semibold"/>
            </a:endParaRPr>
          </a:p>
        </p:txBody>
      </p:sp>
      <p:sp>
        <p:nvSpPr>
          <p:cNvPr id="143" name="Google Shape;143;p23"/>
          <p:cNvSpPr txBox="1">
            <a:spLocks noGrp="1"/>
          </p:cNvSpPr>
          <p:nvPr>
            <p:ph type="sldNum" idx="2"/>
          </p:nvPr>
        </p:nvSpPr>
        <p:spPr>
          <a:xfrm>
            <a:off x="8283608" y="473064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144" name="Google Shape;144;p23"/>
          <p:cNvSpPr txBox="1"/>
          <p:nvPr/>
        </p:nvSpPr>
        <p:spPr>
          <a:xfrm>
            <a:off x="284825" y="1286250"/>
            <a:ext cx="4109700" cy="3368100"/>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None/>
            </a:pPr>
            <a:r>
              <a:rPr lang="en" sz="2400">
                <a:latin typeface="Proxima Nova"/>
                <a:ea typeface="Proxima Nova"/>
                <a:cs typeface="Proxima Nova"/>
                <a:sym typeface="Proxima Nova"/>
              </a:rPr>
              <a:t>Step 3</a:t>
            </a:r>
            <a:endParaRPr sz="2400">
              <a:latin typeface="Proxima Nova"/>
              <a:ea typeface="Proxima Nova"/>
              <a:cs typeface="Proxima Nova"/>
              <a:sym typeface="Proxima Nova"/>
            </a:endParaRPr>
          </a:p>
          <a:p>
            <a:pPr marL="342900" lvl="0" indent="-228600" algn="l" rtl="0">
              <a:spcBef>
                <a:spcPts val="640"/>
              </a:spcBef>
              <a:spcAft>
                <a:spcPts val="0"/>
              </a:spcAft>
              <a:buClr>
                <a:srgbClr val="000000"/>
              </a:buClr>
              <a:buSzPts val="1400"/>
              <a:buFont typeface="Proxima Nova"/>
              <a:buChar char="•"/>
            </a:pPr>
            <a:r>
              <a:rPr lang="en">
                <a:latin typeface="Proxima Nova"/>
                <a:ea typeface="Proxima Nova"/>
                <a:cs typeface="Proxima Nova"/>
                <a:sym typeface="Proxima Nova"/>
              </a:rPr>
              <a:t>After the dideoxynucleotide “terminators” make different sized pieces of DNA, they are separated using electrophoresis</a:t>
            </a:r>
            <a:endParaRPr>
              <a:latin typeface="Proxima Nova"/>
              <a:ea typeface="Proxima Nova"/>
              <a:cs typeface="Proxima Nova"/>
              <a:sym typeface="Proxima Nova"/>
            </a:endParaRPr>
          </a:p>
          <a:p>
            <a:pPr marL="342900" lvl="0" indent="-228600" algn="l" rtl="0">
              <a:spcBef>
                <a:spcPts val="640"/>
              </a:spcBef>
              <a:spcAft>
                <a:spcPts val="0"/>
              </a:spcAft>
              <a:buClr>
                <a:srgbClr val="000000"/>
              </a:buClr>
              <a:buSzPts val="1400"/>
              <a:buFont typeface="Proxima Nova"/>
              <a:buChar char="•"/>
            </a:pPr>
            <a:r>
              <a:rPr lang="en">
                <a:latin typeface="Proxima Nova"/>
                <a:ea typeface="Proxima Nova"/>
                <a:cs typeface="Proxima Nova"/>
                <a:sym typeface="Proxima Nova"/>
              </a:rPr>
              <a:t>Electrophoresis uses electrical charges to move DNA pieces through a gel and separate them by size</a:t>
            </a:r>
            <a:endParaRPr>
              <a:latin typeface="Proxima Nova"/>
              <a:ea typeface="Proxima Nova"/>
              <a:cs typeface="Proxima Nova"/>
              <a:sym typeface="Proxima Nova"/>
            </a:endParaRPr>
          </a:p>
          <a:p>
            <a:pPr marL="342900" lvl="0" indent="-228600" algn="l" rtl="0">
              <a:spcBef>
                <a:spcPts val="640"/>
              </a:spcBef>
              <a:spcAft>
                <a:spcPts val="0"/>
              </a:spcAft>
              <a:buClr>
                <a:srgbClr val="000000"/>
              </a:buClr>
              <a:buSzPts val="1400"/>
              <a:buFont typeface="Proxima Nova"/>
              <a:buChar char="•"/>
            </a:pPr>
            <a:r>
              <a:rPr lang="en">
                <a:latin typeface="Proxima Nova"/>
                <a:ea typeface="Proxima Nova"/>
                <a:cs typeface="Proxima Nova"/>
                <a:sym typeface="Proxima Nova"/>
              </a:rPr>
              <a:t>Starting at the top, smaller pieces go farther down than larger pieces</a:t>
            </a:r>
            <a:endParaRPr>
              <a:latin typeface="Proxima Nova"/>
              <a:ea typeface="Proxima Nova"/>
              <a:cs typeface="Proxima Nova"/>
              <a:sym typeface="Proxima Nova"/>
            </a:endParaRPr>
          </a:p>
          <a:p>
            <a:pPr marL="342900" lvl="0" indent="-228600" algn="l" rtl="0">
              <a:spcBef>
                <a:spcPts val="640"/>
              </a:spcBef>
              <a:spcAft>
                <a:spcPts val="0"/>
              </a:spcAft>
              <a:buClr>
                <a:srgbClr val="000000"/>
              </a:buClr>
              <a:buSzPts val="1400"/>
              <a:buFont typeface="Proxima Nova"/>
              <a:buChar char="•"/>
            </a:pPr>
            <a:r>
              <a:rPr lang="en" b="1">
                <a:latin typeface="Proxima Nova"/>
                <a:ea typeface="Proxima Nova"/>
                <a:cs typeface="Proxima Nova"/>
                <a:sym typeface="Proxima Nova"/>
              </a:rPr>
              <a:t>Arrange the DNA pieces by size AND by dideoxynucleotide “terminator”  by using 4 lanes</a:t>
            </a:r>
            <a:endParaRPr b="1">
              <a:latin typeface="Proxima Nova"/>
              <a:ea typeface="Proxima Nova"/>
              <a:cs typeface="Proxima Nova"/>
              <a:sym typeface="Proxima Nova"/>
            </a:endParaRPr>
          </a:p>
        </p:txBody>
      </p:sp>
      <p:pic>
        <p:nvPicPr>
          <p:cNvPr id="145" name="Google Shape;145;p23"/>
          <p:cNvPicPr preferRelativeResize="0"/>
          <p:nvPr/>
        </p:nvPicPr>
        <p:blipFill>
          <a:blip r:embed="rId3">
            <a:alphaModFix/>
          </a:blip>
          <a:stretch>
            <a:fillRect/>
          </a:stretch>
        </p:blipFill>
        <p:spPr>
          <a:xfrm>
            <a:off x="4394525" y="1903905"/>
            <a:ext cx="4595499" cy="209237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p:nvPr/>
        </p:nvSpPr>
        <p:spPr>
          <a:xfrm>
            <a:off x="284825" y="573825"/>
            <a:ext cx="8547600" cy="98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3959"/>
              <a:buFont typeface="Calibri"/>
              <a:buNone/>
            </a:pPr>
            <a:r>
              <a:rPr lang="en" sz="3200">
                <a:solidFill>
                  <a:schemeClr val="dk1"/>
                </a:solidFill>
                <a:latin typeface="Proxima Nova Semibold"/>
                <a:ea typeface="Proxima Nova Semibold"/>
                <a:cs typeface="Proxima Nova Semibold"/>
                <a:sym typeface="Proxima Nova Semibold"/>
              </a:rPr>
              <a:t>Sequencing activity 1</a:t>
            </a:r>
            <a:endParaRPr sz="3200" i="0" u="none" strike="noStrike" cap="none">
              <a:solidFill>
                <a:srgbClr val="000000"/>
              </a:solidFill>
              <a:latin typeface="Proxima Nova Semibold"/>
              <a:ea typeface="Proxima Nova Semibold"/>
              <a:cs typeface="Proxima Nova Semibold"/>
              <a:sym typeface="Proxima Nova Semibold"/>
            </a:endParaRPr>
          </a:p>
        </p:txBody>
      </p:sp>
      <p:sp>
        <p:nvSpPr>
          <p:cNvPr id="151" name="Google Shape;151;p24"/>
          <p:cNvSpPr txBox="1">
            <a:spLocks noGrp="1"/>
          </p:cNvSpPr>
          <p:nvPr>
            <p:ph type="sldNum" idx="2"/>
          </p:nvPr>
        </p:nvSpPr>
        <p:spPr>
          <a:xfrm>
            <a:off x="8283608" y="473064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152" name="Google Shape;152;p24"/>
          <p:cNvSpPr txBox="1"/>
          <p:nvPr/>
        </p:nvSpPr>
        <p:spPr>
          <a:xfrm>
            <a:off x="284825" y="1286250"/>
            <a:ext cx="4109700" cy="3368100"/>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None/>
            </a:pPr>
            <a:r>
              <a:rPr lang="en" sz="2400">
                <a:latin typeface="Proxima Nova"/>
                <a:ea typeface="Proxima Nova"/>
                <a:cs typeface="Proxima Nova"/>
                <a:sym typeface="Proxima Nova"/>
              </a:rPr>
              <a:t>Step 4</a:t>
            </a:r>
            <a:endParaRPr sz="2400">
              <a:latin typeface="Proxima Nova"/>
              <a:ea typeface="Proxima Nova"/>
              <a:cs typeface="Proxima Nova"/>
              <a:sym typeface="Proxima Nova"/>
            </a:endParaRPr>
          </a:p>
          <a:p>
            <a:pPr marL="342900" lvl="0" indent="-228600" algn="l" rtl="0">
              <a:spcBef>
                <a:spcPts val="640"/>
              </a:spcBef>
              <a:spcAft>
                <a:spcPts val="0"/>
              </a:spcAft>
              <a:buClr>
                <a:srgbClr val="000000"/>
              </a:buClr>
              <a:buSzPts val="1400"/>
              <a:buFont typeface="Proxima Nova"/>
              <a:buChar char="•"/>
            </a:pPr>
            <a:r>
              <a:rPr lang="en" b="1">
                <a:latin typeface="Proxima Nova"/>
                <a:ea typeface="Proxima Nova"/>
                <a:cs typeface="Proxima Nova"/>
                <a:sym typeface="Proxima Nova"/>
              </a:rPr>
              <a:t>Starting at the bottom, write the letter of the lane that smallest DNA piece is in.  As you work your way to the top, you are writing the sequence of the DNA!</a:t>
            </a:r>
            <a:endParaRPr b="1">
              <a:latin typeface="Proxima Nova"/>
              <a:ea typeface="Proxima Nova"/>
              <a:cs typeface="Proxima Nova"/>
              <a:sym typeface="Proxima Nova"/>
            </a:endParaRPr>
          </a:p>
        </p:txBody>
      </p:sp>
      <p:pic>
        <p:nvPicPr>
          <p:cNvPr id="153" name="Google Shape;153;p24"/>
          <p:cNvPicPr preferRelativeResize="0"/>
          <p:nvPr/>
        </p:nvPicPr>
        <p:blipFill>
          <a:blip r:embed="rId3">
            <a:alphaModFix/>
          </a:blip>
          <a:stretch>
            <a:fillRect/>
          </a:stretch>
        </p:blipFill>
        <p:spPr>
          <a:xfrm>
            <a:off x="4863500" y="1386788"/>
            <a:ext cx="4045675" cy="3167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5"/>
          <p:cNvSpPr txBox="1"/>
          <p:nvPr/>
        </p:nvSpPr>
        <p:spPr>
          <a:xfrm>
            <a:off x="284825" y="573825"/>
            <a:ext cx="8547600" cy="98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3959"/>
              <a:buFont typeface="Calibri"/>
              <a:buNone/>
            </a:pPr>
            <a:r>
              <a:rPr lang="en" sz="3200">
                <a:solidFill>
                  <a:schemeClr val="dk1"/>
                </a:solidFill>
                <a:latin typeface="Proxima Nova Semibold"/>
                <a:ea typeface="Proxima Nova Semibold"/>
                <a:cs typeface="Proxima Nova Semibold"/>
                <a:sym typeface="Proxima Nova Semibold"/>
              </a:rPr>
              <a:t>Sequencing activity 1</a:t>
            </a:r>
            <a:endParaRPr sz="3200" i="0" u="none" strike="noStrike" cap="none">
              <a:solidFill>
                <a:srgbClr val="000000"/>
              </a:solidFill>
              <a:latin typeface="Proxima Nova Semibold"/>
              <a:ea typeface="Proxima Nova Semibold"/>
              <a:cs typeface="Proxima Nova Semibold"/>
              <a:sym typeface="Proxima Nova Semibold"/>
            </a:endParaRPr>
          </a:p>
        </p:txBody>
      </p:sp>
      <p:sp>
        <p:nvSpPr>
          <p:cNvPr id="159" name="Google Shape;159;p25"/>
          <p:cNvSpPr txBox="1">
            <a:spLocks noGrp="1"/>
          </p:cNvSpPr>
          <p:nvPr>
            <p:ph type="sldNum" idx="2"/>
          </p:nvPr>
        </p:nvSpPr>
        <p:spPr>
          <a:xfrm>
            <a:off x="8283608" y="473064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160" name="Google Shape;160;p25"/>
          <p:cNvSpPr txBox="1"/>
          <p:nvPr/>
        </p:nvSpPr>
        <p:spPr>
          <a:xfrm>
            <a:off x="284825" y="1286250"/>
            <a:ext cx="3665700" cy="3368100"/>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None/>
            </a:pPr>
            <a:r>
              <a:rPr lang="en" sz="2400">
                <a:latin typeface="Proxima Nova"/>
                <a:ea typeface="Proxima Nova"/>
                <a:cs typeface="Proxima Nova"/>
                <a:sym typeface="Proxima Nova"/>
              </a:rPr>
              <a:t>Step 5</a:t>
            </a:r>
            <a:endParaRPr sz="2400">
              <a:latin typeface="Proxima Nova"/>
              <a:ea typeface="Proxima Nova"/>
              <a:cs typeface="Proxima Nova"/>
              <a:sym typeface="Proxima Nova"/>
            </a:endParaRPr>
          </a:p>
          <a:p>
            <a:pPr marL="342900" lvl="0" indent="-228600" algn="l" rtl="0">
              <a:spcBef>
                <a:spcPts val="640"/>
              </a:spcBef>
              <a:spcAft>
                <a:spcPts val="0"/>
              </a:spcAft>
              <a:buClr>
                <a:srgbClr val="000000"/>
              </a:buClr>
              <a:buSzPts val="1400"/>
              <a:buFont typeface="Proxima Nova"/>
              <a:buChar char="•"/>
            </a:pPr>
            <a:r>
              <a:rPr lang="en">
                <a:latin typeface="Proxima Nova"/>
                <a:ea typeface="Proxima Nova"/>
                <a:cs typeface="Proxima Nova"/>
                <a:sym typeface="Proxima Nova"/>
              </a:rPr>
              <a:t>DNA is too small to see like we do in this activity</a:t>
            </a:r>
            <a:endParaRPr>
              <a:latin typeface="Proxima Nova"/>
              <a:ea typeface="Proxima Nova"/>
              <a:cs typeface="Proxima Nova"/>
              <a:sym typeface="Proxima Nova"/>
            </a:endParaRPr>
          </a:p>
          <a:p>
            <a:pPr marL="342900" lvl="0" indent="-228600" algn="l" rtl="0">
              <a:spcBef>
                <a:spcPts val="640"/>
              </a:spcBef>
              <a:spcAft>
                <a:spcPts val="0"/>
              </a:spcAft>
              <a:buClr>
                <a:srgbClr val="000000"/>
              </a:buClr>
              <a:buSzPts val="1400"/>
              <a:buFont typeface="Proxima Nova"/>
              <a:buChar char="•"/>
            </a:pPr>
            <a:r>
              <a:rPr lang="en">
                <a:latin typeface="Proxima Nova"/>
                <a:ea typeface="Proxima Nova"/>
                <a:cs typeface="Proxima Nova"/>
                <a:sym typeface="Proxima Nova"/>
              </a:rPr>
              <a:t>What we would really see is a band (stripe) that is made of thousands of copies of DNA that are exactly the same</a:t>
            </a:r>
            <a:endParaRPr>
              <a:latin typeface="Proxima Nova"/>
              <a:ea typeface="Proxima Nova"/>
              <a:cs typeface="Proxima Nova"/>
              <a:sym typeface="Proxima Nova"/>
            </a:endParaRPr>
          </a:p>
          <a:p>
            <a:pPr marL="342900" lvl="0" indent="-228600" algn="l" rtl="0">
              <a:spcBef>
                <a:spcPts val="640"/>
              </a:spcBef>
              <a:spcAft>
                <a:spcPts val="0"/>
              </a:spcAft>
              <a:buClr>
                <a:srgbClr val="000000"/>
              </a:buClr>
              <a:buSzPts val="1400"/>
              <a:buFont typeface="Proxima Nova"/>
              <a:buChar char="•"/>
            </a:pPr>
            <a:r>
              <a:rPr lang="en" b="1">
                <a:latin typeface="Proxima Nova"/>
                <a:ea typeface="Proxima Nova"/>
                <a:cs typeface="Proxima Nova"/>
                <a:sym typeface="Proxima Nova"/>
              </a:rPr>
              <a:t>Write the DNA sequence on your student sheet</a:t>
            </a:r>
            <a:endParaRPr b="1">
              <a:latin typeface="Proxima Nova"/>
              <a:ea typeface="Proxima Nova"/>
              <a:cs typeface="Proxima Nova"/>
              <a:sym typeface="Proxima Nova"/>
            </a:endParaRPr>
          </a:p>
        </p:txBody>
      </p:sp>
      <p:pic>
        <p:nvPicPr>
          <p:cNvPr id="161" name="Google Shape;161;p25"/>
          <p:cNvPicPr preferRelativeResize="0"/>
          <p:nvPr/>
        </p:nvPicPr>
        <p:blipFill>
          <a:blip r:embed="rId3">
            <a:alphaModFix/>
          </a:blip>
          <a:stretch>
            <a:fillRect/>
          </a:stretch>
        </p:blipFill>
        <p:spPr>
          <a:xfrm>
            <a:off x="4017150" y="1865950"/>
            <a:ext cx="2195426" cy="1718600"/>
          </a:xfrm>
          <a:prstGeom prst="rect">
            <a:avLst/>
          </a:prstGeom>
          <a:noFill/>
          <a:ln>
            <a:noFill/>
          </a:ln>
        </p:spPr>
      </p:pic>
      <p:pic>
        <p:nvPicPr>
          <p:cNvPr id="162" name="Google Shape;162;p25"/>
          <p:cNvPicPr preferRelativeResize="0"/>
          <p:nvPr/>
        </p:nvPicPr>
        <p:blipFill>
          <a:blip r:embed="rId4">
            <a:alphaModFix/>
          </a:blip>
          <a:stretch>
            <a:fillRect/>
          </a:stretch>
        </p:blipFill>
        <p:spPr>
          <a:xfrm>
            <a:off x="6637463" y="1154825"/>
            <a:ext cx="533400" cy="3333750"/>
          </a:xfrm>
          <a:prstGeom prst="rect">
            <a:avLst/>
          </a:prstGeom>
          <a:noFill/>
          <a:ln>
            <a:noFill/>
          </a:ln>
        </p:spPr>
      </p:pic>
      <p:pic>
        <p:nvPicPr>
          <p:cNvPr id="163" name="Google Shape;163;p25"/>
          <p:cNvPicPr preferRelativeResize="0"/>
          <p:nvPr/>
        </p:nvPicPr>
        <p:blipFill>
          <a:blip r:embed="rId5">
            <a:alphaModFix/>
          </a:blip>
          <a:stretch>
            <a:fillRect/>
          </a:stretch>
        </p:blipFill>
        <p:spPr>
          <a:xfrm>
            <a:off x="7595775" y="1783056"/>
            <a:ext cx="1455900" cy="1884382"/>
          </a:xfrm>
          <a:prstGeom prst="rect">
            <a:avLst/>
          </a:prstGeom>
          <a:noFill/>
          <a:ln>
            <a:noFill/>
          </a:ln>
        </p:spPr>
      </p:pic>
      <p:sp>
        <p:nvSpPr>
          <p:cNvPr id="164" name="Google Shape;164;p25"/>
          <p:cNvSpPr/>
          <p:nvPr/>
        </p:nvSpPr>
        <p:spPr>
          <a:xfrm>
            <a:off x="6279200" y="2498212"/>
            <a:ext cx="315300" cy="288300"/>
          </a:xfrm>
          <a:prstGeom prst="mathEqual">
            <a:avLst>
              <a:gd name="adj1" fmla="val 23520"/>
              <a:gd name="adj2" fmla="val 1176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5"/>
          <p:cNvSpPr/>
          <p:nvPr/>
        </p:nvSpPr>
        <p:spPr>
          <a:xfrm>
            <a:off x="7225675" y="2498199"/>
            <a:ext cx="315300" cy="288300"/>
          </a:xfrm>
          <a:prstGeom prst="mathEqual">
            <a:avLst>
              <a:gd name="adj1" fmla="val 23520"/>
              <a:gd name="adj2" fmla="val 1176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p:nvPr/>
        </p:nvSpPr>
        <p:spPr>
          <a:xfrm>
            <a:off x="284825" y="573825"/>
            <a:ext cx="8547600" cy="117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200">
                <a:solidFill>
                  <a:schemeClr val="dk1"/>
                </a:solidFill>
                <a:latin typeface="Proxima Nova Semibold"/>
                <a:ea typeface="Proxima Nova Semibold"/>
                <a:cs typeface="Proxima Nova Semibold"/>
                <a:sym typeface="Proxima Nova Semibold"/>
              </a:rPr>
              <a:t>What can sequencing a genome teach us about disease?</a:t>
            </a:r>
            <a:endParaRPr sz="3200">
              <a:solidFill>
                <a:schemeClr val="dk1"/>
              </a:solidFill>
              <a:latin typeface="Proxima Nova Semibold"/>
              <a:ea typeface="Proxima Nova Semibold"/>
              <a:cs typeface="Proxima Nova Semibold"/>
              <a:sym typeface="Proxima Nova Semibold"/>
            </a:endParaRPr>
          </a:p>
          <a:p>
            <a:pPr marL="0" lvl="0" indent="0" algn="ctr" rtl="0">
              <a:spcBef>
                <a:spcPts val="0"/>
              </a:spcBef>
              <a:spcAft>
                <a:spcPts val="0"/>
              </a:spcAft>
              <a:buClr>
                <a:schemeClr val="dk1"/>
              </a:buClr>
              <a:buSzPts val="1100"/>
              <a:buFont typeface="Arial"/>
              <a:buNone/>
            </a:pPr>
            <a:endParaRPr sz="3200">
              <a:solidFill>
                <a:schemeClr val="dk1"/>
              </a:solidFill>
              <a:latin typeface="Proxima Nova Semibold"/>
              <a:ea typeface="Proxima Nova Semibold"/>
              <a:cs typeface="Proxima Nova Semibold"/>
              <a:sym typeface="Proxima Nova Semibold"/>
            </a:endParaRPr>
          </a:p>
          <a:p>
            <a:pPr marL="0" lvl="0" indent="0" algn="ctr" rtl="0">
              <a:spcBef>
                <a:spcPts val="0"/>
              </a:spcBef>
              <a:spcAft>
                <a:spcPts val="0"/>
              </a:spcAft>
              <a:buClr>
                <a:schemeClr val="dk1"/>
              </a:buClr>
              <a:buSzPts val="3959"/>
              <a:buFont typeface="Calibri"/>
              <a:buNone/>
            </a:pPr>
            <a:endParaRPr sz="3200">
              <a:solidFill>
                <a:schemeClr val="dk1"/>
              </a:solidFill>
              <a:latin typeface="Proxima Nova Semibold"/>
              <a:ea typeface="Proxima Nova Semibold"/>
              <a:cs typeface="Proxima Nova Semibold"/>
              <a:sym typeface="Proxima Nova Semibold"/>
            </a:endParaRPr>
          </a:p>
        </p:txBody>
      </p:sp>
      <p:sp>
        <p:nvSpPr>
          <p:cNvPr id="171" name="Google Shape;171;p26"/>
          <p:cNvSpPr txBox="1">
            <a:spLocks noGrp="1"/>
          </p:cNvSpPr>
          <p:nvPr>
            <p:ph type="sldNum" idx="2"/>
          </p:nvPr>
        </p:nvSpPr>
        <p:spPr>
          <a:xfrm>
            <a:off x="8283608" y="473064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172" name="Google Shape;172;p26" descr="One of the most promising avenues for identifying the underlying causes of disease in individual patients lies in the field of genetics and precision medicine. After many years of halting and intermittent progress, the path to comprehensive gene discovery in a broad range of human diseases is now clear, and these findings are now being used as the starting points for the development of new treatments. In this lecture, Dr. David Goldstein will share his progress and recent successes in developing targeted treatments that have fundamentally improved the lives of patients living with devastating disease.&#10;&#10;This talk is part of the Stavros Niarchos Foundation Brain Insight Lecture series, offered free to the public to enhance understanding of the biology of the mind and the complexity of human behavior. The lectures are hosted by Columbia’s Mortimer B. Zuckerman Mind Brain Behavior Institute and supported by the Stavros Niarchos Foundation.&#10; &#10;Speaker: David Goldstein, Ph.D., is the John E. Borne Professor of Genetics and Development and Director of the Institute for Genomic Medicine at Columbia University Medical Center. Previously, he was a Professor of Genetics at Duke University and the Director for the Center for Human Genome Variation. He trained in theoretical population genetics at Stanford University. Dr. Goldstein's primary research interests include human genetic diversity, the genetics of disease, and pharmacogenetics. The Goldstein group and collaborators have discovered a number of disease causing genes and syndromes, in particular neurological and infectious diseases.&#10;&#10;Dr. Goldstein was elected a fellow of the American Association for the Advancement of Science (AAAS) in 2013, received the University of North Carolina at Chapel Hill Institute for Pharmacogenomics and Individualized Therapy (IPIT) award for clinical services in 2012, and was a recipient of one of the first seven nationally awarded Royal Society/Wolfson research merit awards in the United Kingdom for his work in human population genetics. In 2013, Dr. Goldstein chaired the Gordon Research Conference in Human Genetics, and he is currently serving on the Advisory Council at the National Institute of Neurological Disorders and Stroke at the National Institutes of Health (NIH)." title="Finding the Right Medicine One Patient at a Time">
            <a:hlinkClick r:id="rId3"/>
          </p:cNvPr>
          <p:cNvPicPr preferRelativeResize="0"/>
          <p:nvPr/>
        </p:nvPicPr>
        <p:blipFill>
          <a:blip r:embed="rId4">
            <a:alphaModFix/>
          </a:blip>
          <a:stretch>
            <a:fillRect/>
          </a:stretch>
        </p:blipFill>
        <p:spPr>
          <a:xfrm>
            <a:off x="2498625" y="1640650"/>
            <a:ext cx="4120000" cy="3090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7"/>
          <p:cNvSpPr txBox="1">
            <a:spLocks noGrp="1"/>
          </p:cNvSpPr>
          <p:nvPr>
            <p:ph type="sldNum" idx="2"/>
          </p:nvPr>
        </p:nvSpPr>
        <p:spPr>
          <a:xfrm>
            <a:off x="8283608" y="473064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178" name="Google Shape;178;p27"/>
          <p:cNvSpPr txBox="1"/>
          <p:nvPr/>
        </p:nvSpPr>
        <p:spPr>
          <a:xfrm>
            <a:off x="643625" y="421700"/>
            <a:ext cx="7501500" cy="163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37721"/>
                </a:solidFill>
                <a:latin typeface="Proxima Nova"/>
                <a:ea typeface="Proxima Nova"/>
                <a:cs typeface="Proxima Nova"/>
                <a:sym typeface="Proxima Nova"/>
              </a:rPr>
              <a:t>DNA Sequencing and Precision Medicine</a:t>
            </a:r>
            <a:endParaRPr/>
          </a:p>
        </p:txBody>
      </p:sp>
      <p:sp>
        <p:nvSpPr>
          <p:cNvPr id="179" name="Google Shape;179;p27"/>
          <p:cNvSpPr txBox="1"/>
          <p:nvPr/>
        </p:nvSpPr>
        <p:spPr>
          <a:xfrm>
            <a:off x="457200" y="2179825"/>
            <a:ext cx="8229600" cy="2154000"/>
          </a:xfrm>
          <a:prstGeom prst="rect">
            <a:avLst/>
          </a:prstGeom>
          <a:noFill/>
          <a:ln>
            <a:noFill/>
          </a:ln>
        </p:spPr>
        <p:txBody>
          <a:bodyPr spcFirstLastPara="1" wrap="square" lIns="91425" tIns="45700" rIns="91425" bIns="45700" anchor="t" anchorCtr="0">
            <a:noAutofit/>
          </a:bodyPr>
          <a:lstStyle/>
          <a:p>
            <a:pPr marL="342900" lvl="0" indent="0" algn="ctr" rtl="0">
              <a:spcBef>
                <a:spcPts val="640"/>
              </a:spcBef>
              <a:spcAft>
                <a:spcPts val="0"/>
              </a:spcAft>
              <a:buNone/>
            </a:pPr>
            <a:r>
              <a:rPr lang="en" sz="3600" b="1">
                <a:latin typeface="Proxima Nova"/>
                <a:ea typeface="Proxima Nova"/>
                <a:cs typeface="Proxima Nova"/>
                <a:sym typeface="Proxima Nova"/>
              </a:rPr>
              <a:t>Class 2</a:t>
            </a:r>
            <a:endParaRPr sz="3600" b="1">
              <a:latin typeface="Proxima Nova"/>
              <a:ea typeface="Proxima Nova"/>
              <a:cs typeface="Proxima Nova"/>
              <a:sym typeface="Proxima Nova"/>
            </a:endParaRPr>
          </a:p>
          <a:p>
            <a:pPr marL="342900" lvl="0" indent="0" algn="ctr" rtl="0">
              <a:spcBef>
                <a:spcPts val="640"/>
              </a:spcBef>
              <a:spcAft>
                <a:spcPts val="0"/>
              </a:spcAft>
              <a:buClr>
                <a:schemeClr val="dk1"/>
              </a:buClr>
              <a:buSzPts val="1100"/>
              <a:buFont typeface="Arial"/>
              <a:buNone/>
            </a:pPr>
            <a:r>
              <a:rPr lang="en" sz="2400">
                <a:latin typeface="Proxima Nova"/>
                <a:ea typeface="Proxima Nova"/>
                <a:cs typeface="Proxima Nova"/>
                <a:sym typeface="Proxima Nova"/>
              </a:rPr>
              <a:t>How can DNA Sequencing aid the understanding and treatment of diseases?</a:t>
            </a:r>
            <a:endParaRPr sz="2400">
              <a:latin typeface="Proxima Nova"/>
              <a:ea typeface="Proxima Nova"/>
              <a:cs typeface="Proxima Nova"/>
              <a:sym typeface="Proxima Nova"/>
            </a:endParaRPr>
          </a:p>
          <a:p>
            <a:pPr marL="342900" lvl="0" indent="0" algn="ctr" rtl="0">
              <a:spcBef>
                <a:spcPts val="640"/>
              </a:spcBef>
              <a:spcAft>
                <a:spcPts val="0"/>
              </a:spcAft>
              <a:buClr>
                <a:schemeClr val="dk1"/>
              </a:buClr>
              <a:buSzPts val="1100"/>
              <a:buFont typeface="Arial"/>
              <a:buNone/>
            </a:pPr>
            <a:r>
              <a:rPr lang="en" sz="2400">
                <a:latin typeface="Proxima Nova"/>
                <a:ea typeface="Proxima Nova"/>
                <a:cs typeface="Proxima Nova"/>
                <a:sym typeface="Proxima Nova"/>
              </a:rPr>
              <a:t>Who should get their genomes sequenced?</a:t>
            </a:r>
            <a:endParaRPr sz="2400">
              <a:latin typeface="Proxima Nova"/>
              <a:ea typeface="Proxima Nova"/>
              <a:cs typeface="Proxima Nova"/>
              <a:sym typeface="Proxima Nova"/>
            </a:endParaRPr>
          </a:p>
          <a:p>
            <a:pPr marL="342900" lvl="0" indent="0" algn="ctr" rtl="0">
              <a:spcBef>
                <a:spcPts val="640"/>
              </a:spcBef>
              <a:spcAft>
                <a:spcPts val="0"/>
              </a:spcAft>
              <a:buClr>
                <a:schemeClr val="dk1"/>
              </a:buClr>
              <a:buSzPts val="1100"/>
              <a:buFont typeface="Arial"/>
              <a:buNone/>
            </a:pPr>
            <a:endParaRPr sz="2400">
              <a:latin typeface="Proxima Nova"/>
              <a:ea typeface="Proxima Nova"/>
              <a:cs typeface="Proxima Nova"/>
              <a:sym typeface="Proxima Nova"/>
            </a:endParaRPr>
          </a:p>
          <a:p>
            <a:pPr marL="342900" lvl="0" indent="0" algn="ctr" rtl="0">
              <a:spcBef>
                <a:spcPts val="640"/>
              </a:spcBef>
              <a:spcAft>
                <a:spcPts val="0"/>
              </a:spcAft>
              <a:buNone/>
            </a:pPr>
            <a:endParaRPr sz="2400">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8"/>
          <p:cNvSpPr txBox="1"/>
          <p:nvPr/>
        </p:nvSpPr>
        <p:spPr>
          <a:xfrm>
            <a:off x="284825" y="573825"/>
            <a:ext cx="8547600" cy="98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3959"/>
              <a:buFont typeface="Calibri"/>
              <a:buNone/>
            </a:pPr>
            <a:r>
              <a:rPr lang="en" sz="3200">
                <a:solidFill>
                  <a:schemeClr val="dk1"/>
                </a:solidFill>
                <a:latin typeface="Proxima Nova Semibold"/>
                <a:ea typeface="Proxima Nova Semibold"/>
                <a:cs typeface="Proxima Nova Semibold"/>
                <a:sym typeface="Proxima Nova Semibold"/>
              </a:rPr>
              <a:t>Cara Greene: Good Morning America</a:t>
            </a:r>
            <a:endParaRPr sz="3200" i="0" u="none" strike="noStrike" cap="none">
              <a:solidFill>
                <a:srgbClr val="000000"/>
              </a:solidFill>
              <a:latin typeface="Proxima Nova Semibold"/>
              <a:ea typeface="Proxima Nova Semibold"/>
              <a:cs typeface="Proxima Nova Semibold"/>
              <a:sym typeface="Proxima Nova Semibold"/>
            </a:endParaRPr>
          </a:p>
        </p:txBody>
      </p:sp>
      <p:sp>
        <p:nvSpPr>
          <p:cNvPr id="185" name="Google Shape;185;p28"/>
          <p:cNvSpPr txBox="1">
            <a:spLocks noGrp="1"/>
          </p:cNvSpPr>
          <p:nvPr>
            <p:ph type="sldNum" idx="2"/>
          </p:nvPr>
        </p:nvSpPr>
        <p:spPr>
          <a:xfrm>
            <a:off x="8283608" y="473064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pic>
        <p:nvPicPr>
          <p:cNvPr id="186" name="Google Shape;186;p28" title="Precision Medicine Brings Medical Breakthrough for Girl Video - ABC News.mp4">
            <a:hlinkClick r:id="rId3"/>
          </p:cNvPr>
          <p:cNvPicPr preferRelativeResize="0"/>
          <p:nvPr/>
        </p:nvPicPr>
        <p:blipFill>
          <a:blip r:embed="rId4">
            <a:alphaModFix/>
          </a:blip>
          <a:stretch>
            <a:fillRect/>
          </a:stretch>
        </p:blipFill>
        <p:spPr>
          <a:xfrm>
            <a:off x="2195750" y="1166275"/>
            <a:ext cx="4752500" cy="35643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9"/>
          <p:cNvSpPr txBox="1"/>
          <p:nvPr/>
        </p:nvSpPr>
        <p:spPr>
          <a:xfrm>
            <a:off x="284825" y="573825"/>
            <a:ext cx="8547600" cy="98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3959"/>
              <a:buFont typeface="Calibri"/>
              <a:buNone/>
            </a:pPr>
            <a:r>
              <a:rPr lang="en" sz="3200">
                <a:solidFill>
                  <a:schemeClr val="dk1"/>
                </a:solidFill>
                <a:latin typeface="Proxima Nova Semibold"/>
                <a:ea typeface="Proxima Nova Semibold"/>
                <a:cs typeface="Proxima Nova Semibold"/>
                <a:sym typeface="Proxima Nova Semibold"/>
              </a:rPr>
              <a:t>Sequencing activity 2</a:t>
            </a:r>
            <a:endParaRPr sz="3200" i="0" u="none" strike="noStrike" cap="none">
              <a:solidFill>
                <a:srgbClr val="000000"/>
              </a:solidFill>
              <a:latin typeface="Proxima Nova Semibold"/>
              <a:ea typeface="Proxima Nova Semibold"/>
              <a:cs typeface="Proxima Nova Semibold"/>
              <a:sym typeface="Proxima Nova Semibold"/>
            </a:endParaRPr>
          </a:p>
        </p:txBody>
      </p:sp>
      <p:sp>
        <p:nvSpPr>
          <p:cNvPr id="192" name="Google Shape;192;p29"/>
          <p:cNvSpPr txBox="1">
            <a:spLocks noGrp="1"/>
          </p:cNvSpPr>
          <p:nvPr>
            <p:ph type="sldNum" idx="2"/>
          </p:nvPr>
        </p:nvSpPr>
        <p:spPr>
          <a:xfrm>
            <a:off x="8283608" y="473064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193" name="Google Shape;193;p29"/>
          <p:cNvSpPr txBox="1"/>
          <p:nvPr/>
        </p:nvSpPr>
        <p:spPr>
          <a:xfrm>
            <a:off x="284825" y="1286250"/>
            <a:ext cx="4109700" cy="3368100"/>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None/>
            </a:pPr>
            <a:r>
              <a:rPr lang="en" sz="2400">
                <a:latin typeface="Proxima Nova"/>
                <a:ea typeface="Proxima Nova"/>
                <a:cs typeface="Proxima Nova"/>
                <a:sym typeface="Proxima Nova"/>
              </a:rPr>
              <a:t>Part 1</a:t>
            </a:r>
            <a:endParaRPr sz="2400">
              <a:latin typeface="Proxima Nova"/>
              <a:ea typeface="Proxima Nova"/>
              <a:cs typeface="Proxima Nova"/>
              <a:sym typeface="Proxima Nova"/>
            </a:endParaRPr>
          </a:p>
          <a:p>
            <a:pPr marL="342900" lvl="0" indent="-228600" algn="l" rtl="0">
              <a:spcBef>
                <a:spcPts val="640"/>
              </a:spcBef>
              <a:spcAft>
                <a:spcPts val="0"/>
              </a:spcAft>
              <a:buClr>
                <a:srgbClr val="000000"/>
              </a:buClr>
              <a:buSzPts val="1400"/>
              <a:buFont typeface="Proxima Nova"/>
              <a:buChar char="•"/>
            </a:pPr>
            <a:r>
              <a:rPr lang="en">
                <a:latin typeface="Proxima Nova"/>
                <a:ea typeface="Proxima Nova"/>
                <a:cs typeface="Proxima Nova"/>
                <a:sym typeface="Proxima Nova"/>
              </a:rPr>
              <a:t>Imagine that the DNA we sequenced last class was from Cara Greene’s SLC52A2 gene</a:t>
            </a:r>
            <a:endParaRPr>
              <a:latin typeface="Proxima Nova"/>
              <a:ea typeface="Proxima Nova"/>
              <a:cs typeface="Proxima Nova"/>
              <a:sym typeface="Proxima Nova"/>
            </a:endParaRPr>
          </a:p>
          <a:p>
            <a:pPr marL="342900" lvl="0" indent="-228600" algn="l" rtl="0">
              <a:spcBef>
                <a:spcPts val="640"/>
              </a:spcBef>
              <a:spcAft>
                <a:spcPts val="0"/>
              </a:spcAft>
              <a:buClr>
                <a:srgbClr val="000000"/>
              </a:buClr>
              <a:buSzPts val="1400"/>
              <a:buFont typeface="Proxima Nova"/>
              <a:buChar char="•"/>
            </a:pPr>
            <a:r>
              <a:rPr lang="en">
                <a:latin typeface="Proxima Nova"/>
                <a:ea typeface="Proxima Nova"/>
                <a:cs typeface="Proxima Nova"/>
                <a:sym typeface="Proxima Nova"/>
              </a:rPr>
              <a:t>This gene codes for a protein that helps transport vitamin B so it can be used by the body</a:t>
            </a:r>
            <a:endParaRPr>
              <a:latin typeface="Proxima Nova"/>
              <a:ea typeface="Proxima Nova"/>
              <a:cs typeface="Proxima Nova"/>
              <a:sym typeface="Proxima Nova"/>
            </a:endParaRPr>
          </a:p>
          <a:p>
            <a:pPr marL="342900" lvl="0" indent="-228600" algn="l" rtl="0">
              <a:spcBef>
                <a:spcPts val="640"/>
              </a:spcBef>
              <a:spcAft>
                <a:spcPts val="0"/>
              </a:spcAft>
              <a:buClr>
                <a:srgbClr val="000000"/>
              </a:buClr>
              <a:buSzPts val="1400"/>
              <a:buFont typeface="Proxima Nova"/>
              <a:buChar char="•"/>
            </a:pPr>
            <a:r>
              <a:rPr lang="en">
                <a:latin typeface="Proxima Nova"/>
                <a:ea typeface="Proxima Nova"/>
                <a:cs typeface="Proxima Nova"/>
                <a:sym typeface="Proxima Nova"/>
              </a:rPr>
              <a:t>Your table group will be assigned the imaginary results of the Sanger Sequencing of an imaginary patient who is suffering from an unknown genetic disorder</a:t>
            </a:r>
            <a:endParaRPr>
              <a:latin typeface="Proxima Nova"/>
              <a:ea typeface="Proxima Nova"/>
              <a:cs typeface="Proxima Nova"/>
              <a:sym typeface="Proxima Nova"/>
            </a:endParaRPr>
          </a:p>
          <a:p>
            <a:pPr marL="342900" lvl="0" indent="-228600" algn="l" rtl="0">
              <a:spcBef>
                <a:spcPts val="640"/>
              </a:spcBef>
              <a:spcAft>
                <a:spcPts val="0"/>
              </a:spcAft>
              <a:buClr>
                <a:srgbClr val="000000"/>
              </a:buClr>
              <a:buSzPts val="1400"/>
              <a:buFont typeface="Proxima Nova"/>
              <a:buChar char="•"/>
            </a:pPr>
            <a:r>
              <a:rPr lang="en" b="1">
                <a:latin typeface="Proxima Nova"/>
                <a:ea typeface="Proxima Nova"/>
                <a:cs typeface="Proxima Nova"/>
                <a:sym typeface="Proxima Nova"/>
              </a:rPr>
              <a:t>Using what you learned last time, determine the sequence of this piece of DNA</a:t>
            </a:r>
            <a:endParaRPr b="1">
              <a:latin typeface="Proxima Nova"/>
              <a:ea typeface="Proxima Nova"/>
              <a:cs typeface="Proxima Nova"/>
              <a:sym typeface="Proxima Nova"/>
            </a:endParaRPr>
          </a:p>
        </p:txBody>
      </p:sp>
      <p:pic>
        <p:nvPicPr>
          <p:cNvPr id="194" name="Google Shape;194;p29"/>
          <p:cNvPicPr preferRelativeResize="0"/>
          <p:nvPr/>
        </p:nvPicPr>
        <p:blipFill>
          <a:blip r:embed="rId3">
            <a:alphaModFix/>
          </a:blip>
          <a:stretch>
            <a:fillRect/>
          </a:stretch>
        </p:blipFill>
        <p:spPr>
          <a:xfrm>
            <a:off x="5214225" y="1204375"/>
            <a:ext cx="2672849" cy="1707691"/>
          </a:xfrm>
          <a:prstGeom prst="rect">
            <a:avLst/>
          </a:prstGeom>
          <a:noFill/>
          <a:ln>
            <a:noFill/>
          </a:ln>
        </p:spPr>
      </p:pic>
      <p:pic>
        <p:nvPicPr>
          <p:cNvPr id="195" name="Google Shape;195;p29"/>
          <p:cNvPicPr preferRelativeResize="0"/>
          <p:nvPr/>
        </p:nvPicPr>
        <p:blipFill>
          <a:blip r:embed="rId4">
            <a:alphaModFix/>
          </a:blip>
          <a:stretch>
            <a:fillRect/>
          </a:stretch>
        </p:blipFill>
        <p:spPr>
          <a:xfrm>
            <a:off x="5459900" y="3022950"/>
            <a:ext cx="2181494" cy="1707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0"/>
          <p:cNvSpPr txBox="1"/>
          <p:nvPr/>
        </p:nvSpPr>
        <p:spPr>
          <a:xfrm>
            <a:off x="284825" y="573825"/>
            <a:ext cx="8547600" cy="117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200">
                <a:solidFill>
                  <a:schemeClr val="dk1"/>
                </a:solidFill>
                <a:latin typeface="Proxima Nova Semibold"/>
                <a:ea typeface="Proxima Nova Semibold"/>
                <a:cs typeface="Proxima Nova Semibold"/>
                <a:sym typeface="Proxima Nova Semibold"/>
              </a:rPr>
              <a:t>Cara Greene</a:t>
            </a:r>
            <a:endParaRPr sz="3200">
              <a:solidFill>
                <a:schemeClr val="dk1"/>
              </a:solidFill>
              <a:latin typeface="Proxima Nova Semibold"/>
              <a:ea typeface="Proxima Nova Semibold"/>
              <a:cs typeface="Proxima Nova Semibold"/>
              <a:sym typeface="Proxima Nova Semibold"/>
            </a:endParaRPr>
          </a:p>
          <a:p>
            <a:pPr marL="0" lvl="0" indent="0" algn="ctr" rtl="0">
              <a:spcBef>
                <a:spcPts val="0"/>
              </a:spcBef>
              <a:spcAft>
                <a:spcPts val="0"/>
              </a:spcAft>
              <a:buClr>
                <a:schemeClr val="dk1"/>
              </a:buClr>
              <a:buSzPts val="1100"/>
              <a:buFont typeface="Arial"/>
              <a:buNone/>
            </a:pPr>
            <a:endParaRPr sz="3200">
              <a:solidFill>
                <a:schemeClr val="dk1"/>
              </a:solidFill>
              <a:latin typeface="Proxima Nova Semibold"/>
              <a:ea typeface="Proxima Nova Semibold"/>
              <a:cs typeface="Proxima Nova Semibold"/>
              <a:sym typeface="Proxima Nova Semibold"/>
            </a:endParaRPr>
          </a:p>
          <a:p>
            <a:pPr marL="0" lvl="0" indent="0" algn="ctr" rtl="0">
              <a:spcBef>
                <a:spcPts val="0"/>
              </a:spcBef>
              <a:spcAft>
                <a:spcPts val="0"/>
              </a:spcAft>
              <a:buClr>
                <a:schemeClr val="dk1"/>
              </a:buClr>
              <a:buSzPts val="3959"/>
              <a:buFont typeface="Calibri"/>
              <a:buNone/>
            </a:pPr>
            <a:endParaRPr sz="3200">
              <a:solidFill>
                <a:schemeClr val="dk1"/>
              </a:solidFill>
              <a:latin typeface="Proxima Nova Semibold"/>
              <a:ea typeface="Proxima Nova Semibold"/>
              <a:cs typeface="Proxima Nova Semibold"/>
              <a:sym typeface="Proxima Nova Semibold"/>
            </a:endParaRPr>
          </a:p>
        </p:txBody>
      </p:sp>
      <p:sp>
        <p:nvSpPr>
          <p:cNvPr id="201" name="Google Shape;201;p30"/>
          <p:cNvSpPr txBox="1">
            <a:spLocks noGrp="1"/>
          </p:cNvSpPr>
          <p:nvPr>
            <p:ph type="sldNum" idx="2"/>
          </p:nvPr>
        </p:nvSpPr>
        <p:spPr>
          <a:xfrm>
            <a:off x="8283608" y="473064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pic>
        <p:nvPicPr>
          <p:cNvPr id="202" name="Google Shape;202;p30" descr="One of the most promising avenues for identifying the underlying causes of disease in individual patients lies in the field of genetics and precision medicine. After many years of halting and intermittent progress, the path to comprehensive gene discovery in a broad range of human diseases is now clear, and these findings are now being used as the starting points for the development of new treatments. In this lecture, Dr. David Goldstein will share his progress and recent successes in developing targeted treatments that have fundamentally improved the lives of patients living with devastating disease.&#10;&#10;This talk is part of the Stavros Niarchos Foundation Brain Insight Lecture series, offered free to the public to enhance understanding of the biology of the mind and the complexity of human behavior. The lectures are hosted by Columbia’s Mortimer B. Zuckerman Mind Brain Behavior Institute and supported by the Stavros Niarchos Foundation.&#10; &#10;Speaker: David Goldstein, Ph.D., is the John E. Borne Professor of Genetics and Development and Director of the Institute for Genomic Medicine at Columbia University Medical Center. Previously, he was a Professor of Genetics at Duke University and the Director for the Center for Human Genome Variation. He trained in theoretical population genetics at Stanford University. Dr. Goldstein's primary research interests include human genetic diversity, the genetics of disease, and pharmacogenetics. The Goldstein group and collaborators have discovered a number of disease causing genes and syndromes, in particular neurological and infectious diseases.&#10;&#10;Dr. Goldstein was elected a fellow of the American Association for the Advancement of Science (AAAS) in 2013, received the University of North Carolina at Chapel Hill Institute for Pharmacogenomics and Individualized Therapy (IPIT) award for clinical services in 2012, and was a recipient of one of the first seven nationally awarded Royal Society/Wolfson research merit awards in the United Kingdom for his work in human population genetics. In 2013, Dr. Goldstein chaired the Gordon Research Conference in Human Genetics, and he is currently serving on the Advisory Council at the National Institute of Neurological Disorders and Stroke at the National Institutes of Health (NIH)." title="Finding the Right Medicine One Patient at a Time">
            <a:hlinkClick r:id="rId3"/>
          </p:cNvPr>
          <p:cNvPicPr preferRelativeResize="0"/>
          <p:nvPr/>
        </p:nvPicPr>
        <p:blipFill>
          <a:blip r:embed="rId4">
            <a:alphaModFix/>
          </a:blip>
          <a:stretch>
            <a:fillRect/>
          </a:stretch>
        </p:blipFill>
        <p:spPr>
          <a:xfrm>
            <a:off x="2498625" y="1640650"/>
            <a:ext cx="4120000" cy="3090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1"/>
          <p:cNvSpPr txBox="1"/>
          <p:nvPr/>
        </p:nvSpPr>
        <p:spPr>
          <a:xfrm>
            <a:off x="284825" y="573825"/>
            <a:ext cx="8547600" cy="98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3959"/>
              <a:buFont typeface="Calibri"/>
              <a:buNone/>
            </a:pPr>
            <a:r>
              <a:rPr lang="en" sz="3200">
                <a:solidFill>
                  <a:schemeClr val="dk1"/>
                </a:solidFill>
                <a:latin typeface="Proxima Nova Semibold"/>
                <a:ea typeface="Proxima Nova Semibold"/>
                <a:cs typeface="Proxima Nova Semibold"/>
                <a:sym typeface="Proxima Nova Semibold"/>
              </a:rPr>
              <a:t>Sequencing activity 2</a:t>
            </a:r>
            <a:endParaRPr sz="3200" i="0" u="none" strike="noStrike" cap="none">
              <a:solidFill>
                <a:srgbClr val="000000"/>
              </a:solidFill>
              <a:latin typeface="Proxima Nova Semibold"/>
              <a:ea typeface="Proxima Nova Semibold"/>
              <a:cs typeface="Proxima Nova Semibold"/>
              <a:sym typeface="Proxima Nova Semibold"/>
            </a:endParaRPr>
          </a:p>
        </p:txBody>
      </p:sp>
      <p:sp>
        <p:nvSpPr>
          <p:cNvPr id="208" name="Google Shape;208;p31"/>
          <p:cNvSpPr txBox="1">
            <a:spLocks noGrp="1"/>
          </p:cNvSpPr>
          <p:nvPr>
            <p:ph type="sldNum" idx="2"/>
          </p:nvPr>
        </p:nvSpPr>
        <p:spPr>
          <a:xfrm>
            <a:off x="8283608" y="473064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209" name="Google Shape;209;p31"/>
          <p:cNvSpPr txBox="1"/>
          <p:nvPr/>
        </p:nvSpPr>
        <p:spPr>
          <a:xfrm>
            <a:off x="284825" y="1286250"/>
            <a:ext cx="4109700" cy="3368100"/>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None/>
            </a:pPr>
            <a:r>
              <a:rPr lang="en" sz="2400">
                <a:latin typeface="Proxima Nova"/>
                <a:ea typeface="Proxima Nova"/>
                <a:cs typeface="Proxima Nova"/>
                <a:sym typeface="Proxima Nova"/>
              </a:rPr>
              <a:t>Part 2</a:t>
            </a:r>
            <a:endParaRPr sz="2400">
              <a:latin typeface="Proxima Nova"/>
              <a:ea typeface="Proxima Nova"/>
              <a:cs typeface="Proxima Nova"/>
              <a:sym typeface="Proxima Nova"/>
            </a:endParaRPr>
          </a:p>
          <a:p>
            <a:pPr marL="342900" lvl="0" indent="-228600" algn="l" rtl="0">
              <a:spcBef>
                <a:spcPts val="640"/>
              </a:spcBef>
              <a:spcAft>
                <a:spcPts val="0"/>
              </a:spcAft>
              <a:buClr>
                <a:srgbClr val="000000"/>
              </a:buClr>
              <a:buSzPts val="1400"/>
              <a:buFont typeface="Proxima Nova"/>
              <a:buChar char="•"/>
            </a:pPr>
            <a:r>
              <a:rPr lang="en" b="1">
                <a:latin typeface="Proxima Nova"/>
                <a:ea typeface="Proxima Nova"/>
                <a:cs typeface="Proxima Nova"/>
                <a:sym typeface="Proxima Nova"/>
              </a:rPr>
              <a:t>When you have finished sequencing your DNA, enter your sequence into the class data table</a:t>
            </a:r>
            <a:endParaRPr b="1">
              <a:latin typeface="Proxima Nova"/>
              <a:ea typeface="Proxima Nova"/>
              <a:cs typeface="Proxima Nova"/>
              <a:sym typeface="Proxima Nova"/>
            </a:endParaRPr>
          </a:p>
        </p:txBody>
      </p:sp>
      <p:pic>
        <p:nvPicPr>
          <p:cNvPr id="210" name="Google Shape;210;p31"/>
          <p:cNvPicPr preferRelativeResize="0"/>
          <p:nvPr/>
        </p:nvPicPr>
        <p:blipFill>
          <a:blip r:embed="rId3">
            <a:alphaModFix/>
          </a:blip>
          <a:stretch>
            <a:fillRect/>
          </a:stretch>
        </p:blipFill>
        <p:spPr>
          <a:xfrm>
            <a:off x="1681213" y="2737079"/>
            <a:ext cx="5781574" cy="1548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sldNum" idx="2"/>
          </p:nvPr>
        </p:nvSpPr>
        <p:spPr>
          <a:xfrm>
            <a:off x="8283608" y="473064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74" name="Google Shape;74;p14"/>
          <p:cNvSpPr txBox="1"/>
          <p:nvPr/>
        </p:nvSpPr>
        <p:spPr>
          <a:xfrm>
            <a:off x="643625" y="421700"/>
            <a:ext cx="7501500" cy="163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37721"/>
                </a:solidFill>
                <a:latin typeface="Proxima Nova"/>
                <a:ea typeface="Proxima Nova"/>
                <a:cs typeface="Proxima Nova"/>
                <a:sym typeface="Proxima Nova"/>
              </a:rPr>
              <a:t>DNA Sequencing and Precision Medicine</a:t>
            </a:r>
            <a:endParaRPr/>
          </a:p>
        </p:txBody>
      </p:sp>
      <p:sp>
        <p:nvSpPr>
          <p:cNvPr id="75" name="Google Shape;75;p14"/>
          <p:cNvSpPr txBox="1"/>
          <p:nvPr/>
        </p:nvSpPr>
        <p:spPr>
          <a:xfrm>
            <a:off x="457200" y="2190900"/>
            <a:ext cx="8229600" cy="2154000"/>
          </a:xfrm>
          <a:prstGeom prst="rect">
            <a:avLst/>
          </a:prstGeom>
          <a:noFill/>
          <a:ln>
            <a:noFill/>
          </a:ln>
        </p:spPr>
        <p:txBody>
          <a:bodyPr spcFirstLastPara="1" wrap="square" lIns="91425" tIns="45700" rIns="91425" bIns="45700" anchor="t" anchorCtr="0">
            <a:noAutofit/>
          </a:bodyPr>
          <a:lstStyle/>
          <a:p>
            <a:pPr marL="342900" lvl="0" indent="0" algn="ctr" rtl="0">
              <a:spcBef>
                <a:spcPts val="640"/>
              </a:spcBef>
              <a:spcAft>
                <a:spcPts val="0"/>
              </a:spcAft>
              <a:buNone/>
            </a:pPr>
            <a:r>
              <a:rPr lang="en" sz="3600" b="1">
                <a:latin typeface="Proxima Nova"/>
                <a:ea typeface="Proxima Nova"/>
                <a:cs typeface="Proxima Nova"/>
                <a:sym typeface="Proxima Nova"/>
              </a:rPr>
              <a:t>Class 1</a:t>
            </a:r>
            <a:endParaRPr sz="3600" b="1">
              <a:latin typeface="Proxima Nova"/>
              <a:ea typeface="Proxima Nova"/>
              <a:cs typeface="Proxima Nova"/>
              <a:sym typeface="Proxima Nova"/>
            </a:endParaRPr>
          </a:p>
          <a:p>
            <a:pPr marL="342900" lvl="0" indent="0" algn="ctr" rtl="0">
              <a:spcBef>
                <a:spcPts val="640"/>
              </a:spcBef>
              <a:spcAft>
                <a:spcPts val="0"/>
              </a:spcAft>
              <a:buNone/>
            </a:pPr>
            <a:r>
              <a:rPr lang="en" sz="2400">
                <a:latin typeface="Proxima Nova"/>
                <a:ea typeface="Proxima Nova"/>
                <a:cs typeface="Proxima Nova"/>
                <a:sym typeface="Proxima Nova"/>
              </a:rPr>
              <a:t>What is precision medicine?</a:t>
            </a:r>
            <a:endParaRPr sz="2400">
              <a:latin typeface="Proxima Nova"/>
              <a:ea typeface="Proxima Nova"/>
              <a:cs typeface="Proxima Nova"/>
              <a:sym typeface="Proxima Nova"/>
            </a:endParaRPr>
          </a:p>
          <a:p>
            <a:pPr marL="342900" lvl="0" indent="0" algn="ctr" rtl="0">
              <a:spcBef>
                <a:spcPts val="640"/>
              </a:spcBef>
              <a:spcAft>
                <a:spcPts val="0"/>
              </a:spcAft>
              <a:buNone/>
            </a:pPr>
            <a:r>
              <a:rPr lang="en" sz="2400">
                <a:latin typeface="Proxima Nova"/>
                <a:ea typeface="Proxima Nova"/>
                <a:cs typeface="Proxima Nova"/>
                <a:sym typeface="Proxima Nova"/>
              </a:rPr>
              <a:t>How does DNA sequencing work?</a:t>
            </a:r>
            <a:endParaRPr sz="2400">
              <a:latin typeface="Proxima Nova"/>
              <a:ea typeface="Proxima Nova"/>
              <a:cs typeface="Proxima Nova"/>
              <a:sym typeface="Proxima Nov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2"/>
          <p:cNvSpPr txBox="1"/>
          <p:nvPr/>
        </p:nvSpPr>
        <p:spPr>
          <a:xfrm>
            <a:off x="284825" y="573825"/>
            <a:ext cx="8547600" cy="98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3959"/>
              <a:buFont typeface="Calibri"/>
              <a:buNone/>
            </a:pPr>
            <a:r>
              <a:rPr lang="en" sz="3200">
                <a:solidFill>
                  <a:schemeClr val="dk1"/>
                </a:solidFill>
                <a:latin typeface="Proxima Nova Semibold"/>
                <a:ea typeface="Proxima Nova Semibold"/>
                <a:cs typeface="Proxima Nova Semibold"/>
                <a:sym typeface="Proxima Nova Semibold"/>
              </a:rPr>
              <a:t>Sequencing activity 2</a:t>
            </a:r>
            <a:endParaRPr sz="3200" i="0" u="none" strike="noStrike" cap="none">
              <a:solidFill>
                <a:srgbClr val="000000"/>
              </a:solidFill>
              <a:latin typeface="Proxima Nova Semibold"/>
              <a:ea typeface="Proxima Nova Semibold"/>
              <a:cs typeface="Proxima Nova Semibold"/>
              <a:sym typeface="Proxima Nova Semibold"/>
            </a:endParaRPr>
          </a:p>
        </p:txBody>
      </p:sp>
      <p:sp>
        <p:nvSpPr>
          <p:cNvPr id="216" name="Google Shape;216;p32"/>
          <p:cNvSpPr txBox="1">
            <a:spLocks noGrp="1"/>
          </p:cNvSpPr>
          <p:nvPr>
            <p:ph type="sldNum" idx="2"/>
          </p:nvPr>
        </p:nvSpPr>
        <p:spPr>
          <a:xfrm>
            <a:off x="8283608" y="473064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217" name="Google Shape;217;p32"/>
          <p:cNvSpPr txBox="1"/>
          <p:nvPr/>
        </p:nvSpPr>
        <p:spPr>
          <a:xfrm>
            <a:off x="284825" y="1286250"/>
            <a:ext cx="8547600" cy="3368100"/>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None/>
            </a:pPr>
            <a:r>
              <a:rPr lang="en" sz="2400">
                <a:latin typeface="Proxima Nova"/>
                <a:ea typeface="Proxima Nova"/>
                <a:cs typeface="Proxima Nova"/>
                <a:sym typeface="Proxima Nova"/>
              </a:rPr>
              <a:t>Part 2</a:t>
            </a:r>
            <a:endParaRPr sz="2400">
              <a:latin typeface="Proxima Nova"/>
              <a:ea typeface="Proxima Nova"/>
              <a:cs typeface="Proxima Nova"/>
              <a:sym typeface="Proxima Nova"/>
            </a:endParaRPr>
          </a:p>
          <a:p>
            <a:pPr marL="342900" lvl="0" indent="-228600" algn="l" rtl="0">
              <a:spcBef>
                <a:spcPts val="640"/>
              </a:spcBef>
              <a:spcAft>
                <a:spcPts val="0"/>
              </a:spcAft>
              <a:buClr>
                <a:srgbClr val="000000"/>
              </a:buClr>
              <a:buSzPts val="1400"/>
              <a:buFont typeface="Proxima Nova"/>
              <a:buChar char="•"/>
            </a:pPr>
            <a:r>
              <a:rPr lang="en" b="1">
                <a:latin typeface="Proxima Nova"/>
                <a:ea typeface="Proxima Nova"/>
                <a:cs typeface="Proxima Nova"/>
                <a:sym typeface="Proxima Nova"/>
              </a:rPr>
              <a:t>Compare patient DNA sequences to Cara Greene’s DNA.  Can you make a positive diagnosis of BVVLS?  Can you rule out BVVLS?  What are the next steps for this patient?</a:t>
            </a:r>
            <a:endParaRPr b="1">
              <a:latin typeface="Proxima Nova"/>
              <a:ea typeface="Proxima Nova"/>
              <a:cs typeface="Proxima Nova"/>
              <a:sym typeface="Proxima Nova"/>
            </a:endParaRPr>
          </a:p>
        </p:txBody>
      </p:sp>
      <p:pic>
        <p:nvPicPr>
          <p:cNvPr id="218" name="Google Shape;218;p32"/>
          <p:cNvPicPr preferRelativeResize="0"/>
          <p:nvPr/>
        </p:nvPicPr>
        <p:blipFill>
          <a:blip r:embed="rId3">
            <a:alphaModFix/>
          </a:blip>
          <a:stretch>
            <a:fillRect/>
          </a:stretch>
        </p:blipFill>
        <p:spPr>
          <a:xfrm>
            <a:off x="1681213" y="2737079"/>
            <a:ext cx="5781574" cy="1548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3"/>
          <p:cNvSpPr txBox="1"/>
          <p:nvPr/>
        </p:nvSpPr>
        <p:spPr>
          <a:xfrm>
            <a:off x="284825" y="573825"/>
            <a:ext cx="8547600" cy="117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200">
                <a:solidFill>
                  <a:schemeClr val="dk1"/>
                </a:solidFill>
                <a:latin typeface="Proxima Nova Semibold"/>
                <a:ea typeface="Proxima Nova Semibold"/>
                <a:cs typeface="Proxima Nova Semibold"/>
                <a:sym typeface="Proxima Nova Semibold"/>
              </a:rPr>
              <a:t>Who should be sequenced?</a:t>
            </a:r>
            <a:endParaRPr sz="3200">
              <a:solidFill>
                <a:schemeClr val="dk1"/>
              </a:solidFill>
              <a:latin typeface="Proxima Nova Semibold"/>
              <a:ea typeface="Proxima Nova Semibold"/>
              <a:cs typeface="Proxima Nova Semibold"/>
              <a:sym typeface="Proxima Nova Semibold"/>
            </a:endParaRPr>
          </a:p>
          <a:p>
            <a:pPr marL="0" lvl="0" indent="0" algn="ctr" rtl="0">
              <a:spcBef>
                <a:spcPts val="0"/>
              </a:spcBef>
              <a:spcAft>
                <a:spcPts val="0"/>
              </a:spcAft>
              <a:buClr>
                <a:schemeClr val="dk1"/>
              </a:buClr>
              <a:buSzPts val="1100"/>
              <a:buFont typeface="Arial"/>
              <a:buNone/>
            </a:pPr>
            <a:endParaRPr sz="3200">
              <a:solidFill>
                <a:schemeClr val="dk1"/>
              </a:solidFill>
              <a:latin typeface="Proxima Nova Semibold"/>
              <a:ea typeface="Proxima Nova Semibold"/>
              <a:cs typeface="Proxima Nova Semibold"/>
              <a:sym typeface="Proxima Nova Semibold"/>
            </a:endParaRPr>
          </a:p>
          <a:p>
            <a:pPr marL="0" lvl="0" indent="0" algn="ctr" rtl="0">
              <a:spcBef>
                <a:spcPts val="0"/>
              </a:spcBef>
              <a:spcAft>
                <a:spcPts val="0"/>
              </a:spcAft>
              <a:buClr>
                <a:schemeClr val="dk1"/>
              </a:buClr>
              <a:buSzPts val="3959"/>
              <a:buFont typeface="Calibri"/>
              <a:buNone/>
            </a:pPr>
            <a:endParaRPr sz="3200">
              <a:solidFill>
                <a:schemeClr val="dk1"/>
              </a:solidFill>
              <a:latin typeface="Proxima Nova Semibold"/>
              <a:ea typeface="Proxima Nova Semibold"/>
              <a:cs typeface="Proxima Nova Semibold"/>
              <a:sym typeface="Proxima Nova Semibold"/>
            </a:endParaRPr>
          </a:p>
        </p:txBody>
      </p:sp>
      <p:sp>
        <p:nvSpPr>
          <p:cNvPr id="224" name="Google Shape;224;p33"/>
          <p:cNvSpPr txBox="1">
            <a:spLocks noGrp="1"/>
          </p:cNvSpPr>
          <p:nvPr>
            <p:ph type="sldNum" idx="2"/>
          </p:nvPr>
        </p:nvSpPr>
        <p:spPr>
          <a:xfrm>
            <a:off x="8283608" y="473064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pic>
        <p:nvPicPr>
          <p:cNvPr id="225" name="Google Shape;225;p33" descr="One of the most promising avenues for identifying the underlying causes of disease in individual patients lies in the field of genetics and precision medicine. After many years of halting and intermittent progress, the path to comprehensive gene discovery in a broad range of human diseases is now clear, and these findings are now being used as the starting points for the development of new treatments. In this lecture, Dr. David Goldstein will share his progress and recent successes in developing targeted treatments that have fundamentally improved the lives of patients living with devastating disease.&#10;&#10;This talk is part of the Stavros Niarchos Foundation Brain Insight Lecture series, offered free to the public to enhance understanding of the biology of the mind and the complexity of human behavior. The lectures are hosted by Columbia’s Mortimer B. Zuckerman Mind Brain Behavior Institute and supported by the Stavros Niarchos Foundation.&#10; &#10;Speaker: David Goldstein, Ph.D., is the John E. Borne Professor of Genetics and Development and Director of the Institute for Genomic Medicine at Columbia University Medical Center. Previously, he was a Professor of Genetics at Duke University and the Director for the Center for Human Genome Variation. He trained in theoretical population genetics at Stanford University. Dr. Goldstein's primary research interests include human genetic diversity, the genetics of disease, and pharmacogenetics. The Goldstein group and collaborators have discovered a number of disease causing genes and syndromes, in particular neurological and infectious diseases.&#10;&#10;Dr. Goldstein was elected a fellow of the American Association for the Advancement of Science (AAAS) in 2013, received the University of North Carolina at Chapel Hill Institute for Pharmacogenomics and Individualized Therapy (IPIT) award for clinical services in 2012, and was a recipient of one of the first seven nationally awarded Royal Society/Wolfson research merit awards in the United Kingdom for his work in human population genetics. In 2013, Dr. Goldstein chaired the Gordon Research Conference in Human Genetics, and he is currently serving on the Advisory Council at the National Institute of Neurological Disorders and Stroke at the National Institutes of Health (NIH)." title="Finding the Right Medicine One Patient at a Time">
            <a:hlinkClick r:id="rId3"/>
          </p:cNvPr>
          <p:cNvPicPr preferRelativeResize="0"/>
          <p:nvPr/>
        </p:nvPicPr>
        <p:blipFill>
          <a:blip r:embed="rId4">
            <a:alphaModFix/>
          </a:blip>
          <a:stretch>
            <a:fillRect/>
          </a:stretch>
        </p:blipFill>
        <p:spPr>
          <a:xfrm>
            <a:off x="2498625" y="1640650"/>
            <a:ext cx="4120000" cy="3090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4"/>
          <p:cNvSpPr txBox="1"/>
          <p:nvPr/>
        </p:nvSpPr>
        <p:spPr>
          <a:xfrm>
            <a:off x="284825" y="573825"/>
            <a:ext cx="8547600" cy="98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3959"/>
              <a:buFont typeface="Calibri"/>
              <a:buNone/>
            </a:pPr>
            <a:r>
              <a:rPr lang="en" sz="3200">
                <a:solidFill>
                  <a:schemeClr val="dk1"/>
                </a:solidFill>
                <a:latin typeface="Proxima Nova Semibold"/>
                <a:ea typeface="Proxima Nova Semibold"/>
                <a:cs typeface="Proxima Nova Semibold"/>
                <a:sym typeface="Proxima Nova Semibold"/>
              </a:rPr>
              <a:t>Figure analysis template 1</a:t>
            </a:r>
            <a:endParaRPr sz="3200" i="0" u="none" strike="noStrike" cap="none">
              <a:solidFill>
                <a:srgbClr val="000000"/>
              </a:solidFill>
              <a:latin typeface="Proxima Nova Semibold"/>
              <a:ea typeface="Proxima Nova Semibold"/>
              <a:cs typeface="Proxima Nova Semibold"/>
              <a:sym typeface="Proxima Nova Semibold"/>
            </a:endParaRPr>
          </a:p>
        </p:txBody>
      </p:sp>
      <p:sp>
        <p:nvSpPr>
          <p:cNvPr id="231" name="Google Shape;231;p34"/>
          <p:cNvSpPr txBox="1">
            <a:spLocks noGrp="1"/>
          </p:cNvSpPr>
          <p:nvPr>
            <p:ph type="sldNum" idx="2"/>
          </p:nvPr>
        </p:nvSpPr>
        <p:spPr>
          <a:xfrm>
            <a:off x="8283608" y="473064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pic>
        <p:nvPicPr>
          <p:cNvPr id="232" name="Google Shape;232;p34" descr="Macintosh HD:Users:gemmalenowitz:Desktop:Screen Shot 2018-05-18 at 6.44.25 PM.png"/>
          <p:cNvPicPr preferRelativeResize="0"/>
          <p:nvPr/>
        </p:nvPicPr>
        <p:blipFill>
          <a:blip r:embed="rId3">
            <a:alphaModFix/>
          </a:blip>
          <a:stretch>
            <a:fillRect/>
          </a:stretch>
        </p:blipFill>
        <p:spPr>
          <a:xfrm>
            <a:off x="2229075" y="1236600"/>
            <a:ext cx="4685825" cy="33941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5"/>
          <p:cNvSpPr txBox="1"/>
          <p:nvPr/>
        </p:nvSpPr>
        <p:spPr>
          <a:xfrm>
            <a:off x="284825" y="573825"/>
            <a:ext cx="8547600" cy="117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200">
                <a:solidFill>
                  <a:schemeClr val="dk1"/>
                </a:solidFill>
                <a:latin typeface="Proxima Nova Semibold"/>
                <a:ea typeface="Proxima Nova Semibold"/>
                <a:cs typeface="Proxima Nova Semibold"/>
                <a:sym typeface="Proxima Nova Semibold"/>
              </a:rPr>
              <a:t>Should everyone be sequenced?</a:t>
            </a:r>
            <a:endParaRPr sz="3200">
              <a:solidFill>
                <a:schemeClr val="dk1"/>
              </a:solidFill>
              <a:latin typeface="Proxima Nova Semibold"/>
              <a:ea typeface="Proxima Nova Semibold"/>
              <a:cs typeface="Proxima Nova Semibold"/>
              <a:sym typeface="Proxima Nova Semibold"/>
            </a:endParaRPr>
          </a:p>
          <a:p>
            <a:pPr marL="0" lvl="0" indent="0" algn="ctr" rtl="0">
              <a:spcBef>
                <a:spcPts val="0"/>
              </a:spcBef>
              <a:spcAft>
                <a:spcPts val="0"/>
              </a:spcAft>
              <a:buClr>
                <a:schemeClr val="dk1"/>
              </a:buClr>
              <a:buSzPts val="1100"/>
              <a:buFont typeface="Arial"/>
              <a:buNone/>
            </a:pPr>
            <a:endParaRPr sz="3200">
              <a:solidFill>
                <a:schemeClr val="dk1"/>
              </a:solidFill>
              <a:latin typeface="Proxima Nova Semibold"/>
              <a:ea typeface="Proxima Nova Semibold"/>
              <a:cs typeface="Proxima Nova Semibold"/>
              <a:sym typeface="Proxima Nova Semibold"/>
            </a:endParaRPr>
          </a:p>
          <a:p>
            <a:pPr marL="0" lvl="0" indent="0" algn="ctr" rtl="0">
              <a:spcBef>
                <a:spcPts val="0"/>
              </a:spcBef>
              <a:spcAft>
                <a:spcPts val="0"/>
              </a:spcAft>
              <a:buClr>
                <a:schemeClr val="dk1"/>
              </a:buClr>
              <a:buSzPts val="3959"/>
              <a:buFont typeface="Calibri"/>
              <a:buNone/>
            </a:pPr>
            <a:endParaRPr sz="3200">
              <a:solidFill>
                <a:schemeClr val="dk1"/>
              </a:solidFill>
              <a:latin typeface="Proxima Nova Semibold"/>
              <a:ea typeface="Proxima Nova Semibold"/>
              <a:cs typeface="Proxima Nova Semibold"/>
              <a:sym typeface="Proxima Nova Semibold"/>
            </a:endParaRPr>
          </a:p>
        </p:txBody>
      </p:sp>
      <p:sp>
        <p:nvSpPr>
          <p:cNvPr id="238" name="Google Shape;238;p35"/>
          <p:cNvSpPr txBox="1">
            <a:spLocks noGrp="1"/>
          </p:cNvSpPr>
          <p:nvPr>
            <p:ph type="sldNum" idx="2"/>
          </p:nvPr>
        </p:nvSpPr>
        <p:spPr>
          <a:xfrm>
            <a:off x="8283608" y="473064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pic>
        <p:nvPicPr>
          <p:cNvPr id="239" name="Google Shape;239;p35" descr="One of the most promising avenues for identifying the underlying causes of disease in individual patients lies in the field of genetics and precision medicine. After many years of halting and intermittent progress, the path to comprehensive gene discovery in a broad range of human diseases is now clear, and these findings are now being used as the starting points for the development of new treatments. In this lecture, Dr. David Goldstein will share his progress and recent successes in developing targeted treatments that have fundamentally improved the lives of patients living with devastating disease.&#10;&#10;This talk is part of the Stavros Niarchos Foundation Brain Insight Lecture series, offered free to the public to enhance understanding of the biology of the mind and the complexity of human behavior. The lectures are hosted by Columbia’s Mortimer B. Zuckerman Mind Brain Behavior Institute and supported by the Stavros Niarchos Foundation.&#10; &#10;Speaker: David Goldstein, Ph.D., is the John E. Borne Professor of Genetics and Development and Director of the Institute for Genomic Medicine at Columbia University Medical Center. Previously, he was a Professor of Genetics at Duke University and the Director for the Center for Human Genome Variation. He trained in theoretical population genetics at Stanford University. Dr. Goldstein's primary research interests include human genetic diversity, the genetics of disease, and pharmacogenetics. The Goldstein group and collaborators have discovered a number of disease causing genes and syndromes, in particular neurological and infectious diseases.&#10;&#10;Dr. Goldstein was elected a fellow of the American Association for the Advancement of Science (AAAS) in 2013, received the University of North Carolina at Chapel Hill Institute for Pharmacogenomics and Individualized Therapy (IPIT) award for clinical services in 2012, and was a recipient of one of the first seven nationally awarded Royal Society/Wolfson research merit awards in the United Kingdom for his work in human population genetics. In 2013, Dr. Goldstein chaired the Gordon Research Conference in Human Genetics, and he is currently serving on the Advisory Council at the National Institute of Neurological Disorders and Stroke at the National Institutes of Health (NIH)." title="Finding the Right Medicine One Patient at a Time">
            <a:hlinkClick r:id="rId3"/>
          </p:cNvPr>
          <p:cNvPicPr preferRelativeResize="0"/>
          <p:nvPr/>
        </p:nvPicPr>
        <p:blipFill>
          <a:blip r:embed="rId4">
            <a:alphaModFix/>
          </a:blip>
          <a:stretch>
            <a:fillRect/>
          </a:stretch>
        </p:blipFill>
        <p:spPr>
          <a:xfrm>
            <a:off x="2498625" y="1640650"/>
            <a:ext cx="4120000" cy="3090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p:nvPr/>
        </p:nvSpPr>
        <p:spPr>
          <a:xfrm>
            <a:off x="284825" y="573825"/>
            <a:ext cx="8547600" cy="98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3959"/>
              <a:buFont typeface="Calibri"/>
              <a:buNone/>
            </a:pPr>
            <a:r>
              <a:rPr lang="en" sz="3200">
                <a:solidFill>
                  <a:schemeClr val="dk1"/>
                </a:solidFill>
                <a:latin typeface="Proxima Nova Semibold"/>
                <a:ea typeface="Proxima Nova Semibold"/>
                <a:cs typeface="Proxima Nova Semibold"/>
                <a:sym typeface="Proxima Nova Semibold"/>
              </a:rPr>
              <a:t>What is precision medicine?</a:t>
            </a:r>
            <a:endParaRPr sz="3200" i="0" u="none" strike="noStrike" cap="none">
              <a:solidFill>
                <a:srgbClr val="000000"/>
              </a:solidFill>
              <a:latin typeface="Proxima Nova Semibold"/>
              <a:ea typeface="Proxima Nova Semibold"/>
              <a:cs typeface="Proxima Nova Semibold"/>
              <a:sym typeface="Proxima Nova Semibold"/>
            </a:endParaRPr>
          </a:p>
        </p:txBody>
      </p:sp>
      <p:sp>
        <p:nvSpPr>
          <p:cNvPr id="81" name="Google Shape;81;p15"/>
          <p:cNvSpPr txBox="1">
            <a:spLocks noGrp="1"/>
          </p:cNvSpPr>
          <p:nvPr>
            <p:ph type="sldNum" idx="2"/>
          </p:nvPr>
        </p:nvSpPr>
        <p:spPr>
          <a:xfrm>
            <a:off x="8283608" y="473064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82" name="Google Shape;82;p15" descr="Precision medicine aims to collect, connect, and apply vast amounts of data and information about our health to help guide more precise and predictive medicine worldwide. Learn more at http://precisionmedicine.ucsf.edu/" title="What is Precision Medicine?">
            <a:hlinkClick r:id="rId3"/>
          </p:cNvPr>
          <p:cNvPicPr preferRelativeResize="0"/>
          <p:nvPr/>
        </p:nvPicPr>
        <p:blipFill>
          <a:blip r:embed="rId4">
            <a:alphaModFix/>
          </a:blip>
          <a:stretch>
            <a:fillRect/>
          </a:stretch>
        </p:blipFill>
        <p:spPr>
          <a:xfrm>
            <a:off x="2286000" y="1212750"/>
            <a:ext cx="4572000" cy="3429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p:nvPr/>
        </p:nvSpPr>
        <p:spPr>
          <a:xfrm>
            <a:off x="284825" y="573825"/>
            <a:ext cx="8547600" cy="98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3959"/>
              <a:buFont typeface="Calibri"/>
              <a:buNone/>
            </a:pPr>
            <a:r>
              <a:rPr lang="en" sz="3200">
                <a:solidFill>
                  <a:schemeClr val="dk1"/>
                </a:solidFill>
                <a:latin typeface="Proxima Nova Semibold"/>
                <a:ea typeface="Proxima Nova Semibold"/>
                <a:cs typeface="Proxima Nova Semibold"/>
                <a:sym typeface="Proxima Nova Semibold"/>
              </a:rPr>
              <a:t>Figure analysis template 1</a:t>
            </a:r>
            <a:endParaRPr sz="3200" i="0" u="none" strike="noStrike" cap="none">
              <a:solidFill>
                <a:srgbClr val="000000"/>
              </a:solidFill>
              <a:latin typeface="Proxima Nova Semibold"/>
              <a:ea typeface="Proxima Nova Semibold"/>
              <a:cs typeface="Proxima Nova Semibold"/>
              <a:sym typeface="Proxima Nova Semibold"/>
            </a:endParaRPr>
          </a:p>
        </p:txBody>
      </p:sp>
      <p:sp>
        <p:nvSpPr>
          <p:cNvPr id="88" name="Google Shape;88;p16"/>
          <p:cNvSpPr txBox="1">
            <a:spLocks noGrp="1"/>
          </p:cNvSpPr>
          <p:nvPr>
            <p:ph type="sldNum" idx="2"/>
          </p:nvPr>
        </p:nvSpPr>
        <p:spPr>
          <a:xfrm>
            <a:off x="8283608" y="473064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89" name="Google Shape;89;p16" descr="Screen Shot 2018-05-21 at 3.28.06 AM.png"/>
          <p:cNvPicPr preferRelativeResize="0"/>
          <p:nvPr/>
        </p:nvPicPr>
        <p:blipFill rotWithShape="1">
          <a:blip r:embed="rId3">
            <a:alphaModFix/>
          </a:blip>
          <a:srcRect/>
          <a:stretch/>
        </p:blipFill>
        <p:spPr>
          <a:xfrm>
            <a:off x="1904675" y="1277600"/>
            <a:ext cx="5334650" cy="3324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p:nvPr/>
        </p:nvSpPr>
        <p:spPr>
          <a:xfrm>
            <a:off x="284825" y="573825"/>
            <a:ext cx="8547600" cy="98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3959"/>
              <a:buFont typeface="Calibri"/>
              <a:buNone/>
            </a:pPr>
            <a:r>
              <a:rPr lang="en" sz="3200">
                <a:solidFill>
                  <a:schemeClr val="dk1"/>
                </a:solidFill>
                <a:latin typeface="Proxima Nova Semibold"/>
                <a:ea typeface="Proxima Nova Semibold"/>
                <a:cs typeface="Proxima Nova Semibold"/>
                <a:sym typeface="Proxima Nova Semibold"/>
              </a:rPr>
              <a:t>What is a genome?</a:t>
            </a:r>
            <a:endParaRPr sz="3200" i="0" u="none" strike="noStrike" cap="none">
              <a:solidFill>
                <a:srgbClr val="000000"/>
              </a:solidFill>
              <a:latin typeface="Proxima Nova Semibold"/>
              <a:ea typeface="Proxima Nova Semibold"/>
              <a:cs typeface="Proxima Nova Semibold"/>
              <a:sym typeface="Proxima Nova Semibold"/>
            </a:endParaRPr>
          </a:p>
        </p:txBody>
      </p:sp>
      <p:sp>
        <p:nvSpPr>
          <p:cNvPr id="95" name="Google Shape;95;p17"/>
          <p:cNvSpPr txBox="1">
            <a:spLocks noGrp="1"/>
          </p:cNvSpPr>
          <p:nvPr>
            <p:ph type="sldNum" idx="2"/>
          </p:nvPr>
        </p:nvSpPr>
        <p:spPr>
          <a:xfrm>
            <a:off x="8283608" y="473064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96" name="Google Shape;96;p17"/>
          <p:cNvSpPr txBox="1"/>
          <p:nvPr/>
        </p:nvSpPr>
        <p:spPr>
          <a:xfrm>
            <a:off x="3440100" y="4209250"/>
            <a:ext cx="2430300" cy="52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endParaRPr>
              <a:solidFill>
                <a:srgbClr val="999999"/>
              </a:solidFill>
              <a:latin typeface="Proxima Nova"/>
              <a:ea typeface="Proxima Nova"/>
              <a:cs typeface="Proxima Nova"/>
              <a:sym typeface="Proxima Nova"/>
            </a:endParaRPr>
          </a:p>
        </p:txBody>
      </p:sp>
      <p:pic>
        <p:nvPicPr>
          <p:cNvPr id="97" name="Google Shape;97;p17" descr="One of the most promising avenues for identifying the underlying causes of disease in individual patients lies in the field of genetics and precision medicine. After many years of halting and intermittent progress, the path to comprehensive gene discovery in a broad range of human diseases is now clear, and these findings are now being used as the starting points for the development of new treatments. In this lecture, Dr. David Goldstein will share his progress and recent successes in developing targeted treatments that have fundamentally improved the lives of patients living with devastating disease.&#10;&#10;This talk is part of the Stavros Niarchos Foundation Brain Insight Lecture series, offered free to the public to enhance understanding of the biology of the mind and the complexity of human behavior. The lectures are hosted by Columbia’s Mortimer B. Zuckerman Mind Brain Behavior Institute and supported by the Stavros Niarchos Foundation.&#10; &#10;Speaker: David Goldstein, Ph.D., is the John E. Borne Professor of Genetics and Development and Director of the Institute for Genomic Medicine at Columbia University Medical Center. Previously, he was a Professor of Genetics at Duke University and the Director for the Center for Human Genome Variation. He trained in theoretical population genetics at Stanford University. Dr. Goldstein's primary research interests include human genetic diversity, the genetics of disease, and pharmacogenetics. The Goldstein group and collaborators have discovered a number of disease causing genes and syndromes, in particular neurological and infectious diseases.&#10;&#10;Dr. Goldstein was elected a fellow of the American Association for the Advancement of Science (AAAS) in 2013, received the University of North Carolina at Chapel Hill Institute for Pharmacogenomics and Individualized Therapy (IPIT) award for clinical services in 2012, and was a recipient of one of the first seven nationally awarded Royal Society/Wolfson research merit awards in the United Kingdom for his work in human population genetics. In 2013, Dr. Goldstein chaired the Gordon Research Conference in Human Genetics, and he is currently serving on the Advisory Council at the National Institute of Neurological Disorders and Stroke at the National Institutes of Health (NIH)." title="Finding the Right Medicine One Patient at a Time">
            <a:hlinkClick r:id="rId3"/>
          </p:cNvPr>
          <p:cNvPicPr preferRelativeResize="0"/>
          <p:nvPr/>
        </p:nvPicPr>
        <p:blipFill>
          <a:blip r:embed="rId4">
            <a:alphaModFix/>
          </a:blip>
          <a:stretch>
            <a:fillRect/>
          </a:stretch>
        </p:blipFill>
        <p:spPr>
          <a:xfrm>
            <a:off x="2195738" y="1166250"/>
            <a:ext cx="4752524" cy="3564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p:nvPr/>
        </p:nvSpPr>
        <p:spPr>
          <a:xfrm>
            <a:off x="284825" y="573825"/>
            <a:ext cx="8547600" cy="98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3959"/>
              <a:buFont typeface="Calibri"/>
              <a:buNone/>
            </a:pPr>
            <a:r>
              <a:rPr lang="en" sz="3200">
                <a:solidFill>
                  <a:schemeClr val="dk1"/>
                </a:solidFill>
                <a:latin typeface="Proxima Nova Semibold"/>
                <a:ea typeface="Proxima Nova Semibold"/>
                <a:cs typeface="Proxima Nova Semibold"/>
                <a:sym typeface="Proxima Nova Semibold"/>
              </a:rPr>
              <a:t>Sequencing activity 1</a:t>
            </a:r>
            <a:endParaRPr sz="3200" i="0" u="none" strike="noStrike" cap="none">
              <a:solidFill>
                <a:srgbClr val="000000"/>
              </a:solidFill>
              <a:latin typeface="Proxima Nova Semibold"/>
              <a:ea typeface="Proxima Nova Semibold"/>
              <a:cs typeface="Proxima Nova Semibold"/>
              <a:sym typeface="Proxima Nova Semibold"/>
            </a:endParaRPr>
          </a:p>
        </p:txBody>
      </p:sp>
      <p:sp>
        <p:nvSpPr>
          <p:cNvPr id="103" name="Google Shape;103;p18"/>
          <p:cNvSpPr txBox="1">
            <a:spLocks noGrp="1"/>
          </p:cNvSpPr>
          <p:nvPr>
            <p:ph type="sldNum" idx="2"/>
          </p:nvPr>
        </p:nvSpPr>
        <p:spPr>
          <a:xfrm>
            <a:off x="8283608" y="473064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04" name="Google Shape;104;p18"/>
          <p:cNvSpPr txBox="1"/>
          <p:nvPr/>
        </p:nvSpPr>
        <p:spPr>
          <a:xfrm>
            <a:off x="284825" y="1286250"/>
            <a:ext cx="5030700" cy="3368100"/>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None/>
            </a:pPr>
            <a:r>
              <a:rPr lang="en" sz="2400">
                <a:latin typeface="Proxima Nova"/>
                <a:ea typeface="Proxima Nova"/>
                <a:cs typeface="Proxima Nova"/>
                <a:sym typeface="Proxima Nova"/>
              </a:rPr>
              <a:t>Introduction</a:t>
            </a:r>
            <a:endParaRPr sz="2400">
              <a:latin typeface="Proxima Nova"/>
              <a:ea typeface="Proxima Nova"/>
              <a:cs typeface="Proxima Nova"/>
              <a:sym typeface="Proxima Nova"/>
            </a:endParaRPr>
          </a:p>
          <a:p>
            <a:pPr marL="342900" lvl="0" indent="-254000" algn="l" rtl="0">
              <a:spcBef>
                <a:spcPts val="640"/>
              </a:spcBef>
              <a:spcAft>
                <a:spcPts val="0"/>
              </a:spcAft>
              <a:buClr>
                <a:srgbClr val="000000"/>
              </a:buClr>
              <a:buSzPts val="1800"/>
              <a:buFont typeface="Proxima Nova"/>
              <a:buChar char="•"/>
            </a:pPr>
            <a:r>
              <a:rPr lang="en" sz="1800">
                <a:latin typeface="Proxima Nova"/>
                <a:ea typeface="Proxima Nova"/>
                <a:cs typeface="Proxima Nova"/>
                <a:sym typeface="Proxima Nova"/>
              </a:rPr>
              <a:t>Sanger Sequencing is a DNA sequencing technique developed by Frederick Sanger in 1977</a:t>
            </a:r>
            <a:endParaRPr sz="1800">
              <a:latin typeface="Proxima Nova"/>
              <a:ea typeface="Proxima Nova"/>
              <a:cs typeface="Proxima Nova"/>
              <a:sym typeface="Proxima Nova"/>
            </a:endParaRPr>
          </a:p>
          <a:p>
            <a:pPr marL="342900" lvl="0" indent="-254000" algn="l" rtl="0">
              <a:spcBef>
                <a:spcPts val="640"/>
              </a:spcBef>
              <a:spcAft>
                <a:spcPts val="0"/>
              </a:spcAft>
              <a:buClr>
                <a:srgbClr val="000000"/>
              </a:buClr>
              <a:buSzPts val="1800"/>
              <a:buFont typeface="Proxima Nova"/>
              <a:buChar char="•"/>
            </a:pPr>
            <a:r>
              <a:rPr lang="en" sz="1800">
                <a:latin typeface="Proxima Nova"/>
                <a:ea typeface="Proxima Nova"/>
                <a:cs typeface="Proxima Nova"/>
                <a:sym typeface="Proxima Nova"/>
              </a:rPr>
              <a:t>This activity will model the concepts behind Sanger Sequencing</a:t>
            </a:r>
            <a:endParaRPr sz="1800">
              <a:latin typeface="Proxima Nova"/>
              <a:ea typeface="Proxima Nova"/>
              <a:cs typeface="Proxima Nova"/>
              <a:sym typeface="Proxima Nova"/>
            </a:endParaRPr>
          </a:p>
          <a:p>
            <a:pPr marL="342900" lvl="0" indent="-254000" algn="l" rtl="0">
              <a:spcBef>
                <a:spcPts val="640"/>
              </a:spcBef>
              <a:spcAft>
                <a:spcPts val="0"/>
              </a:spcAft>
              <a:buClr>
                <a:srgbClr val="000000"/>
              </a:buClr>
              <a:buSzPts val="1800"/>
              <a:buFont typeface="Proxima Nova"/>
              <a:buChar char="•"/>
            </a:pPr>
            <a:r>
              <a:rPr lang="en" sz="1800">
                <a:latin typeface="Proxima Nova"/>
                <a:ea typeface="Proxima Nova"/>
                <a:cs typeface="Proxima Nova"/>
                <a:sym typeface="Proxima Nova"/>
              </a:rPr>
              <a:t>“Next Gen” sequencing uses the same techniques as Sanger Sequencing but powerful computer algorithms allow multiple sequences to be processed at the same time</a:t>
            </a:r>
            <a:endParaRPr sz="1800">
              <a:latin typeface="Proxima Nova"/>
              <a:ea typeface="Proxima Nova"/>
              <a:cs typeface="Proxima Nova"/>
              <a:sym typeface="Proxima Nova"/>
            </a:endParaRPr>
          </a:p>
        </p:txBody>
      </p:sp>
      <p:pic>
        <p:nvPicPr>
          <p:cNvPr id="105" name="Google Shape;105;p18"/>
          <p:cNvPicPr preferRelativeResize="0"/>
          <p:nvPr/>
        </p:nvPicPr>
        <p:blipFill rotWithShape="1">
          <a:blip r:embed="rId3">
            <a:alphaModFix/>
          </a:blip>
          <a:srcRect l="16798" r="16592"/>
          <a:stretch/>
        </p:blipFill>
        <p:spPr>
          <a:xfrm>
            <a:off x="5470875" y="1286250"/>
            <a:ext cx="3437070" cy="3368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p:nvPr/>
        </p:nvSpPr>
        <p:spPr>
          <a:xfrm>
            <a:off x="284825" y="573825"/>
            <a:ext cx="8547600" cy="98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3959"/>
              <a:buFont typeface="Calibri"/>
              <a:buNone/>
            </a:pPr>
            <a:r>
              <a:rPr lang="en" sz="3200">
                <a:solidFill>
                  <a:schemeClr val="dk1"/>
                </a:solidFill>
                <a:latin typeface="Proxima Nova Semibold"/>
                <a:ea typeface="Proxima Nova Semibold"/>
                <a:cs typeface="Proxima Nova Semibold"/>
                <a:sym typeface="Proxima Nova Semibold"/>
              </a:rPr>
              <a:t>Next-generation DNA sequencing</a:t>
            </a:r>
            <a:endParaRPr sz="3200" i="0" u="none" strike="noStrike" cap="none">
              <a:solidFill>
                <a:srgbClr val="000000"/>
              </a:solidFill>
              <a:latin typeface="Proxima Nova Semibold"/>
              <a:ea typeface="Proxima Nova Semibold"/>
              <a:cs typeface="Proxima Nova Semibold"/>
              <a:sym typeface="Proxima Nova Semibold"/>
            </a:endParaRPr>
          </a:p>
        </p:txBody>
      </p:sp>
      <p:sp>
        <p:nvSpPr>
          <p:cNvPr id="111" name="Google Shape;111;p19"/>
          <p:cNvSpPr txBox="1">
            <a:spLocks noGrp="1"/>
          </p:cNvSpPr>
          <p:nvPr>
            <p:ph type="sldNum" idx="2"/>
          </p:nvPr>
        </p:nvSpPr>
        <p:spPr>
          <a:xfrm>
            <a:off x="8283608" y="473064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112" name="Google Shape;112;p19"/>
          <p:cNvPicPr preferRelativeResize="0"/>
          <p:nvPr/>
        </p:nvPicPr>
        <p:blipFill rotWithShape="1">
          <a:blip r:embed="rId3">
            <a:alphaModFix/>
          </a:blip>
          <a:srcRect t="12945"/>
          <a:stretch/>
        </p:blipFill>
        <p:spPr>
          <a:xfrm>
            <a:off x="1984088" y="1362600"/>
            <a:ext cx="5149075" cy="3368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p:nvPr/>
        </p:nvSpPr>
        <p:spPr>
          <a:xfrm>
            <a:off x="284825" y="573825"/>
            <a:ext cx="8547600" cy="98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3959"/>
              <a:buFont typeface="Calibri"/>
              <a:buNone/>
            </a:pPr>
            <a:r>
              <a:rPr lang="en" sz="3200">
                <a:solidFill>
                  <a:schemeClr val="dk1"/>
                </a:solidFill>
                <a:latin typeface="Proxima Nova Semibold"/>
                <a:ea typeface="Proxima Nova Semibold"/>
                <a:cs typeface="Proxima Nova Semibold"/>
                <a:sym typeface="Proxima Nova Semibold"/>
              </a:rPr>
              <a:t>Sequencing activity 1</a:t>
            </a:r>
            <a:endParaRPr sz="3200" i="0" u="none" strike="noStrike" cap="none">
              <a:solidFill>
                <a:srgbClr val="000000"/>
              </a:solidFill>
              <a:latin typeface="Proxima Nova Semibold"/>
              <a:ea typeface="Proxima Nova Semibold"/>
              <a:cs typeface="Proxima Nova Semibold"/>
              <a:sym typeface="Proxima Nova Semibold"/>
            </a:endParaRPr>
          </a:p>
        </p:txBody>
      </p:sp>
      <p:sp>
        <p:nvSpPr>
          <p:cNvPr id="118" name="Google Shape;118;p20"/>
          <p:cNvSpPr txBox="1">
            <a:spLocks noGrp="1"/>
          </p:cNvSpPr>
          <p:nvPr>
            <p:ph type="sldNum" idx="2"/>
          </p:nvPr>
        </p:nvSpPr>
        <p:spPr>
          <a:xfrm>
            <a:off x="8283608" y="473064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119" name="Google Shape;119;p20"/>
          <p:cNvSpPr txBox="1"/>
          <p:nvPr/>
        </p:nvSpPr>
        <p:spPr>
          <a:xfrm>
            <a:off x="284825" y="1286250"/>
            <a:ext cx="4109700" cy="3368100"/>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None/>
            </a:pPr>
            <a:r>
              <a:rPr lang="en" sz="2400">
                <a:latin typeface="Proxima Nova"/>
                <a:ea typeface="Proxima Nova"/>
                <a:cs typeface="Proxima Nova"/>
                <a:sym typeface="Proxima Nova"/>
              </a:rPr>
              <a:t>Step 1</a:t>
            </a:r>
            <a:endParaRPr sz="2400">
              <a:latin typeface="Proxima Nova"/>
              <a:ea typeface="Proxima Nova"/>
              <a:cs typeface="Proxima Nova"/>
              <a:sym typeface="Proxima Nova"/>
            </a:endParaRPr>
          </a:p>
          <a:p>
            <a:pPr marL="342900" lvl="0" indent="-228600" algn="l" rtl="0">
              <a:spcBef>
                <a:spcPts val="640"/>
              </a:spcBef>
              <a:spcAft>
                <a:spcPts val="0"/>
              </a:spcAft>
              <a:buClr>
                <a:srgbClr val="000000"/>
              </a:buClr>
              <a:buSzPts val="1400"/>
              <a:buFont typeface="Proxima Nova"/>
              <a:buChar char="•"/>
            </a:pPr>
            <a:r>
              <a:rPr lang="en">
                <a:latin typeface="Proxima Nova"/>
                <a:ea typeface="Proxima Nova"/>
                <a:cs typeface="Proxima Nova"/>
                <a:sym typeface="Proxima Nova"/>
              </a:rPr>
              <a:t>Sanger DNA Sequencing separates pieces of DNA by size</a:t>
            </a:r>
            <a:endParaRPr>
              <a:latin typeface="Proxima Nova"/>
              <a:ea typeface="Proxima Nova"/>
              <a:cs typeface="Proxima Nova"/>
              <a:sym typeface="Proxima Nova"/>
            </a:endParaRPr>
          </a:p>
          <a:p>
            <a:pPr marL="342900" lvl="0" indent="-228600" algn="l" rtl="0">
              <a:spcBef>
                <a:spcPts val="640"/>
              </a:spcBef>
              <a:spcAft>
                <a:spcPts val="0"/>
              </a:spcAft>
              <a:buClr>
                <a:srgbClr val="000000"/>
              </a:buClr>
              <a:buSzPts val="1400"/>
              <a:buFont typeface="Proxima Nova"/>
              <a:buChar char="•"/>
            </a:pPr>
            <a:r>
              <a:rPr lang="en" b="1">
                <a:latin typeface="Proxima Nova"/>
                <a:ea typeface="Proxima Nova"/>
                <a:cs typeface="Proxima Nova"/>
                <a:sym typeface="Proxima Nova"/>
              </a:rPr>
              <a:t>Arrange your DNA pieces by size from biggest to smallest</a:t>
            </a:r>
            <a:endParaRPr b="1">
              <a:latin typeface="Proxima Nova"/>
              <a:ea typeface="Proxima Nova"/>
              <a:cs typeface="Proxima Nova"/>
              <a:sym typeface="Proxima Nova"/>
            </a:endParaRPr>
          </a:p>
        </p:txBody>
      </p:sp>
      <p:pic>
        <p:nvPicPr>
          <p:cNvPr id="120" name="Google Shape;120;p20"/>
          <p:cNvPicPr preferRelativeResize="0"/>
          <p:nvPr/>
        </p:nvPicPr>
        <p:blipFill>
          <a:blip r:embed="rId3">
            <a:alphaModFix/>
          </a:blip>
          <a:stretch>
            <a:fillRect/>
          </a:stretch>
        </p:blipFill>
        <p:spPr>
          <a:xfrm>
            <a:off x="5139525" y="1198475"/>
            <a:ext cx="3144075" cy="34558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p:nvPr/>
        </p:nvSpPr>
        <p:spPr>
          <a:xfrm>
            <a:off x="284825" y="573825"/>
            <a:ext cx="8547600" cy="98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3959"/>
              <a:buFont typeface="Calibri"/>
              <a:buNone/>
            </a:pPr>
            <a:r>
              <a:rPr lang="en" sz="3200">
                <a:solidFill>
                  <a:schemeClr val="dk1"/>
                </a:solidFill>
                <a:latin typeface="Proxima Nova Semibold"/>
                <a:ea typeface="Proxima Nova Semibold"/>
                <a:cs typeface="Proxima Nova Semibold"/>
                <a:sym typeface="Proxima Nova Semibold"/>
              </a:rPr>
              <a:t>Sequencing activity 1</a:t>
            </a:r>
            <a:endParaRPr sz="3200" i="0" u="none" strike="noStrike" cap="none">
              <a:solidFill>
                <a:srgbClr val="000000"/>
              </a:solidFill>
              <a:latin typeface="Proxima Nova Semibold"/>
              <a:ea typeface="Proxima Nova Semibold"/>
              <a:cs typeface="Proxima Nova Semibold"/>
              <a:sym typeface="Proxima Nova Semibold"/>
            </a:endParaRPr>
          </a:p>
        </p:txBody>
      </p:sp>
      <p:sp>
        <p:nvSpPr>
          <p:cNvPr id="126" name="Google Shape;126;p21"/>
          <p:cNvSpPr txBox="1">
            <a:spLocks noGrp="1"/>
          </p:cNvSpPr>
          <p:nvPr>
            <p:ph type="sldNum" idx="2"/>
          </p:nvPr>
        </p:nvSpPr>
        <p:spPr>
          <a:xfrm>
            <a:off x="8283608" y="4730642"/>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127" name="Google Shape;127;p21"/>
          <p:cNvSpPr txBox="1"/>
          <p:nvPr/>
        </p:nvSpPr>
        <p:spPr>
          <a:xfrm>
            <a:off x="284825" y="1286250"/>
            <a:ext cx="4109700" cy="3368100"/>
          </a:xfrm>
          <a:prstGeom prst="rect">
            <a:avLst/>
          </a:prstGeom>
          <a:noFill/>
          <a:ln>
            <a:noFill/>
          </a:ln>
        </p:spPr>
        <p:txBody>
          <a:bodyPr spcFirstLastPara="1" wrap="square" lIns="91425" tIns="45700" rIns="91425" bIns="45700" anchor="t" anchorCtr="0">
            <a:noAutofit/>
          </a:bodyPr>
          <a:lstStyle/>
          <a:p>
            <a:pPr marL="0" lvl="0" indent="0" algn="l" rtl="0">
              <a:spcBef>
                <a:spcPts val="640"/>
              </a:spcBef>
              <a:spcAft>
                <a:spcPts val="0"/>
              </a:spcAft>
              <a:buNone/>
            </a:pPr>
            <a:r>
              <a:rPr lang="en" sz="2400">
                <a:latin typeface="Proxima Nova"/>
                <a:ea typeface="Proxima Nova"/>
                <a:cs typeface="Proxima Nova"/>
                <a:sym typeface="Proxima Nova"/>
              </a:rPr>
              <a:t>Step 2</a:t>
            </a:r>
            <a:endParaRPr sz="2400">
              <a:latin typeface="Proxima Nova"/>
              <a:ea typeface="Proxima Nova"/>
              <a:cs typeface="Proxima Nova"/>
              <a:sym typeface="Proxima Nova"/>
            </a:endParaRPr>
          </a:p>
          <a:p>
            <a:pPr marL="342900" lvl="0" indent="-228600" algn="l" rtl="0">
              <a:spcBef>
                <a:spcPts val="640"/>
              </a:spcBef>
              <a:spcAft>
                <a:spcPts val="0"/>
              </a:spcAft>
              <a:buClr>
                <a:srgbClr val="000000"/>
              </a:buClr>
              <a:buSzPts val="1400"/>
              <a:buFont typeface="Proxima Nova"/>
              <a:buChar char="•"/>
            </a:pPr>
            <a:r>
              <a:rPr lang="en">
                <a:latin typeface="Proxima Nova"/>
                <a:ea typeface="Proxima Nova"/>
                <a:cs typeface="Proxima Nova"/>
                <a:sym typeface="Proxima Nova"/>
              </a:rPr>
              <a:t>Sanger DNA Sequencing makes different sized copies of parts of the DNA you are trying to sequence</a:t>
            </a:r>
            <a:endParaRPr>
              <a:latin typeface="Proxima Nova"/>
              <a:ea typeface="Proxima Nova"/>
              <a:cs typeface="Proxima Nova"/>
              <a:sym typeface="Proxima Nova"/>
            </a:endParaRPr>
          </a:p>
          <a:p>
            <a:pPr marL="342900" lvl="0" indent="-228600" algn="l" rtl="0">
              <a:spcBef>
                <a:spcPts val="640"/>
              </a:spcBef>
              <a:spcAft>
                <a:spcPts val="0"/>
              </a:spcAft>
              <a:buClr>
                <a:srgbClr val="000000"/>
              </a:buClr>
              <a:buSzPts val="1400"/>
              <a:buFont typeface="Proxima Nova"/>
              <a:buChar char="•"/>
            </a:pPr>
            <a:r>
              <a:rPr lang="en">
                <a:latin typeface="Proxima Nova"/>
                <a:ea typeface="Proxima Nova"/>
                <a:cs typeface="Proxima Nova"/>
                <a:sym typeface="Proxima Nova"/>
              </a:rPr>
              <a:t>This is done by using special “Terminator” bases called Dideoxynucleotides</a:t>
            </a:r>
            <a:endParaRPr>
              <a:latin typeface="Proxima Nova"/>
              <a:ea typeface="Proxima Nova"/>
              <a:cs typeface="Proxima Nova"/>
              <a:sym typeface="Proxima Nova"/>
            </a:endParaRPr>
          </a:p>
          <a:p>
            <a:pPr marL="342900" lvl="0" indent="-228600" algn="l" rtl="0">
              <a:spcBef>
                <a:spcPts val="640"/>
              </a:spcBef>
              <a:spcAft>
                <a:spcPts val="0"/>
              </a:spcAft>
              <a:buClr>
                <a:srgbClr val="000000"/>
              </a:buClr>
              <a:buSzPts val="1400"/>
              <a:buFont typeface="Proxima Nova"/>
              <a:buChar char="•"/>
            </a:pPr>
            <a:r>
              <a:rPr lang="en">
                <a:latin typeface="Proxima Nova"/>
                <a:ea typeface="Proxima Nova"/>
                <a:cs typeface="Proxima Nova"/>
                <a:sym typeface="Proxima Nova"/>
              </a:rPr>
              <a:t>Dideoxynucleotide “Terminators” STOP the copying of DNA pieces at a particular letter, for example, A</a:t>
            </a:r>
            <a:endParaRPr>
              <a:latin typeface="Proxima Nova"/>
              <a:ea typeface="Proxima Nova"/>
              <a:cs typeface="Proxima Nova"/>
              <a:sym typeface="Proxima Nova"/>
            </a:endParaRPr>
          </a:p>
          <a:p>
            <a:pPr marL="342900" lvl="0" indent="-228600" algn="l" rtl="0">
              <a:spcBef>
                <a:spcPts val="640"/>
              </a:spcBef>
              <a:spcAft>
                <a:spcPts val="0"/>
              </a:spcAft>
              <a:buClr>
                <a:srgbClr val="000000"/>
              </a:buClr>
              <a:buSzPts val="1400"/>
              <a:buFont typeface="Proxima Nova"/>
              <a:buChar char="•"/>
            </a:pPr>
            <a:r>
              <a:rPr lang="en" b="1">
                <a:latin typeface="Proxima Nova"/>
                <a:ea typeface="Proxima Nova"/>
                <a:cs typeface="Proxima Nova"/>
                <a:sym typeface="Proxima Nova"/>
              </a:rPr>
              <a:t>Place the DNA pieces in the Dideoxynucleotide “Terminator” tube that would have produced them</a:t>
            </a:r>
            <a:endParaRPr b="1">
              <a:latin typeface="Proxima Nova"/>
              <a:ea typeface="Proxima Nova"/>
              <a:cs typeface="Proxima Nova"/>
              <a:sym typeface="Proxima Nova"/>
            </a:endParaRPr>
          </a:p>
        </p:txBody>
      </p:sp>
      <p:pic>
        <p:nvPicPr>
          <p:cNvPr id="128" name="Google Shape;128;p21"/>
          <p:cNvPicPr preferRelativeResize="0"/>
          <p:nvPr/>
        </p:nvPicPr>
        <p:blipFill rotWithShape="1">
          <a:blip r:embed="rId3">
            <a:alphaModFix/>
          </a:blip>
          <a:srcRect/>
          <a:stretch/>
        </p:blipFill>
        <p:spPr>
          <a:xfrm>
            <a:off x="5175500" y="1233525"/>
            <a:ext cx="3108101" cy="1739425"/>
          </a:xfrm>
          <a:prstGeom prst="rect">
            <a:avLst/>
          </a:prstGeom>
          <a:noFill/>
          <a:ln>
            <a:noFill/>
          </a:ln>
        </p:spPr>
      </p:pic>
      <p:pic>
        <p:nvPicPr>
          <p:cNvPr id="129" name="Google Shape;129;p21"/>
          <p:cNvPicPr preferRelativeResize="0"/>
          <p:nvPr/>
        </p:nvPicPr>
        <p:blipFill>
          <a:blip r:embed="rId4">
            <a:alphaModFix/>
          </a:blip>
          <a:stretch>
            <a:fillRect/>
          </a:stretch>
        </p:blipFill>
        <p:spPr>
          <a:xfrm>
            <a:off x="5117362" y="3079100"/>
            <a:ext cx="3224375" cy="1545396"/>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712</Words>
  <Application>Microsoft Macintosh PowerPoint</Application>
  <PresentationFormat>On-screen Show (16:9)</PresentationFormat>
  <Paragraphs>100</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Proxima Nova</vt:lpstr>
      <vt:lpstr>Calibri</vt:lpstr>
      <vt:lpstr>Arial</vt:lpstr>
      <vt:lpstr>Proxima Nova Semibold</vt:lpstr>
      <vt:lpstr>Simple Light</vt:lpstr>
      <vt:lpstr>DNA Sequencing and Precision Medicine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Sequencing and Precision Medicine</dc:title>
  <cp:lastModifiedBy>Paula Croxson</cp:lastModifiedBy>
  <cp:revision>1</cp:revision>
  <dcterms:modified xsi:type="dcterms:W3CDTF">2019-08-13T16:36:29Z</dcterms:modified>
</cp:coreProperties>
</file>