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Proxima Nova"/>
      <p:regular r:id="rId20"/>
      <p:bold r:id="rId21"/>
      <p:italic r:id="rId22"/>
      <p:boldItalic r:id="rId23"/>
    </p:embeddedFont>
    <p:embeddedFont>
      <p:font typeface="Proxima Nova Semibold"/>
      <p:regular r:id="rId24"/>
      <p:bold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regular.fntdata"/><Relationship Id="rId22" Type="http://schemas.openxmlformats.org/officeDocument/2006/relationships/font" Target="fonts/ProximaNova-italic.fntdata"/><Relationship Id="rId21" Type="http://schemas.openxmlformats.org/officeDocument/2006/relationships/font" Target="fonts/ProximaNova-bold.fntdata"/><Relationship Id="rId24" Type="http://schemas.openxmlformats.org/officeDocument/2006/relationships/font" Target="fonts/ProximaNovaSemibold-regular.fntdata"/><Relationship Id="rId23" Type="http://schemas.openxmlformats.org/officeDocument/2006/relationships/font" Target="fonts/ProximaNova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roximaNovaSemibold-boldItalic.fntdata"/><Relationship Id="rId25" Type="http://schemas.openxmlformats.org/officeDocument/2006/relationships/font" Target="fonts/ProximaNova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9e06ddce2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49e06ddce2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e845184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e845184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9756dfd2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9756dfd2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Grooming behavior was recorded with digital video and scored by blind raters for 5 min before (Pre), during (Stim), and after (Post) stimulation (Fig. 2B). Whereas acute OFC-VMS stimulation did not produce grooming, a small but significant progress.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Because the prestimulation measurement on days 2 to 5 served as a 24-hour time stamp for effects of stimulation the day before, this suggested that repeated stimulation led to chronic circuit changes that ultimately resulted in sustained, stimulation-independent OCD-like behavior. Although it is possible that stress from handling contributed to the grooming increase in the prestimulation period, stress was minimized by habituation to fiber-optic tethering daily for a week before data collection and was identical for controls and ChR2+ mice. To resolve the time-course of the grooming increase, they examined a new cohort an hour after stimulation. An increase in grooming time was noted during the prestimulation period on consecutive days.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9756dfd2d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9756dfd2d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injected DIOChR2 into the left OFC of EMX-Cre mice and implanted fiber-optic probes unilaterally in left VMS (Fig. 2A). After waiting 3 to 4 weeks for surgical recovery and stable viral expression, they habituated mice to the open field and fiber-optic stimulation apparatus. They then repeatedly elevated activity in OFC-VMS projections by stimulating for 5 min at 10Hz for five consecutive days (10 ms, 1 to 5 mW).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are results 1 hour post stimulation.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9756dfd2d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9756dfd2d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9756dfd2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9756dfd2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9e06ddce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9e06ddce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9756dfd2d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59756dfd2d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9756dfd2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9756dfd2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https://www.ncbi.nlm.nih.gov/pmc/articles/PMC3954809/pdf/nihms558062.pdf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9756dfd2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9756dfd2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9756dfd2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9756dfd2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(A) Cre-inducible adenovirus-associated vector (AAV) carrying the gene encoding channel rhodopsin (ChR2) fused to enhanced yellow fluorescent protein (EYFP) [pAAVEf1a-DIO-ChR2 (H134R)-EYFP; referred to as DIO-ChR2] was stereotactically injected into OFC of EMX-Cre transgenic mice to ensure specific ChR2 expression in cortical glutamatergic neurons.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9756dfd2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9756dfd2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(B) Confocal image of YFP-immunostaining shows unilateral ChR2 expression at OFC injection site. Scale bar, 500 μm.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how localization of viral injection and fiber-optic implant. ChR2 (green) is expressed in ventromedial OFC. Fiber-optic implant is placed into VMS to stimulate ChR2 in axon terminals projecting from OFC.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Timeline for chronic stimulation of OFC-VMS projections: after habituation to the tethering procedure for 7 days (T1 to T7), mice underwent the stimulation protocol.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9756dfd2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9756dfd2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(C) c-Fos immunostaining demonstrates 473-nm light–induced activ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ation of OFC in awake behaving mice through chronic fiber-optic implant. (Inset) Reference coronal section. Blue square, stimulated; black, unstimulated.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9756dfd2d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9756dfd2d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6300" y="4730525"/>
            <a:ext cx="9156600" cy="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/>
        </p:nvSpPr>
        <p:spPr>
          <a:xfrm>
            <a:off x="311700" y="19125"/>
            <a:ext cx="3027900" cy="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Obsessive-compulsive disorder</a:t>
            </a:r>
            <a:endParaRPr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cxnSp>
        <p:nvCxnSpPr>
          <p:cNvPr id="13" name="Google Shape;13;p2"/>
          <p:cNvCxnSpPr/>
          <p:nvPr/>
        </p:nvCxnSpPr>
        <p:spPr>
          <a:xfrm>
            <a:off x="0" y="423338"/>
            <a:ext cx="9173100" cy="0"/>
          </a:xfrm>
          <a:prstGeom prst="straightConnector1">
            <a:avLst/>
          </a:prstGeom>
          <a:noFill/>
          <a:ln cap="flat" cmpd="sng" w="19050">
            <a:solidFill>
              <a:srgbClr val="F4772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" name="Google Shape;14;p2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>
                <a:solidFill>
                  <a:srgbClr val="000000"/>
                </a:solidFill>
              </a:defRPr>
            </a:lvl1pPr>
            <a:lvl2pPr lvl="1" rtl="0">
              <a:buNone/>
              <a:defRPr sz="1400">
                <a:solidFill>
                  <a:srgbClr val="000000"/>
                </a:solidFill>
              </a:defRPr>
            </a:lvl2pPr>
            <a:lvl3pPr lvl="2" rtl="0">
              <a:buNone/>
              <a:defRPr sz="1400">
                <a:solidFill>
                  <a:srgbClr val="000000"/>
                </a:solidFill>
              </a:defRPr>
            </a:lvl3pPr>
            <a:lvl4pPr lvl="3" rtl="0">
              <a:buNone/>
              <a:defRPr sz="1400">
                <a:solidFill>
                  <a:srgbClr val="000000"/>
                </a:solidFill>
              </a:defRPr>
            </a:lvl4pPr>
            <a:lvl5pPr lvl="4" rtl="0">
              <a:buNone/>
              <a:defRPr sz="1400">
                <a:solidFill>
                  <a:srgbClr val="000000"/>
                </a:solidFill>
              </a:defRPr>
            </a:lvl5pPr>
            <a:lvl6pPr lvl="5" rtl="0">
              <a:buNone/>
              <a:defRPr sz="1400">
                <a:solidFill>
                  <a:srgbClr val="000000"/>
                </a:solidFill>
              </a:defRPr>
            </a:lvl6pPr>
            <a:lvl7pPr lvl="6" rtl="0">
              <a:buNone/>
              <a:defRPr sz="1400">
                <a:solidFill>
                  <a:srgbClr val="000000"/>
                </a:solidFill>
              </a:defRPr>
            </a:lvl7pPr>
            <a:lvl8pPr lvl="7" rtl="0">
              <a:buNone/>
              <a:defRPr sz="1400">
                <a:solidFill>
                  <a:srgbClr val="000000"/>
                </a:solidFill>
              </a:defRPr>
            </a:lvl8pPr>
            <a:lvl9pPr lvl="8" rtl="0">
              <a:buNone/>
              <a:defRPr sz="1400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888487"/>
            <a:ext cx="2239300" cy="14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0313" y="95325"/>
            <a:ext cx="312975" cy="27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Relationship Id="rId4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2.jpg"/><Relationship Id="rId5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/>
        </p:nvSpPr>
        <p:spPr>
          <a:xfrm>
            <a:off x="-18875" y="0"/>
            <a:ext cx="9162900" cy="1194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-18875" y="889800"/>
            <a:ext cx="9162900" cy="1971900"/>
          </a:xfrm>
          <a:prstGeom prst="rect">
            <a:avLst/>
          </a:prstGeom>
          <a:solidFill>
            <a:srgbClr val="FDF4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type="title"/>
          </p:nvPr>
        </p:nvSpPr>
        <p:spPr>
          <a:xfrm>
            <a:off x="404725" y="3428725"/>
            <a:ext cx="8469300" cy="71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Obsessive-compulsive disorder</a:t>
            </a:r>
            <a:endParaRPr sz="5000">
              <a:solidFill>
                <a:srgbClr val="F3772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2050" y="1302651"/>
            <a:ext cx="5519900" cy="10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2875" y="443688"/>
            <a:ext cx="4758239" cy="30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" name="Google Shape;64;p13"/>
          <p:cNvCxnSpPr/>
          <p:nvPr/>
        </p:nvCxnSpPr>
        <p:spPr>
          <a:xfrm>
            <a:off x="-9450" y="2861700"/>
            <a:ext cx="9173400" cy="0"/>
          </a:xfrm>
          <a:prstGeom prst="straightConnector1">
            <a:avLst/>
          </a:prstGeom>
          <a:noFill/>
          <a:ln cap="flat" cmpd="sng" w="28575">
            <a:solidFill>
              <a:srgbClr val="F377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" name="Google Shape;65;p13"/>
          <p:cNvCxnSpPr/>
          <p:nvPr/>
        </p:nvCxnSpPr>
        <p:spPr>
          <a:xfrm>
            <a:off x="-9450" y="889800"/>
            <a:ext cx="9173400" cy="0"/>
          </a:xfrm>
          <a:prstGeom prst="straightConnector1">
            <a:avLst/>
          </a:prstGeom>
          <a:noFill/>
          <a:ln cap="flat" cmpd="sng" w="28575">
            <a:solidFill>
              <a:srgbClr val="F377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" name="Google Shape;66;p13"/>
          <p:cNvCxnSpPr/>
          <p:nvPr/>
        </p:nvCxnSpPr>
        <p:spPr>
          <a:xfrm>
            <a:off x="-9450" y="4663225"/>
            <a:ext cx="9173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13"/>
          <p:cNvSpPr txBox="1"/>
          <p:nvPr>
            <p:ph type="title"/>
          </p:nvPr>
        </p:nvSpPr>
        <p:spPr>
          <a:xfrm>
            <a:off x="3162550" y="4817130"/>
            <a:ext cx="1268700" cy="15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SUPPORTED BY:</a:t>
            </a:r>
            <a:endParaRPr sz="10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5050" y="4740930"/>
            <a:ext cx="1630005" cy="3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Predicting Results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30" name="Google Shape;130;p22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1" name="Google Shape;131;p22"/>
          <p:cNvPicPr preferRelativeResize="0"/>
          <p:nvPr/>
        </p:nvPicPr>
        <p:blipFill rotWithShape="1">
          <a:blip r:embed="rId3">
            <a:alphaModFix/>
          </a:blip>
          <a:srcRect b="8650" l="0" r="0" t="0"/>
          <a:stretch/>
        </p:blipFill>
        <p:spPr>
          <a:xfrm>
            <a:off x="2228900" y="1256925"/>
            <a:ext cx="4659476" cy="340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125" y="1366025"/>
            <a:ext cx="3352876" cy="2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Grooming time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38" name="Google Shape;138;p23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6275" y="1286900"/>
            <a:ext cx="4304692" cy="344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3"/>
          <p:cNvPicPr preferRelativeResize="0"/>
          <p:nvPr/>
        </p:nvPicPr>
        <p:blipFill rotWithShape="1">
          <a:blip r:embed="rId4">
            <a:alphaModFix/>
          </a:blip>
          <a:srcRect b="57202" l="66689" r="0" t="6224"/>
          <a:stretch/>
        </p:blipFill>
        <p:spPr>
          <a:xfrm>
            <a:off x="3271450" y="1822150"/>
            <a:ext cx="3510175" cy="211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 rotWithShape="1">
          <a:blip r:embed="rId4">
            <a:alphaModFix/>
          </a:blip>
          <a:srcRect b="86954" l="90121" r="7688" t="6224"/>
          <a:stretch/>
        </p:blipFill>
        <p:spPr>
          <a:xfrm>
            <a:off x="5870075" y="4269525"/>
            <a:ext cx="230700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/>
          <p:nvPr/>
        </p:nvSpPr>
        <p:spPr>
          <a:xfrm>
            <a:off x="5789325" y="1810600"/>
            <a:ext cx="1003200" cy="46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Grooming time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8" name="Google Shape;148;p24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24"/>
          <p:cNvPicPr preferRelativeResize="0"/>
          <p:nvPr/>
        </p:nvPicPr>
        <p:blipFill rotWithShape="1">
          <a:blip r:embed="rId3">
            <a:alphaModFix/>
          </a:blip>
          <a:srcRect b="11847" l="0" r="0" t="0"/>
          <a:stretch/>
        </p:blipFill>
        <p:spPr>
          <a:xfrm>
            <a:off x="212350" y="1421825"/>
            <a:ext cx="4359649" cy="3074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4"/>
          <p:cNvPicPr preferRelativeResize="0"/>
          <p:nvPr/>
        </p:nvPicPr>
        <p:blipFill rotWithShape="1">
          <a:blip r:embed="rId4">
            <a:alphaModFix/>
          </a:blip>
          <a:srcRect b="10658" l="0" r="0" t="0"/>
          <a:stretch/>
        </p:blipFill>
        <p:spPr>
          <a:xfrm>
            <a:off x="4572000" y="1421825"/>
            <a:ext cx="4359649" cy="3116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 rotWithShape="1">
          <a:blip r:embed="rId5">
            <a:alphaModFix/>
          </a:blip>
          <a:srcRect b="5521" l="42644" r="29060" t="59014"/>
          <a:stretch/>
        </p:blipFill>
        <p:spPr>
          <a:xfrm>
            <a:off x="1118525" y="1864400"/>
            <a:ext cx="3181199" cy="21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 rotWithShape="1">
          <a:blip r:embed="rId5">
            <a:alphaModFix/>
          </a:blip>
          <a:srcRect b="6188" l="77190" r="0" t="59547"/>
          <a:stretch/>
        </p:blipFill>
        <p:spPr>
          <a:xfrm>
            <a:off x="5674250" y="1864400"/>
            <a:ext cx="2694016" cy="22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Summary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58" name="Google Shape;158;p25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25"/>
          <p:cNvSpPr txBox="1"/>
          <p:nvPr/>
        </p:nvSpPr>
        <p:spPr>
          <a:xfrm>
            <a:off x="457200" y="1773825"/>
            <a:ext cx="8229600" cy="25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xima Nova"/>
              <a:buChar char="•"/>
            </a:pPr>
            <a:r>
              <a:rPr lang="en" sz="2400">
                <a:latin typeface="Proxima Nova"/>
                <a:ea typeface="Proxima Nova"/>
                <a:cs typeface="Proxima Nova"/>
                <a:sym typeface="Proxima Nova"/>
              </a:rPr>
              <a:t>What does this data tell us about OCD?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xima Nova"/>
              <a:buChar char="•"/>
            </a:pPr>
            <a:r>
              <a:rPr lang="en" sz="2400">
                <a:latin typeface="Proxima Nova"/>
                <a:ea typeface="Proxima Nova"/>
                <a:cs typeface="Proxima Nova"/>
                <a:sym typeface="Proxima Nova"/>
              </a:rPr>
              <a:t>If you were the scientists, what would you study next? Explain.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Homework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65" name="Google Shape;165;p26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26"/>
          <p:cNvSpPr txBox="1"/>
          <p:nvPr/>
        </p:nvSpPr>
        <p:spPr>
          <a:xfrm>
            <a:off x="457200" y="1773825"/>
            <a:ext cx="8229600" cy="25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00">
                <a:latin typeface="Proxima Nova"/>
                <a:ea typeface="Proxima Nova"/>
                <a:cs typeface="Proxima Nova"/>
                <a:sym typeface="Proxima Nova"/>
              </a:rPr>
              <a:t>Watch TED video and answer questions posted online.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D85C6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D85C6"/>
                </a:solidFill>
                <a:latin typeface="Proxima Nova"/>
                <a:ea typeface="Proxima Nova"/>
                <a:cs typeface="Proxima Nova"/>
                <a:sym typeface="Proxima Nova"/>
              </a:rPr>
              <a:t>https://ed.ted.com/lessons/debunking-the-myths-of-ocd-natascha-m-santos</a:t>
            </a:r>
            <a:endParaRPr sz="2400">
              <a:solidFill>
                <a:srgbClr val="3D85C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How do scientists use model organisms to learn about human behaviors and disease?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74" name="Google Shape;74;p14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14"/>
          <p:cNvSpPr txBox="1"/>
          <p:nvPr/>
        </p:nvSpPr>
        <p:spPr>
          <a:xfrm>
            <a:off x="457200" y="2173575"/>
            <a:ext cx="82296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3429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60">
                <a:solidFill>
                  <a:srgbClr val="888888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Bell Ringer activity:</a:t>
            </a:r>
            <a:r>
              <a:rPr lang="en" sz="2960">
                <a:solidFill>
                  <a:srgbClr val="888888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2960">
              <a:solidFill>
                <a:srgbClr val="888888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3429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60">
                <a:solidFill>
                  <a:srgbClr val="888888"/>
                </a:solidFill>
                <a:latin typeface="Proxima Nova"/>
                <a:ea typeface="Proxima Nova"/>
                <a:cs typeface="Proxima Nova"/>
                <a:sym typeface="Proxima Nova"/>
              </a:rPr>
              <a:t>Complete table with desk partner</a:t>
            </a:r>
            <a:endParaRPr sz="3200">
              <a:solidFill>
                <a:srgbClr val="888888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342900" rtl="0" algn="ctr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n" sz="2960">
                <a:solidFill>
                  <a:srgbClr val="888888"/>
                </a:solidFill>
                <a:latin typeface="Proxima Nova"/>
                <a:ea typeface="Proxima Nova"/>
                <a:cs typeface="Proxima Nova"/>
                <a:sym typeface="Proxima Nova"/>
              </a:rPr>
              <a:t>Enter top priority into Socrative</a:t>
            </a:r>
            <a:endParaRPr sz="2960">
              <a:solidFill>
                <a:srgbClr val="888888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342900" rtl="0" algn="ctr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None/>
            </a:pPr>
            <a:r>
              <a:rPr lang="en" sz="2960">
                <a:solidFill>
                  <a:srgbClr val="3D85C6"/>
                </a:solidFill>
                <a:latin typeface="Proxima Nova"/>
                <a:ea typeface="Proxima Nova"/>
                <a:cs typeface="Proxima Nova"/>
                <a:sym typeface="Proxima Nova"/>
              </a:rPr>
              <a:t>https://b.socrative.com/login/student/</a:t>
            </a:r>
            <a:endParaRPr sz="2400">
              <a:solidFill>
                <a:srgbClr val="3D85C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How do scientists use model organisms to learn about human behaviors and disease?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81" name="Google Shape;81;p15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457200" y="1773825"/>
            <a:ext cx="8229600" cy="25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xima Nova"/>
              <a:buChar char="•"/>
            </a:pPr>
            <a:r>
              <a:rPr lang="en" sz="2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What do you know about obsessive compulsive disorder (OCD)? Give examples, explain what you think a day in the shoes of a patient would look like, etc. </a:t>
            </a:r>
            <a:endParaRPr sz="2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xima Nova"/>
              <a:buChar char="•"/>
            </a:pPr>
            <a:r>
              <a:rPr lang="en" sz="2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How do you know what you know about OCD?</a:t>
            </a:r>
            <a:endParaRPr sz="2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xima Nova"/>
              <a:buChar char="•"/>
            </a:pPr>
            <a:r>
              <a:rPr lang="en" sz="2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What additional information do you think you need to help treat patients with OCD?</a:t>
            </a:r>
            <a:endParaRPr sz="24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Our paper for today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88" name="Google Shape;88;p16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6"/>
          <p:cNvSpPr txBox="1"/>
          <p:nvPr/>
        </p:nvSpPr>
        <p:spPr>
          <a:xfrm>
            <a:off x="457200" y="1773825"/>
            <a:ext cx="8229600" cy="25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00">
                <a:latin typeface="Proxima Nova"/>
                <a:ea typeface="Proxima Nova"/>
                <a:cs typeface="Proxima Nova"/>
                <a:sym typeface="Proxima Nova"/>
              </a:rPr>
              <a:t>Ahmari et. al (2013). Repeated Cortico-Striatal Stimulation Generates Persistent OCD-Like Behavior. </a:t>
            </a:r>
            <a:r>
              <a:rPr i="1" lang="en" sz="2400">
                <a:latin typeface="Proxima Nova"/>
                <a:ea typeface="Proxima Nova"/>
                <a:cs typeface="Proxima Nova"/>
                <a:sym typeface="Proxima Nova"/>
              </a:rPr>
              <a:t>Science.</a:t>
            </a:r>
            <a:r>
              <a:rPr lang="en" sz="2400">
                <a:latin typeface="Proxima Nova"/>
                <a:ea typeface="Proxima Nova"/>
                <a:cs typeface="Proxima Nova"/>
                <a:sym typeface="Proxima Nova"/>
              </a:rPr>
              <a:t> 1234-1239.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Abstract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95" name="Google Shape;95;p17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Image result" id="96" name="Google Shape;9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6574" y="1241200"/>
            <a:ext cx="4650875" cy="33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Methods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02" name="Google Shape;102;p18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837" y="1277925"/>
            <a:ext cx="8101575" cy="335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Methods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09" name="Google Shape;109;p19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 rotWithShape="1">
          <a:blip r:embed="rId3">
            <a:alphaModFix/>
          </a:blip>
          <a:srcRect b="44533" l="65671" r="17964" t="31418"/>
          <a:stretch/>
        </p:blipFill>
        <p:spPr>
          <a:xfrm>
            <a:off x="2528075" y="1264375"/>
            <a:ext cx="4061100" cy="33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Methods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16" name="Google Shape;116;p20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7" name="Google Shape;117;p20"/>
          <p:cNvPicPr preferRelativeResize="0"/>
          <p:nvPr/>
        </p:nvPicPr>
        <p:blipFill rotWithShape="1">
          <a:blip r:embed="rId3">
            <a:alphaModFix/>
          </a:blip>
          <a:srcRect b="22072" l="23561" r="48183" t="55855"/>
          <a:stretch/>
        </p:blipFill>
        <p:spPr>
          <a:xfrm>
            <a:off x="822488" y="1169557"/>
            <a:ext cx="7472276" cy="3283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/>
        </p:nvSpPr>
        <p:spPr>
          <a:xfrm>
            <a:off x="284825" y="573825"/>
            <a:ext cx="8547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Predicting Results</a:t>
            </a:r>
            <a:endParaRPr i="0" sz="3200" u="none" cap="none" strike="noStrike">
              <a:solidFill>
                <a:srgbClr val="000000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3" name="Google Shape;123;p21"/>
          <p:cNvSpPr txBox="1"/>
          <p:nvPr>
            <p:ph idx="2" type="sldNum"/>
          </p:nvPr>
        </p:nvSpPr>
        <p:spPr>
          <a:xfrm>
            <a:off x="8283608" y="47306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8650" l="0" r="0" t="0"/>
          <a:stretch/>
        </p:blipFill>
        <p:spPr>
          <a:xfrm>
            <a:off x="2228900" y="1256925"/>
            <a:ext cx="4659476" cy="340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