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embeddedFontLst>
    <p:embeddedFont>
      <p:font typeface="Proxima Nova" panose="02000506030000020004" pitchFamily="2" charset="77"/>
      <p:regular r:id="rId30"/>
      <p:bold r:id="rId31"/>
      <p:italic r:id="rId32"/>
      <p:boldItalic r:id="rId33"/>
    </p:embeddedFont>
    <p:embeddedFont>
      <p:font typeface="Proxima Nova Alt Lt" panose="02000506030000020004" pitchFamily="2" charset="77"/>
      <p:regular r:id="rId34"/>
    </p:embeddedFont>
    <p:embeddedFont>
      <p:font typeface="Proxima Nova Extrabold" panose="02000506030000020004" pitchFamily="2" charset="0"/>
      <p:bold r:id="rId35"/>
    </p:embeddedFont>
    <p:embeddedFont>
      <p:font typeface="Proxima Nova Semibold" panose="02000506030000020004"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hcW3pSwHS4pSpXt4U+sB7xXFgmN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CBE5BD-02D4-4E43-B95C-97E965112AFA}">
  <a:tblStyle styleId="{E0CBE5BD-02D4-4E43-B95C-97E965112AFA}"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81"/>
  </p:normalViewPr>
  <p:slideViewPr>
    <p:cSldViewPr snapToGrid="0">
      <p:cViewPr varScale="1">
        <p:scale>
          <a:sx n="148" d="100"/>
          <a:sy n="148" d="100"/>
        </p:scale>
        <p:origin x="408"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A1DNh2jSow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a:latin typeface="Proxima Nova"/>
                <a:ea typeface="Proxima Nova"/>
                <a:cs typeface="Proxima Nova"/>
                <a:sym typeface="Proxima Nova"/>
              </a:rPr>
              <a:t>Start at 0.19</a:t>
            </a:r>
            <a:endParaRPr b="1">
              <a:latin typeface="Proxima Nova"/>
              <a:ea typeface="Proxima Nova"/>
              <a:cs typeface="Proxima Nova"/>
              <a:sym typeface="Proxima Nov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u="sng">
                <a:solidFill>
                  <a:schemeClr val="hlink"/>
                </a:solidFill>
                <a:latin typeface="Proxima Nova"/>
                <a:ea typeface="Proxima Nova"/>
                <a:cs typeface="Proxima Nova"/>
                <a:sym typeface="Proxima Nova"/>
                <a:hlinkClick r:id="rId3"/>
              </a:rPr>
              <a:t>https://www.youtube.com/watch?v=A1DNh2jSowE</a:t>
            </a:r>
            <a:endParaRPr b="1">
              <a:latin typeface="Proxima Nova"/>
              <a:ea typeface="Proxima Nova"/>
              <a:cs typeface="Proxima Nova"/>
              <a:sym typeface="Proxima Nova"/>
            </a:endParaRPr>
          </a:p>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a:latin typeface="Proxima Nova"/>
              <a:ea typeface="Proxima Nova"/>
              <a:cs typeface="Proxima Nova"/>
              <a:sym typeface="Proxima Nova"/>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g3d9642ca2f3_0_9"/>
          <p:cNvSpPr txBox="1">
            <a:spLocks noGrp="1"/>
          </p:cNvSpPr>
          <p:nvPr>
            <p:ph type="ctrTitle"/>
          </p:nvPr>
        </p:nvSpPr>
        <p:spPr>
          <a:xfrm>
            <a:off x="311700" y="1489825"/>
            <a:ext cx="8520600" cy="1172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1D4F91"/>
              </a:buClr>
              <a:buSzPts val="5000"/>
              <a:buFont typeface="Proxima Nova"/>
              <a:buNone/>
              <a:defRPr sz="5000" b="1">
                <a:solidFill>
                  <a:srgbClr val="1D4F91"/>
                </a:solidFill>
                <a:latin typeface="Proxima Nova"/>
                <a:ea typeface="Proxima Nova"/>
                <a:cs typeface="Proxima Nova"/>
                <a:sym typeface="Proxima Nova"/>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6" name="Google Shape;16;g3d9642ca2f3_0_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A5027B"/>
              </a:buClr>
              <a:buSzPts val="3100"/>
              <a:buFont typeface="Proxima Nova"/>
              <a:buNone/>
              <a:defRPr sz="3100">
                <a:solidFill>
                  <a:srgbClr val="A5027B"/>
                </a:solidFill>
                <a:latin typeface="Proxima Nova"/>
                <a:ea typeface="Proxima Nova"/>
                <a:cs typeface="Proxima Nova"/>
                <a:sym typeface="Proxima Nova"/>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g3d9642ca2f3_0_9" title="Dana_Logo.png"/>
          <p:cNvPicPr preferRelativeResize="0"/>
          <p:nvPr/>
        </p:nvPicPr>
        <p:blipFill rotWithShape="1">
          <a:blip r:embed="rId2">
            <a:alphaModFix/>
          </a:blip>
          <a:srcRect/>
          <a:stretch/>
        </p:blipFill>
        <p:spPr>
          <a:xfrm>
            <a:off x="1485400" y="4346999"/>
            <a:ext cx="1286956" cy="338250"/>
          </a:xfrm>
          <a:prstGeom prst="rect">
            <a:avLst/>
          </a:prstGeom>
          <a:noFill/>
          <a:ln>
            <a:noFill/>
          </a:ln>
        </p:spPr>
      </p:pic>
      <p:sp>
        <p:nvSpPr>
          <p:cNvPr id="18" name="Google Shape;18;g3d9642ca2f3_0_9"/>
          <p:cNvSpPr txBox="1"/>
          <p:nvPr/>
        </p:nvSpPr>
        <p:spPr>
          <a:xfrm>
            <a:off x="115450" y="4347000"/>
            <a:ext cx="1570800" cy="45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chemeClr val="dk1"/>
                </a:solidFill>
                <a:latin typeface="Proxima Nova"/>
                <a:ea typeface="Proxima Nova"/>
                <a:cs typeface="Proxima Nova"/>
                <a:sym typeface="Proxima Nova"/>
              </a:rPr>
              <a:t>With support from</a:t>
            </a:r>
            <a:endParaRPr sz="1200" b="0" i="0" u="none" strike="noStrike" cap="none">
              <a:solidFill>
                <a:schemeClr val="dk1"/>
              </a:solidFill>
              <a:latin typeface="Proxima Nova"/>
              <a:ea typeface="Proxima Nova"/>
              <a:cs typeface="Proxima Nova"/>
              <a:sym typeface="Proxima Nov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g3d9642ca2f3_0_43"/>
          <p:cNvSpPr/>
          <p:nvPr/>
        </p:nvSpPr>
        <p:spPr>
          <a:xfrm>
            <a:off x="4500825" y="533825"/>
            <a:ext cx="4275600" cy="3789300"/>
          </a:xfrm>
          <a:prstGeom prst="roundRect">
            <a:avLst>
              <a:gd name="adj" fmla="val 16667"/>
            </a:avLst>
          </a:prstGeom>
          <a:solidFill>
            <a:srgbClr val="E2CFC8">
              <a:alpha val="86274"/>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50" name="Google Shape;50;g3d9642ca2f3_0_4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1" name="Google Shape;51;g3d9642ca2f3_0_4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g3d9642ca2f3_0_43"/>
          <p:cNvSpPr txBox="1">
            <a:spLocks noGrp="1"/>
          </p:cNvSpPr>
          <p:nvPr>
            <p:ph type="body" idx="2"/>
          </p:nvPr>
        </p:nvSpPr>
        <p:spPr>
          <a:xfrm>
            <a:off x="4720125" y="29075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53" name="Google Shape;53;g3d9642ca2f3_0_43"/>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g3d9642ca2f3_0_4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Clr>
                <a:srgbClr val="A5027B"/>
              </a:buClr>
              <a:buSzPts val="1800"/>
              <a:buNone/>
              <a:defRPr>
                <a:solidFill>
                  <a:srgbClr val="A5027B"/>
                </a:solidFill>
              </a:defRPr>
            </a:lvl1pPr>
          </a:lstStyle>
          <a:p>
            <a:endParaRPr/>
          </a:p>
        </p:txBody>
      </p:sp>
      <p:sp>
        <p:nvSpPr>
          <p:cNvPr id="56" name="Google Shape;56;g3d9642ca2f3_0_49"/>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A5027B"/>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g3d9642ca2f3_0_5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9" name="Google Shape;59;g3d9642ca2f3_0_5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60" name="Google Shape;60;g3d9642ca2f3_0_52"/>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g3d9642ca2f3_0_56"/>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g3d9642ca2f3_0_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5027B"/>
              </a:buClr>
              <a:buSzPts val="2800"/>
              <a:buFont typeface="Proxima Nova"/>
              <a:buNone/>
              <a:defRPr b="1">
                <a:solidFill>
                  <a:srgbClr val="A5027B"/>
                </a:solidFill>
                <a:latin typeface="Proxima Nova"/>
                <a:ea typeface="Proxima Nova"/>
                <a:cs typeface="Proxima Nova"/>
                <a:sym typeface="Proxima Nova"/>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 name="Google Shape;21;g3d9642ca2f3_0_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rgbClr val="1D4F91"/>
              </a:buClr>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2" name="Google Shape;22;g3d9642ca2f3_0_24"/>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g3d9642ca2f3_0_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 name="Google Shape;25;g3d9642ca2f3_0_2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g3d9642ca2f3_0_2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7" name="Google Shape;27;g3d9642ca2f3_0_28"/>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g3d9642ca2f3_0_1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30" name="Google Shape;30;g3d9642ca2f3_0_14"/>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31"/>
        <p:cNvGrpSpPr/>
        <p:nvPr/>
      </p:nvGrpSpPr>
      <p:grpSpPr>
        <a:xfrm>
          <a:off x="0" y="0"/>
          <a:ext cx="0" cy="0"/>
          <a:chOff x="0" y="0"/>
          <a:chExt cx="0" cy="0"/>
        </a:xfrm>
      </p:grpSpPr>
      <p:sp>
        <p:nvSpPr>
          <p:cNvPr id="32" name="Google Shape;32;g3d9642ca2f3_0_17"/>
          <p:cNvSpPr txBox="1">
            <a:spLocks noGrp="1"/>
          </p:cNvSpPr>
          <p:nvPr>
            <p:ph type="title"/>
          </p:nvPr>
        </p:nvSpPr>
        <p:spPr>
          <a:xfrm>
            <a:off x="311700" y="746525"/>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rgbClr val="A5027B"/>
              </a:buClr>
              <a:buSzPts val="3300"/>
              <a:buFont typeface="Proxima Nova Extrabold"/>
              <a:buNone/>
              <a:defRPr sz="3300">
                <a:solidFill>
                  <a:srgbClr val="A5027B"/>
                </a:solidFill>
                <a:latin typeface="Proxima Nova Extrabold"/>
                <a:ea typeface="Proxima Nova Extrabold"/>
                <a:cs typeface="Proxima Nova Extrabold"/>
                <a:sym typeface="Proxima Nova Extrabold"/>
              </a:defRPr>
            </a:lvl1pPr>
            <a:lvl2pPr lvl="1"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2pPr>
            <a:lvl3pPr lvl="2"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3pPr>
            <a:lvl4pPr lvl="3"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4pPr>
            <a:lvl5pPr lvl="4"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5pPr>
            <a:lvl6pPr lvl="5"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6pPr>
            <a:lvl7pPr lvl="6"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7pPr>
            <a:lvl8pPr lvl="7"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8pPr>
            <a:lvl9pPr lvl="8" algn="ctr">
              <a:lnSpc>
                <a:spcPct val="100000"/>
              </a:lnSpc>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9pPr>
          </a:lstStyle>
          <a:p>
            <a:endParaRPr/>
          </a:p>
        </p:txBody>
      </p:sp>
      <p:sp>
        <p:nvSpPr>
          <p:cNvPr id="33" name="Google Shape;33;g3d9642ca2f3_0_17"/>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
        <p:nvSpPr>
          <p:cNvPr id="34" name="Google Shape;34;g3d9642ca2f3_0_17"/>
          <p:cNvSpPr txBox="1">
            <a:spLocks noGrp="1"/>
          </p:cNvSpPr>
          <p:nvPr>
            <p:ph type="title" idx="2"/>
          </p:nvPr>
        </p:nvSpPr>
        <p:spPr>
          <a:xfrm>
            <a:off x="311700" y="150950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rgbClr val="1D4F91"/>
              </a:buClr>
              <a:buSzPts val="2800"/>
              <a:buFont typeface="Proxima Nova"/>
              <a:buNone/>
              <a:defRPr>
                <a:solidFill>
                  <a:srgbClr val="1D4F91"/>
                </a:solidFill>
                <a:latin typeface="Proxima Nova"/>
                <a:ea typeface="Proxima Nova"/>
                <a:cs typeface="Proxima Nova"/>
                <a:sym typeface="Proxima Nova"/>
              </a:defRPr>
            </a:lvl1pPr>
            <a:lvl2pPr lvl="1"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2pPr>
            <a:lvl3pPr lvl="2"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3pPr>
            <a:lvl4pPr lvl="3"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4pPr>
            <a:lvl5pPr lvl="4"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5pPr>
            <a:lvl6pPr lvl="5"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6pPr>
            <a:lvl7pPr lvl="6"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7pPr>
            <a:lvl8pPr lvl="7"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8pPr>
            <a:lvl9pPr lvl="8" algn="ctr">
              <a:lnSpc>
                <a:spcPct val="100000"/>
              </a:lnSpc>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1 1">
  <p:cSld name="SECTION_HEADER_1_1">
    <p:spTree>
      <p:nvGrpSpPr>
        <p:cNvPr id="1" name="Shape 35"/>
        <p:cNvGrpSpPr/>
        <p:nvPr/>
      </p:nvGrpSpPr>
      <p:grpSpPr>
        <a:xfrm>
          <a:off x="0" y="0"/>
          <a:ext cx="0" cy="0"/>
          <a:chOff x="0" y="0"/>
          <a:chExt cx="0" cy="0"/>
        </a:xfrm>
      </p:grpSpPr>
      <p:sp>
        <p:nvSpPr>
          <p:cNvPr id="36" name="Google Shape;36;g3d9642ca2f3_0_21"/>
          <p:cNvSpPr txBox="1">
            <a:spLocks noGrp="1"/>
          </p:cNvSpPr>
          <p:nvPr>
            <p:ph type="title"/>
          </p:nvPr>
        </p:nvSpPr>
        <p:spPr>
          <a:xfrm>
            <a:off x="311700" y="3457475"/>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rgbClr val="A5027B"/>
              </a:buClr>
              <a:buSzPts val="2200"/>
              <a:buFont typeface="Proxima Nova"/>
              <a:buNone/>
              <a:defRPr sz="2200">
                <a:solidFill>
                  <a:srgbClr val="A5027B"/>
                </a:solidFill>
                <a:latin typeface="Proxima Nova"/>
                <a:ea typeface="Proxima Nova"/>
                <a:cs typeface="Proxima Nova"/>
                <a:sym typeface="Proxima Nova"/>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37" name="Google Shape;37;g3d9642ca2f3_0_21"/>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g3d9642ca2f3_0_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0" name="Google Shape;40;g3d9642ca2f3_0_33"/>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g3d9642ca2f3_0_3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3" name="Google Shape;43;g3d9642ca2f3_0_3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4" name="Google Shape;44;g3d9642ca2f3_0_36"/>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g3d9642ca2f3_0_4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7" name="Google Shape;47;g3d9642ca2f3_0_40"/>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g3d9642ca2f3_0_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rgbClr val="A5027B"/>
              </a:buClr>
              <a:buSzPts val="2800"/>
              <a:buFont typeface="Proxima Nova Semibold"/>
              <a:buNone/>
              <a:defRPr sz="2800" b="0" i="0" u="none" strike="noStrike" cap="none">
                <a:solidFill>
                  <a:srgbClr val="A5027B"/>
                </a:solidFill>
                <a:latin typeface="Proxima Nova Semibold"/>
                <a:ea typeface="Proxima Nova Semibold"/>
                <a:cs typeface="Proxima Nova Semibold"/>
                <a:sym typeface="Proxima Nova Semibold"/>
              </a:defRPr>
            </a:lvl1pPr>
            <a:lvl2pPr marR="0" lvl="1"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2pPr>
            <a:lvl3pPr marR="0" lvl="2"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3pPr>
            <a:lvl4pPr marR="0" lvl="3"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4pPr>
            <a:lvl5pPr marR="0" lvl="4"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5pPr>
            <a:lvl6pPr marR="0" lvl="5"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6pPr>
            <a:lvl7pPr marR="0" lvl="6"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7pPr>
            <a:lvl8pPr marR="0" lvl="7"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8pPr>
            <a:lvl9pPr marR="0" lvl="8" algn="l" rtl="0">
              <a:lnSpc>
                <a:spcPct val="100000"/>
              </a:lnSpc>
              <a:spcBef>
                <a:spcPts val="0"/>
              </a:spcBef>
              <a:spcAft>
                <a:spcPts val="0"/>
              </a:spcAft>
              <a:buClr>
                <a:srgbClr val="1D4F91"/>
              </a:buClr>
              <a:buSzPts val="2800"/>
              <a:buFont typeface="Proxima Nova Semibold"/>
              <a:buNone/>
              <a:defRPr sz="2800" b="0" i="0" u="none" strike="noStrike" cap="none">
                <a:solidFill>
                  <a:srgbClr val="1D4F91"/>
                </a:solidFill>
                <a:latin typeface="Proxima Nova Semibold"/>
                <a:ea typeface="Proxima Nova Semibold"/>
                <a:cs typeface="Proxima Nova Semibold"/>
                <a:sym typeface="Proxima Nova Semibold"/>
              </a:defRPr>
            </a:lvl9pPr>
          </a:lstStyle>
          <a:p>
            <a:endParaRPr/>
          </a:p>
        </p:txBody>
      </p:sp>
      <p:sp>
        <p:nvSpPr>
          <p:cNvPr id="7" name="Google Shape;7;g3d9642ca2f3_0_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rgbClr val="1D4F91"/>
              </a:buClr>
              <a:buSzPts val="1800"/>
              <a:buFont typeface="Proxima Nova"/>
              <a:buChar char="●"/>
              <a:defRPr sz="1800" b="0" i="0" u="none" strike="noStrike" cap="none">
                <a:solidFill>
                  <a:schemeClr val="dk1"/>
                </a:solidFill>
                <a:latin typeface="Proxima Nova"/>
                <a:ea typeface="Proxima Nova"/>
                <a:cs typeface="Proxima Nova"/>
                <a:sym typeface="Proxima Nova"/>
              </a:defRPr>
            </a:lvl1pPr>
            <a:lvl2pPr marL="914400" marR="0" lvl="1"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2pPr>
            <a:lvl3pPr marL="1371600" marR="0" lvl="2"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3pPr>
            <a:lvl4pPr marL="1828800" marR="0" lvl="3"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4pPr>
            <a:lvl5pPr marL="2286000" marR="0" lvl="4"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5pPr>
            <a:lvl6pPr marL="2743200" marR="0" lvl="5"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6pPr>
            <a:lvl7pPr marL="3200400" marR="0" lvl="6"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7pPr>
            <a:lvl8pPr marL="3657600" marR="0" lvl="7"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8pPr>
            <a:lvl9pPr marL="4114800" marR="0" lvl="8" indent="-317500" algn="l" rtl="0">
              <a:lnSpc>
                <a:spcPct val="115000"/>
              </a:lnSpc>
              <a:spcBef>
                <a:spcPts val="0"/>
              </a:spcBef>
              <a:spcAft>
                <a:spcPts val="0"/>
              </a:spcAft>
              <a:buClr>
                <a:srgbClr val="1D4F91"/>
              </a:buClr>
              <a:buSzPts val="1400"/>
              <a:buFont typeface="Proxima Nova"/>
              <a:buChar char="■"/>
              <a:defRPr sz="1400" b="0" i="0" u="none" strike="noStrike" cap="none">
                <a:solidFill>
                  <a:schemeClr val="dk1"/>
                </a:solidFill>
                <a:latin typeface="Proxima Nova"/>
                <a:ea typeface="Proxima Nova"/>
                <a:cs typeface="Proxima Nova"/>
                <a:sym typeface="Proxima Nova"/>
              </a:defRPr>
            </a:lvl9pPr>
          </a:lstStyle>
          <a:p>
            <a:endParaRPr/>
          </a:p>
        </p:txBody>
      </p:sp>
      <p:sp>
        <p:nvSpPr>
          <p:cNvPr id="8" name="Google Shape;8;g3d9642ca2f3_0_0"/>
          <p:cNvSpPr txBox="1"/>
          <p:nvPr/>
        </p:nvSpPr>
        <p:spPr>
          <a:xfrm>
            <a:off x="56075" y="71600"/>
            <a:ext cx="5097300" cy="45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1D4F91"/>
                </a:solidFill>
                <a:latin typeface="Proxima Nova Semibold"/>
                <a:ea typeface="Proxima Nova Semibold"/>
                <a:cs typeface="Proxima Nova Semibold"/>
                <a:sym typeface="Proxima Nova Semibold"/>
              </a:rPr>
              <a:t>Our Sense of Touch</a:t>
            </a:r>
            <a:endParaRPr sz="1300" b="0" i="0" u="none" strike="noStrike" cap="none">
              <a:solidFill>
                <a:srgbClr val="1D4F91"/>
              </a:solidFill>
              <a:latin typeface="Proxima Nova Semibold"/>
              <a:ea typeface="Proxima Nova Semibold"/>
              <a:cs typeface="Proxima Nova Semibold"/>
              <a:sym typeface="Proxima Nova Semibold"/>
            </a:endParaRPr>
          </a:p>
        </p:txBody>
      </p:sp>
      <p:sp>
        <p:nvSpPr>
          <p:cNvPr id="9" name="Google Shape;9;g3d9642ca2f3_0_0"/>
          <p:cNvSpPr txBox="1">
            <a:spLocks noGrp="1"/>
          </p:cNvSpPr>
          <p:nvPr>
            <p:ph type="sldNum" idx="12"/>
          </p:nvPr>
        </p:nvSpPr>
        <p:spPr>
          <a:xfrm>
            <a:off x="7358757" y="87100"/>
            <a:ext cx="17085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D4F9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g3d9642ca2f3_0_0"/>
          <p:cNvPicPr preferRelativeResize="0"/>
          <p:nvPr/>
        </p:nvPicPr>
        <p:blipFill rotWithShape="1">
          <a:blip r:embed="rId15">
            <a:alphaModFix/>
          </a:blip>
          <a:srcRect/>
          <a:stretch/>
        </p:blipFill>
        <p:spPr>
          <a:xfrm>
            <a:off x="206475" y="4810850"/>
            <a:ext cx="2570900" cy="164100"/>
          </a:xfrm>
          <a:prstGeom prst="rect">
            <a:avLst/>
          </a:prstGeom>
          <a:noFill/>
          <a:ln>
            <a:noFill/>
          </a:ln>
        </p:spPr>
      </p:pic>
      <p:sp>
        <p:nvSpPr>
          <p:cNvPr id="11" name="Google Shape;11;g3d9642ca2f3_0_0"/>
          <p:cNvSpPr/>
          <p:nvPr/>
        </p:nvSpPr>
        <p:spPr>
          <a:xfrm>
            <a:off x="-41675" y="4820925"/>
            <a:ext cx="9237900" cy="332700"/>
          </a:xfrm>
          <a:prstGeom prst="rect">
            <a:avLst/>
          </a:prstGeom>
          <a:solidFill>
            <a:srgbClr val="1D4F91"/>
          </a:solidFill>
          <a:ln w="9525" cap="flat" cmpd="sng">
            <a:solidFill>
              <a:srgbClr val="1D4F9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1D4F91"/>
              </a:solidFill>
              <a:latin typeface="Proxima Nova"/>
              <a:ea typeface="Proxima Nova"/>
              <a:cs typeface="Proxima Nova"/>
              <a:sym typeface="Proxima Nova"/>
            </a:endParaRPr>
          </a:p>
        </p:txBody>
      </p:sp>
      <p:sp>
        <p:nvSpPr>
          <p:cNvPr id="12" name="Google Shape;12;g3d9642ca2f3_0_0"/>
          <p:cNvSpPr txBox="1"/>
          <p:nvPr/>
        </p:nvSpPr>
        <p:spPr>
          <a:xfrm>
            <a:off x="3969950" y="4796525"/>
            <a:ext cx="5097300" cy="4500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Proxima Nova"/>
                <a:ea typeface="Proxima Nova"/>
                <a:cs typeface="Proxima Nova"/>
                <a:sym typeface="Proxima Nova"/>
              </a:rPr>
              <a:t>Teacher Institute for Neuroscience &amp; Society</a:t>
            </a:r>
            <a:endParaRPr sz="1300" b="0" i="0" u="none" strike="noStrike" cap="none">
              <a:solidFill>
                <a:srgbClr val="FFFFFF"/>
              </a:solidFill>
              <a:latin typeface="Proxima Nova"/>
              <a:ea typeface="Proxima Nova"/>
              <a:cs typeface="Proxima Nova"/>
              <a:sym typeface="Proxima Nova"/>
            </a:endParaRPr>
          </a:p>
        </p:txBody>
      </p:sp>
      <p:pic>
        <p:nvPicPr>
          <p:cNvPr id="13" name="Google Shape;13;g3d9642ca2f3_0_0" title="Short - Zuckerman logo white.png"/>
          <p:cNvPicPr preferRelativeResize="0"/>
          <p:nvPr/>
        </p:nvPicPr>
        <p:blipFill rotWithShape="1">
          <a:blip r:embed="rId16">
            <a:alphaModFix/>
          </a:blip>
          <a:srcRect/>
          <a:stretch/>
        </p:blipFill>
        <p:spPr>
          <a:xfrm>
            <a:off x="165425" y="4905225"/>
            <a:ext cx="2652975" cy="1641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LTX91k7RFzg?feature=oembed" TargetMode="External"/><Relationship Id="rId5" Type="http://schemas.openxmlformats.org/officeDocument/2006/relationships/image" Target="../media/image5.jpeg"/><Relationship Id="rId4" Type="http://schemas.openxmlformats.org/officeDocument/2006/relationships/hyperlink" Target="https://www.youtube.com/watch?v=LTX91k7RFzg"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fMrz3L9bMsI?feature=oembed" TargetMode="External"/><Relationship Id="rId5" Type="http://schemas.openxmlformats.org/officeDocument/2006/relationships/image" Target="../media/image6.jpeg"/><Relationship Id="rId4" Type="http://schemas.openxmlformats.org/officeDocument/2006/relationships/hyperlink" Target="http://www.youtube.com/watch?v=fMrz3L9bMsI"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A1DNh2jSow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A1DNh2jSowE?feature=oembed" TargetMode="External"/><Relationship Id="rId5" Type="http://schemas.openxmlformats.org/officeDocument/2006/relationships/image" Target="../media/image10.jpeg"/><Relationship Id="rId4" Type="http://schemas.openxmlformats.org/officeDocument/2006/relationships/hyperlink" Target="https://www.youtube.com/watch?v=A1DNh2jSow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_W0bSen8Qjg?feature=oembed" TargetMode="Externa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H0UqXvYKI3w?feature=oembed" TargetMode="External"/><Relationship Id="rId5" Type="http://schemas.openxmlformats.org/officeDocument/2006/relationships/image" Target="../media/image12.jpe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H0UqXvYKI3w?feature=oembed" TargetMode="External"/><Relationship Id="rId5" Type="http://schemas.openxmlformats.org/officeDocument/2006/relationships/image" Target="../media/image12.jpe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https://www.youtube.com/embed/H0UqXvYKI3w?feature=oembed" TargetMode="External"/><Relationship Id="rId5" Type="http://schemas.openxmlformats.org/officeDocument/2006/relationships/image" Target="../media/image12.jpe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search?safe=active&amp;rlz=1C5GCCM_en&amp;cs=0&amp;sca_esv=0295617911aab7ca&amp;q=neural+pathways&amp;sa=X&amp;ved=2ahUKEwjTz_Srv6iNAxU3M1kFHV1SCH8QxccNegQIKhAB&amp;mstk=AUtExfAVuJEDyFO2IpDg8mSW8G0ViBm2qv0KMUKHFaOjDMsD5G8EBTdpsDwFQaEb-Bwvu8InaT-rS4HevvDh_knJ8SHjfE176O21T_wKNAH4hKZHENUklEIkI0vQ8WaSK53pGks&amp;csui=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a:spLocks noGrp="1"/>
          </p:cNvSpPr>
          <p:nvPr>
            <p:ph type="ctrTitle"/>
          </p:nvPr>
        </p:nvSpPr>
        <p:spPr>
          <a:xfrm>
            <a:off x="311708" y="781525"/>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 b="1"/>
              <a:t>Our Sense of Touch</a:t>
            </a:r>
            <a:endParaRPr b="1"/>
          </a:p>
        </p:txBody>
      </p:sp>
      <p:sp>
        <p:nvSpPr>
          <p:cNvPr id="68" name="Google Shape;68;p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
              <a:t>Let’s use data to analyze our sense of touch.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130" name="Google Shape;130;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131" name="Google Shape;131;p10"/>
          <p:cNvSpPr txBox="1"/>
          <p:nvPr/>
        </p:nvSpPr>
        <p:spPr>
          <a:xfrm>
            <a:off x="160375" y="1742575"/>
            <a:ext cx="8520600" cy="2826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3000"/>
              <a:buFont typeface="Arial"/>
              <a:buNone/>
            </a:pPr>
            <a:r>
              <a:rPr lang="en" sz="2900" b="1" i="0" u="none" strike="noStrike" cap="none">
                <a:solidFill>
                  <a:schemeClr val="dk1"/>
                </a:solidFill>
                <a:latin typeface="Proxima Nova"/>
                <a:ea typeface="Proxima Nova"/>
                <a:cs typeface="Proxima Nova"/>
                <a:sym typeface="Proxima Nova"/>
              </a:rPr>
              <a:t>8) Brain size determines intelligence.</a:t>
            </a:r>
            <a:r>
              <a:rPr lang="en" sz="2800" b="1" i="0" u="none" strike="noStrike" cap="none">
                <a:solidFill>
                  <a:schemeClr val="dk1"/>
                </a:solidFill>
                <a:latin typeface="Proxima Nova"/>
                <a:ea typeface="Proxima Nova"/>
                <a:cs typeface="Proxima Nova"/>
                <a:sym typeface="Proxima Nova"/>
              </a:rPr>
              <a:t> </a:t>
            </a:r>
            <a:r>
              <a:rPr lang="en" sz="4900" b="1" i="0" u="none" strike="noStrike" cap="none">
                <a:solidFill>
                  <a:schemeClr val="dk1"/>
                </a:solidFill>
                <a:latin typeface="Proxima Nova"/>
                <a:ea typeface="Proxima Nova"/>
                <a:cs typeface="Proxima Nova"/>
                <a:sym typeface="Proxima Nova"/>
              </a:rPr>
              <a:t> </a:t>
            </a:r>
            <a:endParaRPr sz="49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1700"/>
              <a:buFont typeface="Arial"/>
              <a:buNone/>
            </a:pPr>
            <a:endParaRPr sz="16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100" b="1" i="0" u="none" strike="noStrike" cap="none">
                <a:solidFill>
                  <a:schemeClr val="dk1"/>
                </a:solidFill>
                <a:latin typeface="Proxima Nova"/>
                <a:ea typeface="Proxima Nova"/>
                <a:cs typeface="Proxima Nova"/>
                <a:sym typeface="Proxima Nova"/>
              </a:rPr>
              <a:t>FALSE.</a:t>
            </a:r>
            <a:endParaRPr sz="31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000"/>
              <a:buFont typeface="Arial"/>
              <a:buNone/>
            </a:pPr>
            <a:r>
              <a:rPr lang="en" sz="1900" b="1" i="0" u="none" strike="noStrike" cap="none">
                <a:solidFill>
                  <a:srgbClr val="001D35"/>
                </a:solidFill>
                <a:highlight>
                  <a:srgbClr val="FFFFFF"/>
                </a:highlight>
                <a:latin typeface="Proxima Nova"/>
                <a:ea typeface="Proxima Nova"/>
                <a:cs typeface="Proxima Nova"/>
                <a:sym typeface="Proxima Nova"/>
              </a:rPr>
              <a:t>The size of the brain is not an indicator of intelligence. Sperm whales have one of the largest brains, larger than humans, but they are not more intelligent. </a:t>
            </a:r>
            <a:endParaRPr sz="19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100" b="1" i="0" u="none" strike="noStrike" cap="none">
                <a:solidFill>
                  <a:schemeClr val="dk1"/>
                </a:solidFill>
                <a:latin typeface="Proxima Nova"/>
                <a:ea typeface="Proxima Nova"/>
                <a:cs typeface="Proxima Nova"/>
                <a:sym typeface="Proxima Nova"/>
              </a:rPr>
              <a:t> </a:t>
            </a:r>
            <a:endParaRPr sz="3800" b="1" i="0" u="none" strike="noStrike" cap="none">
              <a:solidFill>
                <a:schemeClr val="dk2"/>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137" name="Google Shape;13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138" name="Google Shape;138;p11"/>
          <p:cNvSpPr txBox="1"/>
          <p:nvPr/>
        </p:nvSpPr>
        <p:spPr>
          <a:xfrm>
            <a:off x="159900" y="1742575"/>
            <a:ext cx="8831700" cy="2826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 sz="2300" b="1" i="0" u="none" strike="noStrike" cap="none">
                <a:solidFill>
                  <a:schemeClr val="dk1"/>
                </a:solidFill>
                <a:latin typeface="Proxima Nova"/>
                <a:ea typeface="Proxima Nova"/>
                <a:cs typeface="Proxima Nova"/>
                <a:sym typeface="Proxima Nova"/>
              </a:rPr>
              <a:t>9) Some people are ‘left brained’ &amp; some are ‘right brained’</a:t>
            </a:r>
            <a:r>
              <a:rPr lang="en" sz="2200" b="1" i="0" u="none" strike="noStrike" cap="none">
                <a:solidFill>
                  <a:schemeClr val="dk1"/>
                </a:solidFill>
                <a:latin typeface="Proxima Nova"/>
                <a:ea typeface="Proxima Nova"/>
                <a:cs typeface="Proxima Nova"/>
                <a:sym typeface="Proxima Nova"/>
              </a:rPr>
              <a:t> </a:t>
            </a:r>
            <a:r>
              <a:rPr lang="en" sz="4800" b="1" i="0" u="none" strike="noStrike" cap="none">
                <a:solidFill>
                  <a:schemeClr val="dk1"/>
                </a:solidFill>
                <a:latin typeface="Proxima Nova"/>
                <a:ea typeface="Proxima Nova"/>
                <a:cs typeface="Proxima Nova"/>
                <a:sym typeface="Proxima Nova"/>
              </a:rPr>
              <a:t> </a:t>
            </a:r>
            <a:endParaRPr sz="48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1500"/>
              <a:buFont typeface="Arial"/>
              <a:buNone/>
            </a:pPr>
            <a:endParaRPr sz="14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100" b="1" i="0" u="none" strike="noStrike" cap="none">
                <a:solidFill>
                  <a:schemeClr val="dk1"/>
                </a:solidFill>
                <a:latin typeface="Proxima Nova"/>
                <a:ea typeface="Proxima Nova"/>
                <a:cs typeface="Proxima Nova"/>
                <a:sym typeface="Proxima Nova"/>
              </a:rPr>
              <a:t>FALSE. </a:t>
            </a:r>
            <a:endParaRPr sz="31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000"/>
              <a:buFont typeface="Arial"/>
              <a:buNone/>
            </a:pPr>
            <a:r>
              <a:rPr lang="en" sz="1900" b="1" i="0" u="none" strike="noStrike" cap="none">
                <a:solidFill>
                  <a:srgbClr val="001D35"/>
                </a:solidFill>
                <a:highlight>
                  <a:srgbClr val="FFFFFF"/>
                </a:highlight>
                <a:latin typeface="Proxima Nova"/>
                <a:ea typeface="Proxima Nova"/>
                <a:cs typeface="Proxima Nova"/>
                <a:sym typeface="Proxima Nova"/>
              </a:rPr>
              <a:t>While the brain is divided into two hemispheres, they work together in a coordinated fashion. Neither side of the brain dominates the other side as some personality tests will oversimplify and say.  </a:t>
            </a:r>
            <a:endParaRPr sz="1900" b="1" i="0" u="none" strike="noStrike" cap="none">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144" name="Google Shape;144;p1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145" name="Google Shape;145;p12"/>
          <p:cNvSpPr txBox="1"/>
          <p:nvPr/>
        </p:nvSpPr>
        <p:spPr>
          <a:xfrm>
            <a:off x="160375" y="1742575"/>
            <a:ext cx="8983500" cy="2826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3000"/>
              <a:buFont typeface="Arial"/>
              <a:buNone/>
            </a:pPr>
            <a:r>
              <a:rPr lang="en" sz="2300" b="1" i="0" u="none" strike="noStrike" cap="none">
                <a:solidFill>
                  <a:schemeClr val="dk1"/>
                </a:solidFill>
                <a:latin typeface="Proxima Nova"/>
                <a:ea typeface="Proxima Nova"/>
                <a:cs typeface="Proxima Nova"/>
                <a:sym typeface="Proxima Nova"/>
              </a:rPr>
              <a:t>10) Everyone experiences touch the same way.</a:t>
            </a:r>
            <a:r>
              <a:rPr lang="en" sz="2200" b="1" i="0" u="none" strike="noStrike" cap="none">
                <a:solidFill>
                  <a:schemeClr val="dk1"/>
                </a:solidFill>
                <a:latin typeface="Proxima Nova"/>
                <a:ea typeface="Proxima Nova"/>
                <a:cs typeface="Proxima Nova"/>
                <a:sym typeface="Proxima Nova"/>
              </a:rPr>
              <a:t> </a:t>
            </a:r>
            <a:r>
              <a:rPr lang="en" sz="4300" b="1" i="0" u="none" strike="noStrike" cap="none">
                <a:solidFill>
                  <a:schemeClr val="dk1"/>
                </a:solidFill>
                <a:latin typeface="Proxima Nova"/>
                <a:ea typeface="Proxima Nova"/>
                <a:cs typeface="Proxima Nova"/>
                <a:sym typeface="Proxima Nova"/>
              </a:rPr>
              <a:t> </a:t>
            </a:r>
            <a:endParaRPr sz="43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800"/>
              <a:buFont typeface="Arial"/>
              <a:buNone/>
            </a:pPr>
            <a:endParaRPr sz="1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2500" b="1" i="0" u="none" strike="noStrike" cap="none">
                <a:solidFill>
                  <a:schemeClr val="dk1"/>
                </a:solidFill>
                <a:latin typeface="Proxima Nova"/>
                <a:ea typeface="Proxima Nova"/>
                <a:cs typeface="Proxima Nova"/>
                <a:sym typeface="Proxima Nova"/>
              </a:rPr>
              <a:t>FALSE. </a:t>
            </a:r>
            <a:endParaRPr sz="25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2500" b="1" i="0" u="none" strike="noStrike" cap="none">
                <a:solidFill>
                  <a:schemeClr val="dk1"/>
                </a:solidFill>
                <a:latin typeface="Proxima Nova"/>
                <a:ea typeface="Proxima Nova"/>
                <a:cs typeface="Proxima Nova"/>
                <a:sym typeface="Proxima Nova"/>
              </a:rPr>
              <a:t>Our brain receives and interprets the information in different ways. </a:t>
            </a:r>
            <a:endParaRPr sz="25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endParaRPr sz="2500" b="1" i="0" u="none" strike="noStrike" cap="none">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Our Sense of Touch</a:t>
            </a:r>
            <a:endParaRPr b="1"/>
          </a:p>
        </p:txBody>
      </p:sp>
      <p:sp>
        <p:nvSpPr>
          <p:cNvPr id="151" name="Google Shape;151;p13"/>
          <p:cNvSpPr txBox="1">
            <a:spLocks noGrp="1"/>
          </p:cNvSpPr>
          <p:nvPr>
            <p:ph type="body" idx="1"/>
          </p:nvPr>
        </p:nvSpPr>
        <p:spPr>
          <a:xfrm>
            <a:off x="311700" y="1152475"/>
            <a:ext cx="8520600" cy="3725100"/>
          </a:xfrm>
          <a:prstGeom prst="rect">
            <a:avLst/>
          </a:prstGeom>
          <a:noFill/>
          <a:ln>
            <a:noFill/>
          </a:ln>
        </p:spPr>
        <p:txBody>
          <a:bodyPr spcFirstLastPara="1" wrap="square" lIns="91425" tIns="91425" rIns="91425" bIns="91425" anchor="t" anchorCtr="0">
            <a:normAutofit/>
          </a:bodyPr>
          <a:lstStyle/>
          <a:p>
            <a:pPr marL="0" lvl="0" indent="0" algn="l" rtl="0">
              <a:lnSpc>
                <a:spcPct val="95000"/>
              </a:lnSpc>
              <a:spcBef>
                <a:spcPts val="0"/>
              </a:spcBef>
              <a:spcAft>
                <a:spcPts val="0"/>
              </a:spcAft>
              <a:buSzPts val="1800"/>
              <a:buNone/>
            </a:pPr>
            <a:r>
              <a:rPr lang="en" sz="1935"/>
              <a:t>Today we will be doing an experiment to see how our bodies get information through the sense of touch. </a:t>
            </a:r>
            <a:endParaRPr sz="1935"/>
          </a:p>
          <a:p>
            <a:pPr marL="0" lvl="0" indent="0" algn="l" rtl="0">
              <a:lnSpc>
                <a:spcPct val="95000"/>
              </a:lnSpc>
              <a:spcBef>
                <a:spcPts val="1200"/>
              </a:spcBef>
              <a:spcAft>
                <a:spcPts val="0"/>
              </a:spcAft>
              <a:buSzPts val="1800"/>
              <a:buNone/>
            </a:pPr>
            <a:r>
              <a:rPr lang="en" sz="1935"/>
              <a:t>We will be answering the statistical question of </a:t>
            </a:r>
            <a:r>
              <a:rPr lang="en" sz="1935" b="1">
                <a:solidFill>
                  <a:srgbClr val="0000FF"/>
                </a:solidFill>
              </a:rPr>
              <a:t>which part of our body is the most sensitive</a:t>
            </a:r>
            <a:r>
              <a:rPr lang="en" sz="1935"/>
              <a:t> by looking at the </a:t>
            </a:r>
            <a:r>
              <a:rPr lang="en" sz="1935" b="1">
                <a:solidFill>
                  <a:srgbClr val="0000FF"/>
                </a:solidFill>
              </a:rPr>
              <a:t>average measurements of the smallest distance when we can detect two or one points on the caliper</a:t>
            </a:r>
            <a:r>
              <a:rPr lang="en" sz="1935">
                <a:solidFill>
                  <a:srgbClr val="0000FF"/>
                </a:solidFill>
              </a:rPr>
              <a:t>.</a:t>
            </a:r>
            <a:r>
              <a:rPr lang="en" sz="1935"/>
              <a:t> We will also look into how diverse our sense of touch is in the 7th grade.</a:t>
            </a:r>
            <a:endParaRPr sz="1935"/>
          </a:p>
          <a:p>
            <a:pPr marL="0" lvl="0" indent="0" algn="l" rtl="0">
              <a:lnSpc>
                <a:spcPct val="95000"/>
              </a:lnSpc>
              <a:spcBef>
                <a:spcPts val="1200"/>
              </a:spcBef>
              <a:spcAft>
                <a:spcPts val="0"/>
              </a:spcAft>
              <a:buSzPts val="1800"/>
              <a:buNone/>
            </a:pPr>
            <a:r>
              <a:rPr lang="en" sz="1935"/>
              <a:t>Before we begin, let’s watch a video to see how we can use a caliper and how our brain receives and send information about touch.</a:t>
            </a:r>
            <a:endParaRPr sz="1935"/>
          </a:p>
          <a:p>
            <a:pPr marL="0" lvl="0" indent="0" algn="l" rtl="0">
              <a:lnSpc>
                <a:spcPct val="95000"/>
              </a:lnSpc>
              <a:spcBef>
                <a:spcPts val="1200"/>
              </a:spcBef>
              <a:spcAft>
                <a:spcPts val="1200"/>
              </a:spcAft>
              <a:buSzPts val="1800"/>
              <a:buNone/>
            </a:pPr>
            <a:endParaRPr sz="1465"/>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How does our brain receive information from touch?</a:t>
            </a:r>
            <a:endParaRPr b="1"/>
          </a:p>
        </p:txBody>
      </p:sp>
      <p:sp>
        <p:nvSpPr>
          <p:cNvPr id="158" name="Google Shape;158;p26"/>
          <p:cNvSpPr txBox="1"/>
          <p:nvPr/>
        </p:nvSpPr>
        <p:spPr>
          <a:xfrm>
            <a:off x="1709350" y="4447960"/>
            <a:ext cx="5352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latin typeface="Proxima Nova"/>
                <a:ea typeface="Proxima Nova"/>
                <a:cs typeface="Proxima Nova"/>
                <a:sym typeface="Proxima Nova"/>
                <a:hlinkClick r:id="rId4"/>
              </a:rPr>
              <a:t>https://www.youtube.com/watch?v=LTX91k7RFzg</a:t>
            </a:r>
            <a:r>
              <a:rPr lang="en" dirty="0">
                <a:latin typeface="Proxima Nova"/>
                <a:ea typeface="Proxima Nova"/>
                <a:cs typeface="Proxima Nova"/>
                <a:sym typeface="Proxima Nova"/>
              </a:rPr>
              <a:t> </a:t>
            </a:r>
            <a:endParaRPr dirty="0">
              <a:latin typeface="Proxima Nova"/>
              <a:ea typeface="Proxima Nova"/>
              <a:cs typeface="Proxima Nova"/>
              <a:sym typeface="Proxima Nova"/>
            </a:endParaRPr>
          </a:p>
        </p:txBody>
      </p:sp>
      <p:pic>
        <p:nvPicPr>
          <p:cNvPr id="2" name="Online Media 1" descr="Senses and the Brain Video Lesson for Kids | Science Lesson for Grades 3-5 | Mini-Clip">
            <a:hlinkClick r:id="" action="ppaction://media"/>
            <a:extLst>
              <a:ext uri="{FF2B5EF4-FFF2-40B4-BE49-F238E27FC236}">
                <a16:creationId xmlns:a16="http://schemas.microsoft.com/office/drawing/2014/main" id="{F4795D42-43AC-DF4F-9B3D-825505A8D794}"/>
              </a:ext>
            </a:extLst>
          </p:cNvPr>
          <p:cNvPicPr>
            <a:picLocks noRot="1" noChangeAspect="1"/>
          </p:cNvPicPr>
          <p:nvPr>
            <a:videoFile r:link="rId1"/>
          </p:nvPr>
        </p:nvPicPr>
        <p:blipFill>
          <a:blip r:embed="rId5"/>
          <a:stretch>
            <a:fillRect/>
          </a:stretch>
        </p:blipFill>
        <p:spPr>
          <a:xfrm>
            <a:off x="1522761" y="1017725"/>
            <a:ext cx="6098478" cy="3445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The nervous system and how it works</a:t>
            </a:r>
            <a:endParaRPr b="1"/>
          </a:p>
        </p:txBody>
      </p:sp>
      <p:sp>
        <p:nvSpPr>
          <p:cNvPr id="165" name="Google Shape;165;p27"/>
          <p:cNvSpPr txBox="1"/>
          <p:nvPr/>
        </p:nvSpPr>
        <p:spPr>
          <a:xfrm>
            <a:off x="1518975" y="4511025"/>
            <a:ext cx="5931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latin typeface="Proxima Nova"/>
                <a:ea typeface="Proxima Nova"/>
                <a:cs typeface="Proxima Nova"/>
                <a:sym typeface="Proxima Nova"/>
                <a:hlinkClick r:id="rId4"/>
              </a:rPr>
              <a:t>http://www.youtube.com/watch?v=fMrz3L9bMsI</a:t>
            </a:r>
            <a:r>
              <a:rPr lang="en" dirty="0">
                <a:latin typeface="Proxima Nova"/>
                <a:ea typeface="Proxima Nova"/>
                <a:cs typeface="Proxima Nova"/>
                <a:sym typeface="Proxima Nova"/>
              </a:rPr>
              <a:t> </a:t>
            </a:r>
            <a:endParaRPr dirty="0">
              <a:latin typeface="Proxima Nova"/>
              <a:ea typeface="Proxima Nova"/>
              <a:cs typeface="Proxima Nova"/>
              <a:sym typeface="Proxima Nova"/>
            </a:endParaRPr>
          </a:p>
        </p:txBody>
      </p:sp>
      <p:pic>
        <p:nvPicPr>
          <p:cNvPr id="2" name="Online Media 1" descr="Sensory processing and the brain | Cells and organisms | Middle school biology | Khan Academy">
            <a:hlinkClick r:id="" action="ppaction://media"/>
            <a:extLst>
              <a:ext uri="{FF2B5EF4-FFF2-40B4-BE49-F238E27FC236}">
                <a16:creationId xmlns:a16="http://schemas.microsoft.com/office/drawing/2014/main" id="{2C1C0066-7171-66C6-2BE0-F9202A840593}"/>
              </a:ext>
            </a:extLst>
          </p:cNvPr>
          <p:cNvPicPr>
            <a:picLocks noRot="1" noChangeAspect="1"/>
          </p:cNvPicPr>
          <p:nvPr>
            <a:videoFile r:link="rId1"/>
          </p:nvPr>
        </p:nvPicPr>
        <p:blipFill>
          <a:blip r:embed="rId5"/>
          <a:stretch>
            <a:fillRect/>
          </a:stretch>
        </p:blipFill>
        <p:spPr>
          <a:xfrm>
            <a:off x="1518975" y="1017725"/>
            <a:ext cx="6182832" cy="3493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What is a Caliper?</a:t>
            </a:r>
            <a:endParaRPr b="1"/>
          </a:p>
        </p:txBody>
      </p:sp>
      <p:sp>
        <p:nvSpPr>
          <p:cNvPr id="171" name="Google Shape;171;p14"/>
          <p:cNvSpPr txBox="1">
            <a:spLocks noGrp="1"/>
          </p:cNvSpPr>
          <p:nvPr>
            <p:ph type="body" idx="1"/>
          </p:nvPr>
        </p:nvSpPr>
        <p:spPr>
          <a:xfrm>
            <a:off x="311700" y="1152475"/>
            <a:ext cx="8520600" cy="64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r>
              <a:rPr lang="en" sz="1750" b="1">
                <a:solidFill>
                  <a:srgbClr val="001D35"/>
                </a:solidFill>
                <a:highlight>
                  <a:srgbClr val="FFFFFF"/>
                </a:highlight>
                <a:latin typeface="Proxima Nova"/>
                <a:ea typeface="Proxima Nova"/>
                <a:cs typeface="Proxima Nova"/>
                <a:sym typeface="Proxima Nova"/>
              </a:rPr>
              <a:t>A caliper is </a:t>
            </a:r>
            <a:r>
              <a:rPr lang="en" sz="1750" b="1">
                <a:solidFill>
                  <a:schemeClr val="dk1"/>
                </a:solidFill>
                <a:latin typeface="Proxima Nova"/>
                <a:ea typeface="Proxima Nova"/>
                <a:cs typeface="Proxima Nova"/>
                <a:sym typeface="Proxima Nova"/>
              </a:rPr>
              <a:t>a measurement tool used to measure the thickness, length, diameter, or depth of an object.</a:t>
            </a:r>
            <a:endParaRPr sz="2200"/>
          </a:p>
        </p:txBody>
      </p:sp>
      <p:pic>
        <p:nvPicPr>
          <p:cNvPr id="172" name="Google Shape;172;p14"/>
          <p:cNvPicPr preferRelativeResize="0"/>
          <p:nvPr/>
        </p:nvPicPr>
        <p:blipFill rotWithShape="1">
          <a:blip r:embed="rId3">
            <a:alphaModFix/>
          </a:blip>
          <a:srcRect/>
          <a:stretch/>
        </p:blipFill>
        <p:spPr>
          <a:xfrm>
            <a:off x="4657704" y="1892425"/>
            <a:ext cx="3933847" cy="2623845"/>
          </a:xfrm>
          <a:prstGeom prst="rect">
            <a:avLst/>
          </a:prstGeom>
          <a:noFill/>
          <a:ln>
            <a:noFill/>
          </a:ln>
        </p:spPr>
      </p:pic>
      <p:pic>
        <p:nvPicPr>
          <p:cNvPr id="173" name="Google Shape;173;p14"/>
          <p:cNvPicPr preferRelativeResize="0"/>
          <p:nvPr/>
        </p:nvPicPr>
        <p:blipFill rotWithShape="1">
          <a:blip r:embed="rId4">
            <a:alphaModFix/>
          </a:blip>
          <a:srcRect/>
          <a:stretch/>
        </p:blipFill>
        <p:spPr>
          <a:xfrm>
            <a:off x="1019175" y="2085163"/>
            <a:ext cx="3143250" cy="2352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Using a Caliper</a:t>
            </a:r>
            <a:endParaRPr b="1"/>
          </a:p>
        </p:txBody>
      </p:sp>
      <p:pic>
        <p:nvPicPr>
          <p:cNvPr id="179" name="Google Shape;179;p15" title="Using_the_caliper_new_en.gif">
            <a:hlinkClick r:id="rId3"/>
          </p:cNvPr>
          <p:cNvPicPr preferRelativeResize="0"/>
          <p:nvPr/>
        </p:nvPicPr>
        <p:blipFill rotWithShape="1">
          <a:blip r:embed="rId4">
            <a:alphaModFix/>
          </a:blip>
          <a:srcRect/>
          <a:stretch/>
        </p:blipFill>
        <p:spPr>
          <a:xfrm>
            <a:off x="838200" y="1511425"/>
            <a:ext cx="6656225" cy="3041525"/>
          </a:xfrm>
          <a:prstGeom prst="rect">
            <a:avLst/>
          </a:prstGeom>
          <a:noFill/>
          <a:ln>
            <a:noFill/>
          </a:ln>
        </p:spPr>
      </p:pic>
      <p:sp>
        <p:nvSpPr>
          <p:cNvPr id="180" name="Google Shape;180;p15"/>
          <p:cNvSpPr txBox="1"/>
          <p:nvPr/>
        </p:nvSpPr>
        <p:spPr>
          <a:xfrm>
            <a:off x="311700" y="1017725"/>
            <a:ext cx="8374200" cy="36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000" b="1" i="0" u="none" strike="noStrike" cap="none">
                <a:solidFill>
                  <a:schemeClr val="dk2"/>
                </a:solidFill>
                <a:latin typeface="Proxima Nova"/>
                <a:ea typeface="Proxima Nova"/>
                <a:cs typeface="Proxima Nova"/>
                <a:sym typeface="Proxima Nova"/>
              </a:rPr>
              <a:t>Adjust the distance of the two points and find the measurement. </a:t>
            </a:r>
            <a:endParaRPr sz="2000" b="1" i="0" u="none" strike="noStrike" cap="none">
              <a:solidFill>
                <a:schemeClr val="dk2"/>
              </a:solidFill>
              <a:latin typeface="Proxima Nova"/>
              <a:ea typeface="Proxima Nova"/>
              <a:cs typeface="Proxima Nova"/>
              <a:sym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3" name="TextBox 2">
            <a:extLst>
              <a:ext uri="{FF2B5EF4-FFF2-40B4-BE49-F238E27FC236}">
                <a16:creationId xmlns:a16="http://schemas.microsoft.com/office/drawing/2014/main" id="{27FC7760-F7ED-B601-527D-16AA1FDCF615}"/>
              </a:ext>
            </a:extLst>
          </p:cNvPr>
          <p:cNvSpPr txBox="1"/>
          <p:nvPr/>
        </p:nvSpPr>
        <p:spPr>
          <a:xfrm>
            <a:off x="2260910" y="4457141"/>
            <a:ext cx="4622180" cy="307777"/>
          </a:xfrm>
          <a:prstGeom prst="rect">
            <a:avLst/>
          </a:prstGeom>
          <a:noFill/>
        </p:spPr>
        <p:txBody>
          <a:bodyPr wrap="square">
            <a:spAutoFit/>
          </a:bodyPr>
          <a:lstStyle/>
          <a:p>
            <a:pPr algn="ctr"/>
            <a:r>
              <a:rPr lang="en-US" dirty="0">
                <a:latin typeface="Proxima Nova Alt Lt" panose="02000506030000020004" pitchFamily="2" charset="77"/>
                <a:hlinkClick r:id="rId4"/>
              </a:rPr>
              <a:t>https://www.youtube.com/watch?v=A1DNh2jSowE</a:t>
            </a:r>
            <a:r>
              <a:rPr lang="en-US" dirty="0">
                <a:latin typeface="Proxima Nova Alt Lt" panose="02000506030000020004" pitchFamily="2" charset="77"/>
              </a:rPr>
              <a:t> </a:t>
            </a:r>
          </a:p>
        </p:txBody>
      </p:sp>
      <p:pic>
        <p:nvPicPr>
          <p:cNvPr id="4" name="Online Media 3" descr="What are Calipers Used For?">
            <a:hlinkClick r:id="" action="ppaction://media"/>
            <a:extLst>
              <a:ext uri="{FF2B5EF4-FFF2-40B4-BE49-F238E27FC236}">
                <a16:creationId xmlns:a16="http://schemas.microsoft.com/office/drawing/2014/main" id="{77931F31-E4A7-41D7-CF73-BC1C628257A7}"/>
              </a:ext>
            </a:extLst>
          </p:cNvPr>
          <p:cNvPicPr>
            <a:picLocks noRot="1" noChangeAspect="1"/>
          </p:cNvPicPr>
          <p:nvPr>
            <a:videoFile r:link="rId1"/>
          </p:nvPr>
        </p:nvPicPr>
        <p:blipFill>
          <a:blip r:embed="rId5"/>
          <a:stretch>
            <a:fillRect/>
          </a:stretch>
        </p:blipFill>
        <p:spPr>
          <a:xfrm>
            <a:off x="1121044" y="557561"/>
            <a:ext cx="6901911" cy="38995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The Experiment</a:t>
            </a:r>
            <a:endParaRPr b="1"/>
          </a:p>
        </p:txBody>
      </p:sp>
      <p:sp>
        <p:nvSpPr>
          <p:cNvPr id="191" name="Google Shape;191;p17"/>
          <p:cNvSpPr txBox="1">
            <a:spLocks noGrp="1"/>
          </p:cNvSpPr>
          <p:nvPr>
            <p:ph type="body" idx="1"/>
          </p:nvPr>
        </p:nvSpPr>
        <p:spPr>
          <a:xfrm>
            <a:off x="178350" y="1152475"/>
            <a:ext cx="42603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sz="2000"/>
              <a:t>Questions</a:t>
            </a:r>
            <a:endParaRPr sz="2000"/>
          </a:p>
          <a:p>
            <a:pPr marL="457200" lvl="0" indent="-336550" algn="l" rtl="0">
              <a:lnSpc>
                <a:spcPct val="200000"/>
              </a:lnSpc>
              <a:spcBef>
                <a:spcPts val="1200"/>
              </a:spcBef>
              <a:spcAft>
                <a:spcPts val="0"/>
              </a:spcAft>
              <a:buClr>
                <a:schemeClr val="dk1"/>
              </a:buClr>
              <a:buSzPts val="1700"/>
              <a:buChar char="●"/>
            </a:pPr>
            <a:r>
              <a:rPr lang="en" sz="1700">
                <a:solidFill>
                  <a:schemeClr val="dk1"/>
                </a:solidFill>
              </a:rPr>
              <a:t>Which part of our body is the most sensitive (finger, palm, arm)?</a:t>
            </a:r>
            <a:endParaRPr sz="1700">
              <a:solidFill>
                <a:schemeClr val="dk1"/>
              </a:solidFill>
            </a:endParaRPr>
          </a:p>
          <a:p>
            <a:pPr marL="457200" lvl="0" indent="-336550" algn="l" rtl="0">
              <a:lnSpc>
                <a:spcPct val="200000"/>
              </a:lnSpc>
              <a:spcBef>
                <a:spcPts val="0"/>
              </a:spcBef>
              <a:spcAft>
                <a:spcPts val="0"/>
              </a:spcAft>
              <a:buClr>
                <a:schemeClr val="dk1"/>
              </a:buClr>
              <a:buSzPts val="1700"/>
              <a:buChar char="●"/>
            </a:pPr>
            <a:r>
              <a:rPr lang="en" sz="1700">
                <a:solidFill>
                  <a:schemeClr val="dk1"/>
                </a:solidFill>
              </a:rPr>
              <a:t>How diverse is our sense of touch in the 7th grade and what does that mean?</a:t>
            </a:r>
            <a:endParaRPr sz="2000"/>
          </a:p>
        </p:txBody>
      </p:sp>
      <p:sp>
        <p:nvSpPr>
          <p:cNvPr id="192" name="Google Shape;192;p17"/>
          <p:cNvSpPr txBox="1">
            <a:spLocks noGrp="1"/>
          </p:cNvSpPr>
          <p:nvPr>
            <p:ph type="body" idx="2"/>
          </p:nvPr>
        </p:nvSpPr>
        <p:spPr>
          <a:xfrm>
            <a:off x="4324350" y="1152475"/>
            <a:ext cx="4693800" cy="3701700"/>
          </a:xfrm>
          <a:prstGeom prst="rect">
            <a:avLst/>
          </a:prstGeom>
          <a:noFill/>
          <a:ln>
            <a:noFill/>
          </a:ln>
        </p:spPr>
        <p:txBody>
          <a:bodyPr spcFirstLastPara="1" wrap="square" lIns="91425" tIns="91425" rIns="91425" bIns="91425" anchor="t" anchorCtr="0">
            <a:normAutofit fontScale="40000" lnSpcReduction="20000"/>
          </a:bodyPr>
          <a:lstStyle/>
          <a:p>
            <a:pPr marL="0" lvl="0" indent="0" algn="l" rtl="0">
              <a:lnSpc>
                <a:spcPct val="115000"/>
              </a:lnSpc>
              <a:spcBef>
                <a:spcPts val="0"/>
              </a:spcBef>
              <a:spcAft>
                <a:spcPts val="0"/>
              </a:spcAft>
              <a:buSzPct val="70000"/>
              <a:buNone/>
            </a:pPr>
            <a:r>
              <a:rPr lang="en" sz="5000"/>
              <a:t>Predictions</a:t>
            </a:r>
            <a:endParaRPr sz="5000"/>
          </a:p>
          <a:p>
            <a:pPr marL="457200" lvl="0" indent="-323850" algn="l" rtl="0">
              <a:lnSpc>
                <a:spcPct val="200000"/>
              </a:lnSpc>
              <a:spcBef>
                <a:spcPts val="1200"/>
              </a:spcBef>
              <a:spcAft>
                <a:spcPts val="0"/>
              </a:spcAft>
              <a:buClr>
                <a:schemeClr val="dk1"/>
              </a:buClr>
              <a:buSzPct val="88235"/>
              <a:buChar char="●"/>
            </a:pPr>
            <a:r>
              <a:rPr lang="en" sz="4250">
                <a:solidFill>
                  <a:schemeClr val="dk1"/>
                </a:solidFill>
              </a:rPr>
              <a:t>I think the most sensitive part of the body is the </a:t>
            </a:r>
            <a:r>
              <a:rPr lang="en" sz="3750">
                <a:solidFill>
                  <a:schemeClr val="dk1"/>
                </a:solidFill>
              </a:rPr>
              <a:t>_______________.</a:t>
            </a:r>
            <a:endParaRPr sz="3750">
              <a:solidFill>
                <a:schemeClr val="dk1"/>
              </a:solidFill>
            </a:endParaRPr>
          </a:p>
          <a:p>
            <a:pPr marL="457200" lvl="0" indent="-323850" algn="l" rtl="0">
              <a:lnSpc>
                <a:spcPct val="200000"/>
              </a:lnSpc>
              <a:spcBef>
                <a:spcPts val="0"/>
              </a:spcBef>
              <a:spcAft>
                <a:spcPts val="0"/>
              </a:spcAft>
              <a:buClr>
                <a:schemeClr val="dk1"/>
              </a:buClr>
              <a:buSzPct val="88235"/>
              <a:buChar char="●"/>
            </a:pPr>
            <a:r>
              <a:rPr lang="en" sz="4250">
                <a:solidFill>
                  <a:schemeClr val="dk1"/>
                </a:solidFill>
              </a:rPr>
              <a:t>I think the least sensitive part of the body is the </a:t>
            </a:r>
            <a:r>
              <a:rPr lang="en" sz="3750">
                <a:solidFill>
                  <a:schemeClr val="dk1"/>
                </a:solidFill>
              </a:rPr>
              <a:t>_______________.</a:t>
            </a:r>
            <a:endParaRPr sz="3750">
              <a:solidFill>
                <a:schemeClr val="dk1"/>
              </a:solidFill>
            </a:endParaRPr>
          </a:p>
          <a:p>
            <a:pPr marL="457200" lvl="0" indent="-330200" algn="l" rtl="0">
              <a:lnSpc>
                <a:spcPct val="200000"/>
              </a:lnSpc>
              <a:spcBef>
                <a:spcPts val="0"/>
              </a:spcBef>
              <a:spcAft>
                <a:spcPts val="0"/>
              </a:spcAft>
              <a:buClr>
                <a:schemeClr val="dk1"/>
              </a:buClr>
              <a:buSzPct val="100000"/>
              <a:buChar char="●"/>
            </a:pPr>
            <a:r>
              <a:rPr lang="en" sz="4000">
                <a:solidFill>
                  <a:schemeClr val="dk1"/>
                </a:solidFill>
              </a:rPr>
              <a:t>I think the sense of touch in the 7th grade will be / will not be diverse. </a:t>
            </a:r>
            <a:endParaRPr sz="4000"/>
          </a:p>
          <a:p>
            <a:pPr marL="0" lvl="0" indent="0" algn="l" rtl="0">
              <a:lnSpc>
                <a:spcPct val="115000"/>
              </a:lnSpc>
              <a:spcBef>
                <a:spcPts val="0"/>
              </a:spcBef>
              <a:spcAft>
                <a:spcPts val="0"/>
              </a:spcAft>
              <a:buSzPct val="250000"/>
              <a:buNone/>
            </a:pPr>
            <a:endParaRPr/>
          </a:p>
          <a:p>
            <a:pPr marL="0" lvl="0" indent="0" algn="l" rtl="0">
              <a:lnSpc>
                <a:spcPct val="115000"/>
              </a:lnSpc>
              <a:spcBef>
                <a:spcPts val="1200"/>
              </a:spcBef>
              <a:spcAft>
                <a:spcPts val="1200"/>
              </a:spcAft>
              <a:buSzPct val="2500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74" name="Google Shape;74;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dirty="0"/>
              <a:t>Let’s debunk some myths about our brains and our senses!</a:t>
            </a:r>
            <a:endParaRPr b="1" dirty="0"/>
          </a:p>
          <a:p>
            <a:pPr marL="0" lvl="0" indent="0" algn="l" rtl="0">
              <a:lnSpc>
                <a:spcPct val="115000"/>
              </a:lnSpc>
              <a:spcBef>
                <a:spcPts val="1200"/>
              </a:spcBef>
              <a:spcAft>
                <a:spcPts val="0"/>
              </a:spcAft>
              <a:buSzPts val="1800"/>
              <a:buNone/>
            </a:pPr>
            <a:r>
              <a:rPr lang="en" b="1" dirty="0"/>
              <a:t>Indicate whether you believe the following 10 statements on your paper is true or false.</a:t>
            </a:r>
            <a:endParaRPr b="1" dirty="0"/>
          </a:p>
          <a:p>
            <a:pPr marL="457200" lvl="0" indent="0" algn="l" rtl="0">
              <a:lnSpc>
                <a:spcPct val="115000"/>
              </a:lnSpc>
              <a:spcBef>
                <a:spcPts val="120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0"/>
              </a:spcBef>
              <a:spcAft>
                <a:spcPts val="0"/>
              </a:spcAft>
              <a:buSzPts val="1800"/>
              <a:buNone/>
            </a:pPr>
            <a:endParaRPr dirty="0"/>
          </a:p>
          <a:p>
            <a:pPr marL="0" lvl="0" indent="0" algn="l" rtl="0">
              <a:lnSpc>
                <a:spcPct val="115000"/>
              </a:lnSpc>
              <a:spcBef>
                <a:spcPts val="0"/>
              </a:spcBef>
              <a:spcAft>
                <a:spcPts val="1200"/>
              </a:spcAft>
              <a:buSzPts val="1800"/>
              <a:buNone/>
            </a:pPr>
            <a:endParaRPr dirty="0"/>
          </a:p>
        </p:txBody>
      </p:sp>
      <p:pic>
        <p:nvPicPr>
          <p:cNvPr id="2" name="Online Media 1" descr="5 Minute Timer">
            <a:hlinkClick r:id="" action="ppaction://media"/>
            <a:extLst>
              <a:ext uri="{FF2B5EF4-FFF2-40B4-BE49-F238E27FC236}">
                <a16:creationId xmlns:a16="http://schemas.microsoft.com/office/drawing/2014/main" id="{DF5BDF73-F294-5CC1-1BE5-B14E8EC4608E}"/>
              </a:ext>
            </a:extLst>
          </p:cNvPr>
          <p:cNvPicPr>
            <a:picLocks noRot="1" noChangeAspect="1"/>
          </p:cNvPicPr>
          <p:nvPr>
            <a:videoFile r:link="rId1"/>
          </p:nvPr>
        </p:nvPicPr>
        <p:blipFill>
          <a:blip r:embed="rId4"/>
          <a:stretch>
            <a:fillRect/>
          </a:stretch>
        </p:blipFill>
        <p:spPr>
          <a:xfrm>
            <a:off x="2505156" y="2233342"/>
            <a:ext cx="4133687" cy="23355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8"/>
          <p:cNvSpPr txBox="1">
            <a:spLocks noGrp="1"/>
          </p:cNvSpPr>
          <p:nvPr>
            <p:ph type="title"/>
          </p:nvPr>
        </p:nvSpPr>
        <p:spPr>
          <a:xfrm>
            <a:off x="400600" y="3815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Procedure </a:t>
            </a:r>
            <a:endParaRPr b="1"/>
          </a:p>
        </p:txBody>
      </p:sp>
      <p:sp>
        <p:nvSpPr>
          <p:cNvPr id="198" name="Google Shape;198;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sz="1900"/>
              <a:t>We will be experimenting on the 1st finger, palm, and arm of our body. </a:t>
            </a:r>
            <a:endParaRPr sz="1900"/>
          </a:p>
          <a:p>
            <a:pPr marL="457200" lvl="0" indent="-342900" algn="l" rtl="0">
              <a:lnSpc>
                <a:spcPct val="115000"/>
              </a:lnSpc>
              <a:spcBef>
                <a:spcPts val="1200"/>
              </a:spcBef>
              <a:spcAft>
                <a:spcPts val="0"/>
              </a:spcAft>
              <a:buSzPts val="1800"/>
              <a:buAutoNum type="arabicParenR"/>
            </a:pPr>
            <a:r>
              <a:rPr lang="en"/>
              <a:t>The subject will close his/her eyes.</a:t>
            </a:r>
            <a:endParaRPr/>
          </a:p>
          <a:p>
            <a:pPr marL="457200" lvl="0" indent="-342900" algn="l" rtl="0">
              <a:lnSpc>
                <a:spcPct val="115000"/>
              </a:lnSpc>
              <a:spcBef>
                <a:spcPts val="0"/>
              </a:spcBef>
              <a:spcAft>
                <a:spcPts val="0"/>
              </a:spcAft>
              <a:buSzPts val="1800"/>
              <a:buAutoNum type="arabicParenR"/>
            </a:pPr>
            <a:r>
              <a:rPr lang="en"/>
              <a:t>The tester will place the caliper on the subject’s body part (starting with 50 mm apart) and ask how many points the subject feels. </a:t>
            </a:r>
            <a:endParaRPr/>
          </a:p>
          <a:p>
            <a:pPr marL="1371600" lvl="2" indent="-317500" algn="l" rtl="0">
              <a:lnSpc>
                <a:spcPct val="115000"/>
              </a:lnSpc>
              <a:spcBef>
                <a:spcPts val="0"/>
              </a:spcBef>
              <a:spcAft>
                <a:spcPts val="0"/>
              </a:spcAft>
              <a:buSzPts val="1400"/>
              <a:buAutoNum type="romanLcParenR"/>
            </a:pPr>
            <a:r>
              <a:rPr lang="en"/>
              <a:t>If the subject says two points, move the distance 10 mm smaller.</a:t>
            </a:r>
            <a:endParaRPr/>
          </a:p>
          <a:p>
            <a:pPr marL="1371600" lvl="2" indent="-317500" algn="l" rtl="0">
              <a:lnSpc>
                <a:spcPct val="115000"/>
              </a:lnSpc>
              <a:spcBef>
                <a:spcPts val="0"/>
              </a:spcBef>
              <a:spcAft>
                <a:spcPts val="0"/>
              </a:spcAft>
              <a:buSzPts val="1400"/>
              <a:buAutoNum type="romanLcParenR"/>
            </a:pPr>
            <a:r>
              <a:rPr lang="en"/>
              <a:t>If the subject says one point for the first time, move the two points apart only 1 or 2 mm at a time until they say two points. </a:t>
            </a:r>
            <a:endParaRPr/>
          </a:p>
          <a:p>
            <a:pPr marL="457200" lvl="0" indent="-342900" algn="l" rtl="0">
              <a:lnSpc>
                <a:spcPct val="115000"/>
              </a:lnSpc>
              <a:spcBef>
                <a:spcPts val="0"/>
              </a:spcBef>
              <a:spcAft>
                <a:spcPts val="0"/>
              </a:spcAft>
              <a:buSzPts val="1800"/>
              <a:buAutoNum type="arabicParenR"/>
            </a:pPr>
            <a:r>
              <a:rPr lang="en"/>
              <a:t>Continue this process for the rest of the body parts and record the result on the Data Sheet. </a:t>
            </a:r>
            <a:endParaRPr/>
          </a:p>
          <a:p>
            <a:pPr marL="457200" lvl="0" indent="-342900" algn="l" rtl="0">
              <a:lnSpc>
                <a:spcPct val="115000"/>
              </a:lnSpc>
              <a:spcBef>
                <a:spcPts val="0"/>
              </a:spcBef>
              <a:spcAft>
                <a:spcPts val="0"/>
              </a:spcAft>
              <a:buSzPts val="1800"/>
              <a:buAutoNum type="arabicParenR"/>
            </a:pPr>
            <a:r>
              <a:rPr lang="en"/>
              <a:t>Switch roles until everyone at the table is recorded.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920" b="1"/>
              <a:t>Data Collection &amp; Observations</a:t>
            </a:r>
            <a:endParaRPr sz="2920" b="1"/>
          </a:p>
        </p:txBody>
      </p:sp>
      <p:graphicFrame>
        <p:nvGraphicFramePr>
          <p:cNvPr id="204" name="Google Shape;204;p19"/>
          <p:cNvGraphicFramePr/>
          <p:nvPr/>
        </p:nvGraphicFramePr>
        <p:xfrm>
          <a:off x="228589" y="1519225"/>
          <a:ext cx="8067700" cy="2301875"/>
        </p:xfrm>
        <a:graphic>
          <a:graphicData uri="http://schemas.openxmlformats.org/drawingml/2006/table">
            <a:tbl>
              <a:tblPr>
                <a:noFill/>
                <a:tableStyleId>{E0CBE5BD-02D4-4E43-B95C-97E965112AFA}</a:tableStyleId>
              </a:tblPr>
              <a:tblGrid>
                <a:gridCol w="4033850">
                  <a:extLst>
                    <a:ext uri="{9D8B030D-6E8A-4147-A177-3AD203B41FA5}">
                      <a16:colId xmlns:a16="http://schemas.microsoft.com/office/drawing/2014/main" val="20000"/>
                    </a:ext>
                  </a:extLst>
                </a:gridCol>
                <a:gridCol w="4033850">
                  <a:extLst>
                    <a:ext uri="{9D8B030D-6E8A-4147-A177-3AD203B41FA5}">
                      <a16:colId xmlns:a16="http://schemas.microsoft.com/office/drawing/2014/main" val="20001"/>
                    </a:ext>
                  </a:extLst>
                </a:gridCol>
              </a:tblGrid>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Body Part: First Finger</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Distance for two point of discrimination (mm)</a:t>
                      </a:r>
                      <a:endParaRPr sz="1500" u="none" strike="noStrike" cap="none"/>
                    </a:p>
                  </a:txBody>
                  <a:tcPr marL="63500" marR="63500" marT="63500" marB="63500"/>
                </a:tc>
                <a:extLst>
                  <a:ext uri="{0D108BD9-81ED-4DB2-BD59-A6C34878D82A}">
                    <a16:rowId xmlns:a16="http://schemas.microsoft.com/office/drawing/2014/main" val="10000"/>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1: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1"/>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2: ________________________</a:t>
                      </a:r>
                      <a:endParaRPr sz="15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2"/>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3: ________________________</a:t>
                      </a:r>
                      <a:endParaRPr sz="15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3"/>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4: ________________________</a:t>
                      </a:r>
                      <a:endParaRPr sz="15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4"/>
                  </a:ext>
                </a:extLst>
              </a:tr>
            </a:tbl>
          </a:graphicData>
        </a:graphic>
      </p:graphicFrame>
      <p:sp>
        <p:nvSpPr>
          <p:cNvPr id="205" name="Google Shape;205;p19"/>
          <p:cNvSpPr txBox="1"/>
          <p:nvPr/>
        </p:nvSpPr>
        <p:spPr>
          <a:xfrm>
            <a:off x="215439" y="3821100"/>
            <a:ext cx="8094000" cy="951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000"/>
              <a:buFont typeface="Arial"/>
              <a:buNone/>
            </a:pPr>
            <a:endParaRPr sz="1000" b="1" i="0" u="none" strike="noStrike" cap="none" dirty="0">
              <a:solidFill>
                <a:srgbClr val="000000"/>
              </a:solidFill>
              <a:latin typeface="Proxima Nova"/>
              <a:ea typeface="Proxima Nova"/>
              <a:cs typeface="Proxima Nova"/>
              <a:sym typeface="Proxima Nova"/>
            </a:endParaRPr>
          </a:p>
          <a:p>
            <a:pPr marL="0" marR="0" lvl="0" indent="0" algn="l" rtl="0">
              <a:lnSpc>
                <a:spcPct val="100000"/>
              </a:lnSpc>
              <a:spcBef>
                <a:spcPts val="0"/>
              </a:spcBef>
              <a:spcAft>
                <a:spcPts val="0"/>
              </a:spcAft>
              <a:buClr>
                <a:srgbClr val="000000"/>
              </a:buClr>
              <a:buSzPts val="1500"/>
              <a:buFont typeface="Arial"/>
              <a:buNone/>
            </a:pPr>
            <a:r>
              <a:rPr lang="en" sz="1500" b="1" i="0" u="none" strike="noStrike" cap="none" dirty="0">
                <a:solidFill>
                  <a:srgbClr val="000000"/>
                </a:solidFill>
                <a:latin typeface="Proxima Nova"/>
                <a:ea typeface="Proxima Nova"/>
                <a:cs typeface="Proxima Nova"/>
                <a:sym typeface="Proxima Nova"/>
              </a:rPr>
              <a:t>Average distance of sensing two points on the finger: _______________________</a:t>
            </a:r>
            <a:endParaRPr sz="1800" b="1" i="0" u="none" strike="noStrike" cap="none" dirty="0">
              <a:solidFill>
                <a:srgbClr val="000000"/>
              </a:solidFill>
              <a:latin typeface="Proxima Nova"/>
              <a:ea typeface="Proxima Nova"/>
              <a:cs typeface="Proxima Nova"/>
              <a:sym typeface="Proxima Nova"/>
            </a:endParaRPr>
          </a:p>
        </p:txBody>
      </p:sp>
      <p:pic>
        <p:nvPicPr>
          <p:cNvPr id="206" name="Google Shape;206;p19"/>
          <p:cNvPicPr preferRelativeResize="0"/>
          <p:nvPr/>
        </p:nvPicPr>
        <p:blipFill rotWithShape="1">
          <a:blip r:embed="rId4">
            <a:alphaModFix/>
          </a:blip>
          <a:srcRect/>
          <a:stretch/>
        </p:blipFill>
        <p:spPr>
          <a:xfrm>
            <a:off x="6405575" y="366721"/>
            <a:ext cx="1890725" cy="1045525"/>
          </a:xfrm>
          <a:prstGeom prst="rect">
            <a:avLst/>
          </a:prstGeom>
          <a:noFill/>
          <a:ln>
            <a:noFill/>
          </a:ln>
        </p:spPr>
      </p:pic>
      <p:pic>
        <p:nvPicPr>
          <p:cNvPr id="4" name="Online Media 3" descr="8 Minute Timer">
            <a:hlinkClick r:id="" action="ppaction://media"/>
            <a:extLst>
              <a:ext uri="{FF2B5EF4-FFF2-40B4-BE49-F238E27FC236}">
                <a16:creationId xmlns:a16="http://schemas.microsoft.com/office/drawing/2014/main" id="{25FBE166-203B-052B-19BA-53DAB82221CA}"/>
              </a:ext>
            </a:extLst>
          </p:cNvPr>
          <p:cNvPicPr>
            <a:picLocks noRot="1" noChangeAspect="1"/>
          </p:cNvPicPr>
          <p:nvPr>
            <a:videoFile r:link="rId1"/>
          </p:nvPr>
        </p:nvPicPr>
        <p:blipFill>
          <a:blip r:embed="rId5"/>
          <a:stretch>
            <a:fillRect/>
          </a:stretch>
        </p:blipFill>
        <p:spPr>
          <a:xfrm>
            <a:off x="7490716" y="3867451"/>
            <a:ext cx="1611145" cy="9102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920" b="1"/>
              <a:t>Data Collection &amp; Observations</a:t>
            </a:r>
            <a:endParaRPr sz="2920" b="1"/>
          </a:p>
        </p:txBody>
      </p:sp>
      <p:graphicFrame>
        <p:nvGraphicFramePr>
          <p:cNvPr id="213" name="Google Shape;213;p20"/>
          <p:cNvGraphicFramePr/>
          <p:nvPr/>
        </p:nvGraphicFramePr>
        <p:xfrm>
          <a:off x="311700" y="1519225"/>
          <a:ext cx="7984600" cy="2425700"/>
        </p:xfrm>
        <a:graphic>
          <a:graphicData uri="http://schemas.openxmlformats.org/drawingml/2006/table">
            <a:tbl>
              <a:tblPr>
                <a:noFill/>
                <a:tableStyleId>{E0CBE5BD-02D4-4E43-B95C-97E965112AFA}</a:tableStyleId>
              </a:tblPr>
              <a:tblGrid>
                <a:gridCol w="3992300">
                  <a:extLst>
                    <a:ext uri="{9D8B030D-6E8A-4147-A177-3AD203B41FA5}">
                      <a16:colId xmlns:a16="http://schemas.microsoft.com/office/drawing/2014/main" val="20000"/>
                    </a:ext>
                  </a:extLst>
                </a:gridCol>
                <a:gridCol w="3992300">
                  <a:extLst>
                    <a:ext uri="{9D8B030D-6E8A-4147-A177-3AD203B41FA5}">
                      <a16:colId xmlns:a16="http://schemas.microsoft.com/office/drawing/2014/main" val="20001"/>
                    </a:ext>
                  </a:extLst>
                </a:gridCol>
              </a:tblGrid>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Body Part:</a:t>
                      </a:r>
                      <a:r>
                        <a:rPr lang="en" sz="1500" u="none" strike="noStrike" cap="none"/>
                        <a:t> </a:t>
                      </a:r>
                      <a:r>
                        <a:rPr lang="en" sz="1500" b="1" i="0" u="none" strike="noStrike" cap="none">
                          <a:latin typeface="Proxima Nova"/>
                          <a:ea typeface="Proxima Nova"/>
                          <a:cs typeface="Proxima Nova"/>
                          <a:sym typeface="Proxima Nova"/>
                        </a:rPr>
                        <a:t>Palm</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Distance for two point of discrimination (mm)</a:t>
                      </a:r>
                      <a:endParaRPr sz="1500" u="none" strike="noStrike" cap="none"/>
                    </a:p>
                  </a:txBody>
                  <a:tcPr marL="63500" marR="63500" marT="63500" marB="63500"/>
                </a:tc>
                <a:extLst>
                  <a:ext uri="{0D108BD9-81ED-4DB2-BD59-A6C34878D82A}">
                    <a16:rowId xmlns:a16="http://schemas.microsoft.com/office/drawing/2014/main" val="10000"/>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1: ________________________</a:t>
                      </a:r>
                      <a:endParaRPr sz="15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1"/>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2: ________________________</a:t>
                      </a:r>
                      <a:endParaRPr sz="15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2"/>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3: ________________________</a:t>
                      </a:r>
                      <a:endParaRPr sz="15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3"/>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4: ________________________</a:t>
                      </a:r>
                      <a:endParaRPr sz="15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4"/>
                  </a:ext>
                </a:extLst>
              </a:tr>
            </a:tbl>
          </a:graphicData>
        </a:graphic>
      </p:graphicFrame>
      <p:sp>
        <p:nvSpPr>
          <p:cNvPr id="214" name="Google Shape;214;p20"/>
          <p:cNvSpPr txBox="1"/>
          <p:nvPr/>
        </p:nvSpPr>
        <p:spPr>
          <a:xfrm>
            <a:off x="311700" y="3836300"/>
            <a:ext cx="8429700" cy="951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000"/>
              <a:buFont typeface="Arial"/>
              <a:buNone/>
            </a:pPr>
            <a:endParaRPr sz="1000" b="1" i="0" u="none" strike="noStrike" cap="none" dirty="0">
              <a:solidFill>
                <a:srgbClr val="000000"/>
              </a:solidFill>
              <a:latin typeface="Proxima Nova"/>
              <a:ea typeface="Proxima Nova"/>
              <a:cs typeface="Proxima Nova"/>
              <a:sym typeface="Proxima Nova"/>
            </a:endParaRPr>
          </a:p>
          <a:p>
            <a:pPr marL="0" marR="0" lvl="0" indent="0" algn="l" rtl="0">
              <a:lnSpc>
                <a:spcPct val="100000"/>
              </a:lnSpc>
              <a:spcBef>
                <a:spcPts val="0"/>
              </a:spcBef>
              <a:spcAft>
                <a:spcPts val="0"/>
              </a:spcAft>
              <a:buClr>
                <a:srgbClr val="000000"/>
              </a:buClr>
              <a:buSzPts val="1500"/>
              <a:buFont typeface="Arial"/>
              <a:buNone/>
            </a:pPr>
            <a:r>
              <a:rPr lang="en" sz="1500" b="1" i="0" u="none" strike="noStrike" cap="none" dirty="0">
                <a:solidFill>
                  <a:srgbClr val="000000"/>
                </a:solidFill>
                <a:latin typeface="Proxima Nova"/>
                <a:ea typeface="Proxima Nova"/>
                <a:cs typeface="Proxima Nova"/>
                <a:sym typeface="Proxima Nova"/>
              </a:rPr>
              <a:t>Average distance of sensing two points on the palm: _______________________</a:t>
            </a:r>
            <a:endParaRPr sz="1800" b="1" i="0" u="none" strike="noStrike" cap="none" dirty="0">
              <a:solidFill>
                <a:srgbClr val="000000"/>
              </a:solidFill>
              <a:latin typeface="Proxima Nova"/>
              <a:ea typeface="Proxima Nova"/>
              <a:cs typeface="Proxima Nova"/>
              <a:sym typeface="Proxima Nova"/>
            </a:endParaRPr>
          </a:p>
        </p:txBody>
      </p:sp>
      <p:pic>
        <p:nvPicPr>
          <p:cNvPr id="215" name="Google Shape;215;p20"/>
          <p:cNvPicPr preferRelativeResize="0"/>
          <p:nvPr/>
        </p:nvPicPr>
        <p:blipFill rotWithShape="1">
          <a:blip r:embed="rId4">
            <a:alphaModFix/>
          </a:blip>
          <a:srcRect/>
          <a:stretch/>
        </p:blipFill>
        <p:spPr>
          <a:xfrm>
            <a:off x="6685425" y="355600"/>
            <a:ext cx="1610876" cy="1073925"/>
          </a:xfrm>
          <a:prstGeom prst="rect">
            <a:avLst/>
          </a:prstGeom>
          <a:noFill/>
          <a:ln>
            <a:noFill/>
          </a:ln>
        </p:spPr>
      </p:pic>
      <p:pic>
        <p:nvPicPr>
          <p:cNvPr id="2" name="Online Media 3" descr="8 Minute Timer">
            <a:hlinkClick r:id="" action="ppaction://media"/>
            <a:extLst>
              <a:ext uri="{FF2B5EF4-FFF2-40B4-BE49-F238E27FC236}">
                <a16:creationId xmlns:a16="http://schemas.microsoft.com/office/drawing/2014/main" id="{BCD32C4E-2FD6-BD43-0617-5EDBD58906B3}"/>
              </a:ext>
            </a:extLst>
          </p:cNvPr>
          <p:cNvPicPr>
            <a:picLocks noRot="1" noChangeAspect="1"/>
          </p:cNvPicPr>
          <p:nvPr>
            <a:videoFile r:link="rId1"/>
          </p:nvPr>
        </p:nvPicPr>
        <p:blipFill>
          <a:blip r:embed="rId5"/>
          <a:stretch>
            <a:fillRect/>
          </a:stretch>
        </p:blipFill>
        <p:spPr>
          <a:xfrm>
            <a:off x="7780114" y="3987415"/>
            <a:ext cx="1341584" cy="7579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920" b="1"/>
              <a:t>Data Collection &amp; Observations</a:t>
            </a:r>
            <a:endParaRPr sz="2920" b="1"/>
          </a:p>
        </p:txBody>
      </p:sp>
      <p:graphicFrame>
        <p:nvGraphicFramePr>
          <p:cNvPr id="222" name="Google Shape;222;p21"/>
          <p:cNvGraphicFramePr/>
          <p:nvPr>
            <p:extLst>
              <p:ext uri="{D42A27DB-BD31-4B8C-83A1-F6EECF244321}">
                <p14:modId xmlns:p14="http://schemas.microsoft.com/office/powerpoint/2010/main" val="2151496978"/>
              </p:ext>
            </p:extLst>
          </p:nvPr>
        </p:nvGraphicFramePr>
        <p:xfrm>
          <a:off x="244794" y="1457925"/>
          <a:ext cx="8067700" cy="2301875"/>
        </p:xfrm>
        <a:graphic>
          <a:graphicData uri="http://schemas.openxmlformats.org/drawingml/2006/table">
            <a:tbl>
              <a:tblPr>
                <a:noFill/>
                <a:tableStyleId>{E0CBE5BD-02D4-4E43-B95C-97E965112AFA}</a:tableStyleId>
              </a:tblPr>
              <a:tblGrid>
                <a:gridCol w="4033850">
                  <a:extLst>
                    <a:ext uri="{9D8B030D-6E8A-4147-A177-3AD203B41FA5}">
                      <a16:colId xmlns:a16="http://schemas.microsoft.com/office/drawing/2014/main" val="20000"/>
                    </a:ext>
                  </a:extLst>
                </a:gridCol>
                <a:gridCol w="4033850">
                  <a:extLst>
                    <a:ext uri="{9D8B030D-6E8A-4147-A177-3AD203B41FA5}">
                      <a16:colId xmlns:a16="http://schemas.microsoft.com/office/drawing/2014/main" val="20001"/>
                    </a:ext>
                  </a:extLst>
                </a:gridCol>
              </a:tblGrid>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Body Part: Arm</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Distance for two point of discrimination (mm)</a:t>
                      </a:r>
                      <a:endParaRPr sz="1500" u="none" strike="noStrike" cap="none"/>
                    </a:p>
                  </a:txBody>
                  <a:tcPr marL="63500" marR="63500" marT="63500" marB="63500"/>
                </a:tc>
                <a:extLst>
                  <a:ext uri="{0D108BD9-81ED-4DB2-BD59-A6C34878D82A}">
                    <a16:rowId xmlns:a16="http://schemas.microsoft.com/office/drawing/2014/main" val="10000"/>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1: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1"/>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2: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2"/>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3: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3"/>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4: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4"/>
                  </a:ext>
                </a:extLst>
              </a:tr>
            </a:tbl>
          </a:graphicData>
        </a:graphic>
      </p:graphicFrame>
      <p:sp>
        <p:nvSpPr>
          <p:cNvPr id="223" name="Google Shape;223;p21"/>
          <p:cNvSpPr txBox="1"/>
          <p:nvPr/>
        </p:nvSpPr>
        <p:spPr>
          <a:xfrm>
            <a:off x="218494" y="3821099"/>
            <a:ext cx="8094000" cy="951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000"/>
              <a:buFont typeface="Arial"/>
              <a:buNone/>
            </a:pPr>
            <a:endParaRPr sz="1000" b="1" i="0" u="none" strike="noStrike" cap="none" dirty="0">
              <a:solidFill>
                <a:srgbClr val="000000"/>
              </a:solidFill>
              <a:latin typeface="Proxima Nova"/>
              <a:ea typeface="Proxima Nova"/>
              <a:cs typeface="Proxima Nova"/>
              <a:sym typeface="Proxima Nova"/>
            </a:endParaRPr>
          </a:p>
          <a:p>
            <a:pPr marL="0" marR="0" lvl="0" indent="0" algn="l" rtl="0">
              <a:lnSpc>
                <a:spcPct val="100000"/>
              </a:lnSpc>
              <a:spcBef>
                <a:spcPts val="0"/>
              </a:spcBef>
              <a:spcAft>
                <a:spcPts val="0"/>
              </a:spcAft>
              <a:buClr>
                <a:srgbClr val="000000"/>
              </a:buClr>
              <a:buSzPts val="1500"/>
              <a:buFont typeface="Arial"/>
              <a:buNone/>
            </a:pPr>
            <a:r>
              <a:rPr lang="en" sz="1500" b="1" i="0" u="none" strike="noStrike" cap="none" dirty="0">
                <a:solidFill>
                  <a:srgbClr val="000000"/>
                </a:solidFill>
                <a:latin typeface="Proxima Nova"/>
                <a:ea typeface="Proxima Nova"/>
                <a:cs typeface="Proxima Nova"/>
                <a:sym typeface="Proxima Nova"/>
              </a:rPr>
              <a:t>Average distance of sensing two points on the forearm: _______________________</a:t>
            </a:r>
            <a:endParaRPr sz="1800" b="1" i="0" u="none" strike="noStrike" cap="none" dirty="0">
              <a:solidFill>
                <a:srgbClr val="000000"/>
              </a:solidFill>
              <a:latin typeface="Proxima Nova"/>
              <a:ea typeface="Proxima Nova"/>
              <a:cs typeface="Proxima Nova"/>
              <a:sym typeface="Proxima Nova"/>
            </a:endParaRPr>
          </a:p>
        </p:txBody>
      </p:sp>
      <p:pic>
        <p:nvPicPr>
          <p:cNvPr id="224" name="Google Shape;224;p21"/>
          <p:cNvPicPr preferRelativeResize="0"/>
          <p:nvPr/>
        </p:nvPicPr>
        <p:blipFill rotWithShape="1">
          <a:blip r:embed="rId4">
            <a:alphaModFix/>
          </a:blip>
          <a:srcRect/>
          <a:stretch/>
        </p:blipFill>
        <p:spPr>
          <a:xfrm>
            <a:off x="6346825" y="445026"/>
            <a:ext cx="1903228" cy="951600"/>
          </a:xfrm>
          <a:prstGeom prst="rect">
            <a:avLst/>
          </a:prstGeom>
          <a:noFill/>
          <a:ln>
            <a:noFill/>
          </a:ln>
        </p:spPr>
      </p:pic>
      <p:pic>
        <p:nvPicPr>
          <p:cNvPr id="2" name="Online Media 3" descr="8 Minute Timer">
            <a:hlinkClick r:id="" action="ppaction://media"/>
            <a:extLst>
              <a:ext uri="{FF2B5EF4-FFF2-40B4-BE49-F238E27FC236}">
                <a16:creationId xmlns:a16="http://schemas.microsoft.com/office/drawing/2014/main" id="{5BBA7683-9E66-EAFB-3CAD-F4445455ECA8}"/>
              </a:ext>
            </a:extLst>
          </p:cNvPr>
          <p:cNvPicPr>
            <a:picLocks noRot="1" noChangeAspect="1"/>
          </p:cNvPicPr>
          <p:nvPr>
            <a:videoFile r:link="rId1"/>
          </p:nvPr>
        </p:nvPicPr>
        <p:blipFill>
          <a:blip r:embed="rId5"/>
          <a:stretch>
            <a:fillRect/>
          </a:stretch>
        </p:blipFill>
        <p:spPr>
          <a:xfrm>
            <a:off x="7802416" y="3917901"/>
            <a:ext cx="1341584" cy="7579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2"/>
          <p:cNvSpPr txBox="1">
            <a:spLocks noGrp="1"/>
          </p:cNvSpPr>
          <p:nvPr>
            <p:ph type="title"/>
          </p:nvPr>
        </p:nvSpPr>
        <p:spPr>
          <a:xfrm>
            <a:off x="377625" y="4101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How to Find Average</a:t>
            </a:r>
            <a:endParaRPr b="1"/>
          </a:p>
        </p:txBody>
      </p:sp>
      <p:sp>
        <p:nvSpPr>
          <p:cNvPr id="231" name="Google Shape;231;p22"/>
          <p:cNvSpPr txBox="1">
            <a:spLocks noGrp="1"/>
          </p:cNvSpPr>
          <p:nvPr>
            <p:ph type="body" idx="1"/>
          </p:nvPr>
        </p:nvSpPr>
        <p:spPr>
          <a:xfrm>
            <a:off x="311700" y="860950"/>
            <a:ext cx="8520600" cy="3331800"/>
          </a:xfrm>
          <a:prstGeom prst="rect">
            <a:avLst/>
          </a:prstGeom>
          <a:noFill/>
          <a:ln>
            <a:noFill/>
          </a:ln>
        </p:spPr>
        <p:txBody>
          <a:bodyPr spcFirstLastPara="1" wrap="square" lIns="91425" tIns="91425" rIns="91425" bIns="91425" anchor="t" anchorCtr="0">
            <a:normAutofit/>
          </a:bodyPr>
          <a:lstStyle/>
          <a:p>
            <a:pPr marL="457200" lvl="0" indent="-317500" algn="l" rtl="0">
              <a:lnSpc>
                <a:spcPct val="115000"/>
              </a:lnSpc>
              <a:spcBef>
                <a:spcPts val="0"/>
              </a:spcBef>
              <a:spcAft>
                <a:spcPts val="0"/>
              </a:spcAft>
              <a:buSzPts val="1400"/>
              <a:buChar char="●"/>
            </a:pPr>
            <a:r>
              <a:rPr lang="en" sz="1400"/>
              <a:t>Average is the same thing as mean. </a:t>
            </a:r>
            <a:endParaRPr sz="1400"/>
          </a:p>
          <a:p>
            <a:pPr marL="457200" lvl="0" indent="-317500" algn="l" rtl="0">
              <a:lnSpc>
                <a:spcPct val="115000"/>
              </a:lnSpc>
              <a:spcBef>
                <a:spcPts val="0"/>
              </a:spcBef>
              <a:spcAft>
                <a:spcPts val="0"/>
              </a:spcAft>
              <a:buSzPts val="1400"/>
              <a:buChar char="●"/>
            </a:pPr>
            <a:r>
              <a:rPr lang="en" sz="1400"/>
              <a:t>Add up the data and divide by the number of data you have.</a:t>
            </a:r>
            <a:endParaRPr sz="1400"/>
          </a:p>
          <a:p>
            <a:pPr marL="457200" lvl="0" indent="-317500" algn="l" rtl="0">
              <a:lnSpc>
                <a:spcPct val="115000"/>
              </a:lnSpc>
              <a:spcBef>
                <a:spcPts val="0"/>
              </a:spcBef>
              <a:spcAft>
                <a:spcPts val="0"/>
              </a:spcAft>
              <a:buSzPts val="1400"/>
              <a:buChar char="●"/>
            </a:pPr>
            <a:r>
              <a:rPr lang="en" sz="1400"/>
              <a:t>If you have 4 people in your group, you will divide your sum by 4, if you have 5 people in your group you will divide by 5. </a:t>
            </a:r>
            <a:endParaRPr sz="1400"/>
          </a:p>
          <a:p>
            <a:pPr marL="0" lvl="0" indent="0" algn="l" rtl="0">
              <a:lnSpc>
                <a:spcPct val="115000"/>
              </a:lnSpc>
              <a:spcBef>
                <a:spcPts val="1200"/>
              </a:spcBef>
              <a:spcAft>
                <a:spcPts val="1200"/>
              </a:spcAft>
              <a:buSzPts val="1800"/>
              <a:buNone/>
            </a:pPr>
            <a:endParaRPr sz="1400"/>
          </a:p>
        </p:txBody>
      </p:sp>
      <p:graphicFrame>
        <p:nvGraphicFramePr>
          <p:cNvPr id="232" name="Google Shape;232;p22"/>
          <p:cNvGraphicFramePr/>
          <p:nvPr/>
        </p:nvGraphicFramePr>
        <p:xfrm>
          <a:off x="311700" y="2059825"/>
          <a:ext cx="8375100" cy="2301875"/>
        </p:xfrm>
        <a:graphic>
          <a:graphicData uri="http://schemas.openxmlformats.org/drawingml/2006/table">
            <a:tbl>
              <a:tblPr>
                <a:noFill/>
                <a:tableStyleId>{E0CBE5BD-02D4-4E43-B95C-97E965112AFA}</a:tableStyleId>
              </a:tblPr>
              <a:tblGrid>
                <a:gridCol w="4187550">
                  <a:extLst>
                    <a:ext uri="{9D8B030D-6E8A-4147-A177-3AD203B41FA5}">
                      <a16:colId xmlns:a16="http://schemas.microsoft.com/office/drawing/2014/main" val="20000"/>
                    </a:ext>
                  </a:extLst>
                </a:gridCol>
                <a:gridCol w="4187550">
                  <a:extLst>
                    <a:ext uri="{9D8B030D-6E8A-4147-A177-3AD203B41FA5}">
                      <a16:colId xmlns:a16="http://schemas.microsoft.com/office/drawing/2014/main" val="20001"/>
                    </a:ext>
                  </a:extLst>
                </a:gridCol>
              </a:tblGrid>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Body Part: Arm</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Distance for two point of discrimination</a:t>
                      </a:r>
                      <a:endParaRPr sz="1500" u="none" strike="noStrike" cap="none"/>
                    </a:p>
                  </a:txBody>
                  <a:tcPr marL="63500" marR="63500" marT="63500" marB="63500"/>
                </a:tc>
                <a:extLst>
                  <a:ext uri="{0D108BD9-81ED-4DB2-BD59-A6C34878D82A}">
                    <a16:rowId xmlns:a16="http://schemas.microsoft.com/office/drawing/2014/main" val="10000"/>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1: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1"/>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2: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2"/>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3: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3"/>
                  </a:ext>
                </a:extLst>
              </a:tr>
              <a:tr h="460375">
                <a:tc>
                  <a:txBody>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latin typeface="Proxima Nova"/>
                          <a:ea typeface="Proxima Nova"/>
                          <a:cs typeface="Proxima Nova"/>
                          <a:sym typeface="Proxima Nova"/>
                        </a:rPr>
                        <a:t>Participant 4: ________________________</a:t>
                      </a:r>
                      <a:endParaRPr sz="1500" b="1" i="0" u="none" strike="noStrike" cap="none">
                        <a:latin typeface="Proxima Nova"/>
                        <a:ea typeface="Proxima Nova"/>
                        <a:cs typeface="Proxima Nova"/>
                        <a:sym typeface="Proxima Nova"/>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latin typeface="Proxima Nova"/>
                        <a:ea typeface="Proxima Nova"/>
                        <a:cs typeface="Proxima Nova"/>
                        <a:sym typeface="Proxima Nova"/>
                      </a:endParaRPr>
                    </a:p>
                  </a:txBody>
                  <a:tcPr marL="63500" marR="63500" marT="63500" marB="63500"/>
                </a:tc>
                <a:extLst>
                  <a:ext uri="{0D108BD9-81ED-4DB2-BD59-A6C34878D82A}">
                    <a16:rowId xmlns:a16="http://schemas.microsoft.com/office/drawing/2014/main" val="10004"/>
                  </a:ext>
                </a:extLst>
              </a:tr>
            </a:tbl>
          </a:graphicData>
        </a:graphic>
      </p:graphicFrame>
      <p:sp>
        <p:nvSpPr>
          <p:cNvPr id="233" name="Google Shape;233;p22"/>
          <p:cNvSpPr txBox="1"/>
          <p:nvPr/>
        </p:nvSpPr>
        <p:spPr>
          <a:xfrm>
            <a:off x="590100" y="4413175"/>
            <a:ext cx="84369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solidFill>
                  <a:schemeClr val="dk1"/>
                </a:solidFill>
                <a:latin typeface="Proxima Nova"/>
                <a:ea typeface="Proxima Nova"/>
                <a:cs typeface="Proxima Nova"/>
                <a:sym typeface="Proxima Nova"/>
              </a:rPr>
              <a:t>Average distance of sensing two points on the forearm: _______________________</a:t>
            </a:r>
            <a:endParaRPr sz="1800" b="1" i="0" u="none" strike="noStrike" cap="none">
              <a:solidFill>
                <a:schemeClr val="dk1"/>
              </a:solidFill>
              <a:latin typeface="Proxima Nova"/>
              <a:ea typeface="Proxima Nova"/>
              <a:cs typeface="Proxima Nova"/>
              <a:sym typeface="Proxima Nov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Graphs</a:t>
            </a:r>
            <a:endParaRPr b="1"/>
          </a:p>
        </p:txBody>
      </p:sp>
      <p:pic>
        <p:nvPicPr>
          <p:cNvPr id="239" name="Google Shape;239;p23"/>
          <p:cNvPicPr preferRelativeResize="0"/>
          <p:nvPr/>
        </p:nvPicPr>
        <p:blipFill rotWithShape="1">
          <a:blip r:embed="rId3">
            <a:alphaModFix/>
          </a:blip>
          <a:srcRect/>
          <a:stretch/>
        </p:blipFill>
        <p:spPr>
          <a:xfrm>
            <a:off x="488442" y="1525088"/>
            <a:ext cx="3889059" cy="3014375"/>
          </a:xfrm>
          <a:prstGeom prst="rect">
            <a:avLst/>
          </a:prstGeom>
          <a:noFill/>
          <a:ln>
            <a:noFill/>
          </a:ln>
        </p:spPr>
      </p:pic>
      <p:pic>
        <p:nvPicPr>
          <p:cNvPr id="240" name="Google Shape;240;p23"/>
          <p:cNvPicPr preferRelativeResize="0"/>
          <p:nvPr/>
        </p:nvPicPr>
        <p:blipFill rotWithShape="1">
          <a:blip r:embed="rId4">
            <a:alphaModFix/>
          </a:blip>
          <a:srcRect/>
          <a:stretch/>
        </p:blipFill>
        <p:spPr>
          <a:xfrm>
            <a:off x="5114938" y="1450450"/>
            <a:ext cx="3876675" cy="3014373"/>
          </a:xfrm>
          <a:prstGeom prst="rect">
            <a:avLst/>
          </a:prstGeom>
          <a:noFill/>
          <a:ln>
            <a:noFill/>
          </a:ln>
        </p:spPr>
      </p:pic>
      <p:cxnSp>
        <p:nvCxnSpPr>
          <p:cNvPr id="241" name="Google Shape;241;p23"/>
          <p:cNvCxnSpPr/>
          <p:nvPr/>
        </p:nvCxnSpPr>
        <p:spPr>
          <a:xfrm>
            <a:off x="5464325" y="2080175"/>
            <a:ext cx="3187500" cy="0"/>
          </a:xfrm>
          <a:prstGeom prst="straightConnector1">
            <a:avLst/>
          </a:prstGeom>
          <a:noFill/>
          <a:ln w="9525" cap="flat" cmpd="sng">
            <a:solidFill>
              <a:schemeClr val="dk2"/>
            </a:solidFill>
            <a:prstDash val="solid"/>
            <a:round/>
            <a:headEnd type="none" w="sm" len="sm"/>
            <a:tailEnd type="none" w="sm" len="sm"/>
          </a:ln>
        </p:spPr>
      </p:cxnSp>
      <p:cxnSp>
        <p:nvCxnSpPr>
          <p:cNvPr id="242" name="Google Shape;242;p23"/>
          <p:cNvCxnSpPr/>
          <p:nvPr/>
        </p:nvCxnSpPr>
        <p:spPr>
          <a:xfrm>
            <a:off x="5547125" y="3032275"/>
            <a:ext cx="3073800" cy="0"/>
          </a:xfrm>
          <a:prstGeom prst="straightConnector1">
            <a:avLst/>
          </a:prstGeom>
          <a:noFill/>
          <a:ln w="9525" cap="flat" cmpd="sng">
            <a:solidFill>
              <a:schemeClr val="dk2"/>
            </a:solidFill>
            <a:prstDash val="solid"/>
            <a:round/>
            <a:headEnd type="none" w="sm" len="sm"/>
            <a:tailEnd type="none" w="sm" len="sm"/>
          </a:ln>
        </p:spPr>
      </p:cxnSp>
      <p:cxnSp>
        <p:nvCxnSpPr>
          <p:cNvPr id="243" name="Google Shape;243;p23"/>
          <p:cNvCxnSpPr/>
          <p:nvPr/>
        </p:nvCxnSpPr>
        <p:spPr>
          <a:xfrm>
            <a:off x="5588500" y="4005100"/>
            <a:ext cx="3063300" cy="20700"/>
          </a:xfrm>
          <a:prstGeom prst="straightConnector1">
            <a:avLst/>
          </a:prstGeom>
          <a:noFill/>
          <a:ln w="9525" cap="flat" cmpd="sng">
            <a:solidFill>
              <a:schemeClr val="dk2"/>
            </a:solidFill>
            <a:prstDash val="solid"/>
            <a:round/>
            <a:headEnd type="none" w="sm" len="sm"/>
            <a:tailEnd type="none" w="sm" len="sm"/>
          </a:ln>
        </p:spPr>
      </p:cxnSp>
      <p:sp>
        <p:nvSpPr>
          <p:cNvPr id="244" name="Google Shape;244;p23"/>
          <p:cNvSpPr txBox="1"/>
          <p:nvPr/>
        </p:nvSpPr>
        <p:spPr>
          <a:xfrm>
            <a:off x="1003875" y="922675"/>
            <a:ext cx="5961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600" b="1" i="0" u="none" strike="noStrike" cap="none">
                <a:solidFill>
                  <a:schemeClr val="dk2"/>
                </a:solidFill>
                <a:latin typeface="Proxima Nova"/>
                <a:ea typeface="Proxima Nova"/>
                <a:cs typeface="Proxima Nova"/>
                <a:sym typeface="Proxima Nova"/>
              </a:rPr>
              <a:t>Graph the average as a bar graph</a:t>
            </a:r>
            <a:endParaRPr sz="1600" b="1" i="0" u="none" strike="noStrike" cap="none">
              <a:solidFill>
                <a:schemeClr val="dk2"/>
              </a:solidFill>
              <a:latin typeface="Proxima Nova"/>
              <a:ea typeface="Proxima Nova"/>
              <a:cs typeface="Proxima Nova"/>
              <a:sym typeface="Proxima Nova"/>
            </a:endParaRPr>
          </a:p>
        </p:txBody>
      </p:sp>
      <p:sp>
        <p:nvSpPr>
          <p:cNvPr id="245" name="Google Shape;245;p23"/>
          <p:cNvSpPr txBox="1"/>
          <p:nvPr/>
        </p:nvSpPr>
        <p:spPr>
          <a:xfrm>
            <a:off x="5345213" y="922663"/>
            <a:ext cx="3425700" cy="3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 sz="1600" b="1" i="0" u="none" strike="noStrike" cap="none">
                <a:solidFill>
                  <a:schemeClr val="dk2"/>
                </a:solidFill>
                <a:latin typeface="Proxima Nova"/>
                <a:ea typeface="Proxima Nova"/>
                <a:cs typeface="Proxima Nova"/>
                <a:sym typeface="Proxima Nova"/>
              </a:rPr>
              <a:t>Graph the data as a dot plot</a:t>
            </a:r>
            <a:endParaRPr sz="1600" b="1" i="0" u="none" strike="noStrike" cap="none">
              <a:solidFill>
                <a:schemeClr val="dk2"/>
              </a:solidFill>
              <a:latin typeface="Proxima Nova"/>
              <a:ea typeface="Proxima Nova"/>
              <a:cs typeface="Proxima Nova"/>
              <a:sym typeface="Proxima Nov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xfrm>
            <a:off x="232050" y="279150"/>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Analysis</a:t>
            </a:r>
            <a:endParaRPr b="1"/>
          </a:p>
        </p:txBody>
      </p:sp>
      <p:sp>
        <p:nvSpPr>
          <p:cNvPr id="251" name="Google Shape;251;p24"/>
          <p:cNvSpPr txBox="1">
            <a:spLocks noGrp="1"/>
          </p:cNvSpPr>
          <p:nvPr>
            <p:ph type="body" idx="1"/>
          </p:nvPr>
        </p:nvSpPr>
        <p:spPr>
          <a:xfrm>
            <a:off x="0" y="851850"/>
            <a:ext cx="8984700" cy="40029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dk1"/>
              </a:buClr>
              <a:buSzPts val="1500"/>
              <a:buChar char="●"/>
            </a:pPr>
            <a:r>
              <a:rPr lang="en" sz="1500">
                <a:solidFill>
                  <a:schemeClr val="dk1"/>
                </a:solidFill>
              </a:rPr>
              <a:t>Based on the averages, which body part is best at telling that two points are touching them even when the points are very close together?</a:t>
            </a:r>
            <a:endParaRPr sz="1500">
              <a:solidFill>
                <a:schemeClr val="dk1"/>
              </a:solidFill>
            </a:endParaRPr>
          </a:p>
          <a:p>
            <a:pPr marL="457200" lvl="0" indent="0" algn="l" rtl="0">
              <a:lnSpc>
                <a:spcPct val="115000"/>
              </a:lnSpc>
              <a:spcBef>
                <a:spcPts val="0"/>
              </a:spcBef>
              <a:spcAft>
                <a:spcPts val="0"/>
              </a:spcAft>
              <a:buSzPts val="1800"/>
              <a:buNone/>
            </a:pPr>
            <a:endParaRPr sz="150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a:solidFill>
                  <a:schemeClr val="dk1"/>
                </a:solidFill>
              </a:rPr>
              <a:t>Which skin areas do you think have more receptors, areas that have small two-point distances, or large two points distances? Why do you think so?</a:t>
            </a:r>
            <a:endParaRPr sz="1500">
              <a:solidFill>
                <a:schemeClr val="dk1"/>
              </a:solidFill>
            </a:endParaRPr>
          </a:p>
          <a:p>
            <a:pPr marL="457200" lvl="0" indent="0" algn="l" rtl="0">
              <a:lnSpc>
                <a:spcPct val="115000"/>
              </a:lnSpc>
              <a:spcBef>
                <a:spcPts val="0"/>
              </a:spcBef>
              <a:spcAft>
                <a:spcPts val="0"/>
              </a:spcAft>
              <a:buSzPts val="1800"/>
              <a:buNone/>
            </a:pPr>
            <a:endParaRPr sz="150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a:solidFill>
                  <a:schemeClr val="dk1"/>
                </a:solidFill>
              </a:rPr>
              <a:t>Which brain area do you think is larger, one receiving information from skin with lots of receptors, or from skin with a few receptors? </a:t>
            </a:r>
            <a:endParaRPr sz="1500">
              <a:solidFill>
                <a:schemeClr val="dk1"/>
              </a:solidFill>
            </a:endParaRPr>
          </a:p>
          <a:p>
            <a:pPr marL="457200" lvl="0" indent="0" algn="l" rtl="0">
              <a:lnSpc>
                <a:spcPct val="115000"/>
              </a:lnSpc>
              <a:spcBef>
                <a:spcPts val="0"/>
              </a:spcBef>
              <a:spcAft>
                <a:spcPts val="0"/>
              </a:spcAft>
              <a:buSzPts val="1800"/>
              <a:buNone/>
            </a:pPr>
            <a:endParaRPr sz="150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a:solidFill>
                  <a:schemeClr val="dk1"/>
                </a:solidFill>
              </a:rPr>
              <a:t>How does the image to the right of our sensory part of our brai</a:t>
            </a:r>
            <a:r>
              <a:rPr lang="en" sz="1500"/>
              <a:t>n </a:t>
            </a:r>
            <a:r>
              <a:rPr lang="en" sz="1500">
                <a:solidFill>
                  <a:schemeClr val="dk1"/>
                </a:solidFill>
              </a:rPr>
              <a:t>support your claim in the question above?</a:t>
            </a:r>
            <a:endParaRPr sz="1500">
              <a:solidFill>
                <a:schemeClr val="dk1"/>
              </a:solidFill>
            </a:endParaRPr>
          </a:p>
          <a:p>
            <a:pPr marL="457200" lvl="0" indent="0" algn="l" rtl="0">
              <a:lnSpc>
                <a:spcPct val="115000"/>
              </a:lnSpc>
              <a:spcBef>
                <a:spcPts val="0"/>
              </a:spcBef>
              <a:spcAft>
                <a:spcPts val="0"/>
              </a:spcAft>
              <a:buSzPts val="1800"/>
              <a:buNone/>
            </a:pPr>
            <a:endParaRPr sz="150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a:solidFill>
                  <a:schemeClr val="dk1"/>
                </a:solidFill>
              </a:rPr>
              <a:t>What does the information about the participants' averages tell us about how diverse 7th graders perceive touch?</a:t>
            </a:r>
            <a:endParaRPr sz="15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5"/>
          <p:cNvSpPr txBox="1">
            <a:spLocks noGrp="1"/>
          </p:cNvSpPr>
          <p:nvPr>
            <p:ph type="title"/>
          </p:nvPr>
        </p:nvSpPr>
        <p:spPr>
          <a:xfrm>
            <a:off x="121200" y="493050"/>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Reflection</a:t>
            </a:r>
            <a:endParaRPr b="1"/>
          </a:p>
        </p:txBody>
      </p:sp>
      <p:sp>
        <p:nvSpPr>
          <p:cNvPr id="257" name="Google Shape;257;p25"/>
          <p:cNvSpPr txBox="1">
            <a:spLocks noGrp="1"/>
          </p:cNvSpPr>
          <p:nvPr>
            <p:ph type="body" idx="1"/>
          </p:nvPr>
        </p:nvSpPr>
        <p:spPr>
          <a:xfrm>
            <a:off x="121200" y="1134500"/>
            <a:ext cx="9022800" cy="3453900"/>
          </a:xfrm>
          <a:prstGeom prst="rect">
            <a:avLst/>
          </a:prstGeom>
          <a:noFill/>
          <a:ln>
            <a:noFill/>
          </a:ln>
        </p:spPr>
        <p:txBody>
          <a:bodyPr spcFirstLastPara="1" wrap="square" lIns="91425" tIns="91425" rIns="91425" bIns="91425" anchor="t" anchorCtr="0">
            <a:noAutofit/>
          </a:bodyPr>
          <a:lstStyle/>
          <a:p>
            <a:pPr marL="457200" lvl="0" indent="-345122" algn="l" rtl="0">
              <a:lnSpc>
                <a:spcPct val="105000"/>
              </a:lnSpc>
              <a:spcBef>
                <a:spcPts val="0"/>
              </a:spcBef>
              <a:spcAft>
                <a:spcPts val="0"/>
              </a:spcAft>
              <a:buClr>
                <a:schemeClr val="dk1"/>
              </a:buClr>
              <a:buSzPts val="1835"/>
              <a:buChar char="●"/>
            </a:pPr>
            <a:r>
              <a:rPr lang="en" sz="1835">
                <a:solidFill>
                  <a:schemeClr val="dk1"/>
                </a:solidFill>
              </a:rPr>
              <a:t>The diversity of our brains (and how it receives and interpret information differently) is called neurodiversity. What other questions can we explore about neurodiversity? </a:t>
            </a:r>
            <a:endParaRPr sz="1835">
              <a:solidFill>
                <a:schemeClr val="dk1"/>
              </a:solidFill>
            </a:endParaRPr>
          </a:p>
          <a:p>
            <a:pPr marL="457200" lvl="0" indent="0" algn="l" rtl="0">
              <a:lnSpc>
                <a:spcPct val="105000"/>
              </a:lnSpc>
              <a:spcBef>
                <a:spcPts val="0"/>
              </a:spcBef>
              <a:spcAft>
                <a:spcPts val="0"/>
              </a:spcAft>
              <a:buSzPts val="1800"/>
              <a:buNone/>
            </a:pPr>
            <a:endParaRPr sz="1835">
              <a:solidFill>
                <a:schemeClr val="dk1"/>
              </a:solidFill>
            </a:endParaRPr>
          </a:p>
          <a:p>
            <a:pPr marL="457200" lvl="0" indent="-345122" algn="l" rtl="0">
              <a:lnSpc>
                <a:spcPct val="105000"/>
              </a:lnSpc>
              <a:spcBef>
                <a:spcPts val="0"/>
              </a:spcBef>
              <a:spcAft>
                <a:spcPts val="0"/>
              </a:spcAft>
              <a:buClr>
                <a:schemeClr val="dk1"/>
              </a:buClr>
              <a:buSzPts val="1835"/>
              <a:buChar char="●"/>
            </a:pPr>
            <a:r>
              <a:rPr lang="en" sz="1835">
                <a:solidFill>
                  <a:schemeClr val="dk1"/>
                </a:solidFill>
              </a:rPr>
              <a:t>Does this bring to mind any scenarios where you saw a student react a different way from the way you would react to something? </a:t>
            </a:r>
            <a:endParaRPr sz="1835">
              <a:solidFill>
                <a:schemeClr val="dk1"/>
              </a:solidFill>
            </a:endParaRPr>
          </a:p>
          <a:p>
            <a:pPr marL="457200" lvl="0" indent="0" algn="l" rtl="0">
              <a:lnSpc>
                <a:spcPct val="105000"/>
              </a:lnSpc>
              <a:spcBef>
                <a:spcPts val="0"/>
              </a:spcBef>
              <a:spcAft>
                <a:spcPts val="0"/>
              </a:spcAft>
              <a:buSzPts val="1800"/>
              <a:buNone/>
            </a:pPr>
            <a:endParaRPr sz="1835">
              <a:solidFill>
                <a:schemeClr val="dk1"/>
              </a:solidFill>
            </a:endParaRPr>
          </a:p>
          <a:p>
            <a:pPr marL="457200" lvl="0" indent="-345122" algn="l" rtl="0">
              <a:lnSpc>
                <a:spcPct val="105000"/>
              </a:lnSpc>
              <a:spcBef>
                <a:spcPts val="0"/>
              </a:spcBef>
              <a:spcAft>
                <a:spcPts val="0"/>
              </a:spcAft>
              <a:buClr>
                <a:schemeClr val="dk1"/>
              </a:buClr>
              <a:buSzPts val="1835"/>
              <a:buChar char="●"/>
            </a:pPr>
            <a:r>
              <a:rPr lang="en" sz="1835">
                <a:solidFill>
                  <a:schemeClr val="dk1"/>
                </a:solidFill>
              </a:rPr>
              <a:t>Is there any way we can make this study better?</a:t>
            </a:r>
            <a:endParaRPr sz="1835">
              <a:solidFill>
                <a:schemeClr val="dk1"/>
              </a:solidFill>
            </a:endParaRPr>
          </a:p>
          <a:p>
            <a:pPr marL="457200" lvl="0" indent="0" algn="l" rtl="0">
              <a:lnSpc>
                <a:spcPct val="105000"/>
              </a:lnSpc>
              <a:spcBef>
                <a:spcPts val="0"/>
              </a:spcBef>
              <a:spcAft>
                <a:spcPts val="0"/>
              </a:spcAft>
              <a:buSzPts val="1800"/>
              <a:buNone/>
            </a:pPr>
            <a:endParaRPr sz="1835">
              <a:solidFill>
                <a:schemeClr val="dk1"/>
              </a:solidFill>
            </a:endParaRPr>
          </a:p>
          <a:p>
            <a:pPr marL="457200" lvl="0" indent="-345122" algn="l" rtl="0">
              <a:lnSpc>
                <a:spcPct val="105000"/>
              </a:lnSpc>
              <a:spcBef>
                <a:spcPts val="0"/>
              </a:spcBef>
              <a:spcAft>
                <a:spcPts val="0"/>
              </a:spcAft>
              <a:buClr>
                <a:schemeClr val="dk1"/>
              </a:buClr>
              <a:buSzPts val="1835"/>
              <a:buChar char="●"/>
            </a:pPr>
            <a:r>
              <a:rPr lang="en" sz="1835">
                <a:solidFill>
                  <a:schemeClr val="dk1"/>
                </a:solidFill>
              </a:rPr>
              <a:t>List 3 findings you learned from today’s experiment. Were you surprised by anything you found?</a:t>
            </a:r>
            <a:endParaRPr sz="243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81" name="Google Shape;81;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Clr>
                <a:schemeClr val="dk1"/>
              </a:buClr>
              <a:buSzPts val="1100"/>
              <a:buFont typeface="Arial"/>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82" name="Google Shape;82;p3"/>
          <p:cNvSpPr txBox="1"/>
          <p:nvPr/>
        </p:nvSpPr>
        <p:spPr>
          <a:xfrm>
            <a:off x="391875" y="1828800"/>
            <a:ext cx="8520600" cy="2826300"/>
          </a:xfrm>
          <a:prstGeom prst="rect">
            <a:avLst/>
          </a:prstGeom>
          <a:noFill/>
          <a:ln>
            <a:noFill/>
          </a:ln>
        </p:spPr>
        <p:txBody>
          <a:bodyPr spcFirstLastPara="1" wrap="square" lIns="91425" tIns="91425" rIns="91425" bIns="91425" anchor="t" anchorCtr="0">
            <a:noAutofit/>
          </a:bodyPr>
          <a:lstStyle/>
          <a:p>
            <a:pPr marL="457200" marR="0" lvl="0" indent="-393700" algn="l" rtl="0">
              <a:lnSpc>
                <a:spcPct val="115000"/>
              </a:lnSpc>
              <a:spcBef>
                <a:spcPts val="0"/>
              </a:spcBef>
              <a:spcAft>
                <a:spcPts val="0"/>
              </a:spcAft>
              <a:buClr>
                <a:schemeClr val="dk1"/>
              </a:buClr>
              <a:buSzPts val="2600"/>
              <a:buFont typeface="Arial"/>
              <a:buAutoNum type="arabicParenR"/>
            </a:pPr>
            <a:r>
              <a:rPr lang="en" sz="2600" b="1" i="0" u="none" strike="noStrike" cap="none">
                <a:solidFill>
                  <a:schemeClr val="dk1"/>
                </a:solidFill>
                <a:latin typeface="Proxima Nova"/>
                <a:ea typeface="Proxima Nova"/>
                <a:cs typeface="Proxima Nova"/>
                <a:sym typeface="Proxima Nova"/>
              </a:rPr>
              <a:t>Everyone experiences basic senses. </a:t>
            </a:r>
            <a:endParaRPr sz="26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chemeClr val="dk1"/>
              </a:buClr>
              <a:buSzPts val="1100"/>
              <a:buFont typeface="Arial"/>
              <a:buNone/>
            </a:pPr>
            <a:endParaRPr sz="26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2600" b="1" i="0" u="none" strike="noStrike" cap="none">
                <a:solidFill>
                  <a:schemeClr val="dk1"/>
                </a:solidFill>
                <a:latin typeface="Proxima Nova"/>
                <a:ea typeface="Proxima Nova"/>
                <a:cs typeface="Proxima Nova"/>
                <a:sym typeface="Proxima Nova"/>
              </a:rPr>
              <a:t>TRUE. </a:t>
            </a:r>
            <a:endParaRPr sz="26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chemeClr val="dk1"/>
              </a:buClr>
              <a:buSzPts val="1100"/>
              <a:buFont typeface="Arial"/>
              <a:buNone/>
            </a:pPr>
            <a:r>
              <a:rPr lang="en" sz="2100" b="1" i="0" u="none" strike="noStrike" cap="none">
                <a:solidFill>
                  <a:schemeClr val="dk1"/>
                </a:solidFill>
                <a:latin typeface="Proxima Nova"/>
                <a:ea typeface="Proxima Nova"/>
                <a:cs typeface="Proxima Nova"/>
                <a:sym typeface="Proxima Nova"/>
              </a:rPr>
              <a:t>Everyone has basic senses that they can feel. These basic senses help us survive, navigate, and explore the world around us. </a:t>
            </a:r>
            <a:endParaRPr sz="2100" b="1" i="0" u="none" strike="noStrike" cap="none">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88" name="Google Shape;8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89" name="Google Shape;89;p4"/>
          <p:cNvSpPr txBox="1"/>
          <p:nvPr/>
        </p:nvSpPr>
        <p:spPr>
          <a:xfrm>
            <a:off x="487525" y="1742575"/>
            <a:ext cx="8656200" cy="2826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3000"/>
              <a:buFont typeface="Arial"/>
              <a:buNone/>
            </a:pPr>
            <a:r>
              <a:rPr lang="en" sz="3000" b="1" i="0" u="none" strike="noStrike" cap="none">
                <a:solidFill>
                  <a:schemeClr val="dk1"/>
                </a:solidFill>
                <a:latin typeface="Proxima Nova"/>
                <a:ea typeface="Proxima Nova"/>
                <a:cs typeface="Proxima Nova"/>
                <a:sym typeface="Proxima Nova"/>
              </a:rPr>
              <a:t>2) We have 5 senses. </a:t>
            </a:r>
            <a:r>
              <a:rPr lang="en" sz="2900" b="1" i="0" u="none" strike="noStrike" cap="none">
                <a:solidFill>
                  <a:schemeClr val="dk1"/>
                </a:solidFill>
                <a:latin typeface="Proxima Nova"/>
                <a:ea typeface="Proxima Nova"/>
                <a:cs typeface="Proxima Nova"/>
                <a:sym typeface="Proxima Nova"/>
              </a:rPr>
              <a:t> </a:t>
            </a:r>
            <a:r>
              <a:rPr lang="en" sz="5000" b="1" i="0" u="none" strike="noStrike" cap="none">
                <a:solidFill>
                  <a:schemeClr val="dk1"/>
                </a:solidFill>
                <a:latin typeface="Proxima Nova"/>
                <a:ea typeface="Proxima Nova"/>
                <a:cs typeface="Proxima Nova"/>
                <a:sym typeface="Proxima Nova"/>
              </a:rPr>
              <a:t> </a:t>
            </a:r>
            <a:endParaRPr sz="5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000"/>
              <a:buFont typeface="Arial"/>
              <a:buNone/>
            </a:pPr>
            <a:endParaRPr sz="2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200" b="1" i="0" u="none" strike="noStrike" cap="none">
                <a:solidFill>
                  <a:schemeClr val="dk1"/>
                </a:solidFill>
                <a:latin typeface="Proxima Nova"/>
                <a:ea typeface="Proxima Nova"/>
                <a:cs typeface="Proxima Nova"/>
                <a:sym typeface="Proxima Nova"/>
              </a:rPr>
              <a:t>FALSE. </a:t>
            </a:r>
            <a:endParaRPr sz="32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000"/>
              <a:buFont typeface="Arial"/>
              <a:buNone/>
            </a:pPr>
            <a:r>
              <a:rPr lang="en" sz="2000" b="1" i="0" u="none" strike="noStrike" cap="none">
                <a:solidFill>
                  <a:srgbClr val="001D35"/>
                </a:solidFill>
                <a:highlight>
                  <a:srgbClr val="FFFFFF"/>
                </a:highlight>
                <a:latin typeface="Proxima Nova"/>
                <a:ea typeface="Proxima Nova"/>
                <a:cs typeface="Proxima Nova"/>
                <a:sym typeface="Proxima Nova"/>
              </a:rPr>
              <a:t>While traditionally categorized as five, humans possess more than five senses, including balance, temperature, and pain.</a:t>
            </a:r>
            <a:endParaRPr sz="4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endParaRPr sz="3200" b="1" i="0" u="none" strike="noStrike" cap="none">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95" name="Google Shape;9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96" name="Google Shape;96;p5"/>
          <p:cNvSpPr txBox="1"/>
          <p:nvPr/>
        </p:nvSpPr>
        <p:spPr>
          <a:xfrm>
            <a:off x="139675" y="1504550"/>
            <a:ext cx="8520600" cy="2826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3000"/>
              <a:buFont typeface="Arial"/>
              <a:buNone/>
            </a:pPr>
            <a:r>
              <a:rPr lang="en" sz="3000" b="1" i="0" u="none" strike="noStrike" cap="none">
                <a:solidFill>
                  <a:schemeClr val="dk1"/>
                </a:solidFill>
                <a:latin typeface="Proxima Nova"/>
                <a:ea typeface="Proxima Nova"/>
                <a:cs typeface="Proxima Nova"/>
                <a:sym typeface="Proxima Nova"/>
              </a:rPr>
              <a:t>3) Brain regions control specific behaviors. </a:t>
            </a:r>
            <a:r>
              <a:rPr lang="en" sz="2900" b="1" i="0" u="none" strike="noStrike" cap="none">
                <a:solidFill>
                  <a:schemeClr val="dk1"/>
                </a:solidFill>
                <a:latin typeface="Proxima Nova"/>
                <a:ea typeface="Proxima Nova"/>
                <a:cs typeface="Proxima Nova"/>
                <a:sym typeface="Proxima Nova"/>
              </a:rPr>
              <a:t> </a:t>
            </a:r>
            <a:r>
              <a:rPr lang="en" sz="5000" b="1" i="0" u="none" strike="noStrike" cap="none">
                <a:solidFill>
                  <a:schemeClr val="dk1"/>
                </a:solidFill>
                <a:latin typeface="Proxima Nova"/>
                <a:ea typeface="Proxima Nova"/>
                <a:cs typeface="Proxima Nova"/>
                <a:sym typeface="Proxima Nova"/>
              </a:rPr>
              <a:t> </a:t>
            </a:r>
            <a:endParaRPr sz="5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1300"/>
              <a:buFont typeface="Arial"/>
              <a:buNone/>
            </a:pPr>
            <a:endParaRPr sz="13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200" b="1" i="0" u="none" strike="noStrike" cap="none">
                <a:solidFill>
                  <a:schemeClr val="dk1"/>
                </a:solidFill>
                <a:latin typeface="Proxima Nova"/>
                <a:ea typeface="Proxima Nova"/>
                <a:cs typeface="Proxima Nova"/>
                <a:sym typeface="Proxima Nova"/>
              </a:rPr>
              <a:t>FALSE. </a:t>
            </a:r>
            <a:endParaRPr sz="32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1800"/>
              <a:buFont typeface="Arial"/>
              <a:buNone/>
            </a:pPr>
            <a:r>
              <a:rPr lang="en" sz="1800" b="1" i="0" u="none" strike="noStrike" cap="none">
                <a:solidFill>
                  <a:srgbClr val="001D35"/>
                </a:solidFill>
                <a:highlight>
                  <a:srgbClr val="FFFFFF"/>
                </a:highlight>
                <a:latin typeface="Proxima Nova"/>
                <a:ea typeface="Proxima Nova"/>
                <a:cs typeface="Proxima Nova"/>
                <a:sym typeface="Proxima Nova"/>
              </a:rPr>
              <a:t>Different brain regions work in conjunction, and complex functions are not localized to one area. </a:t>
            </a:r>
            <a:endParaRPr sz="39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endParaRPr sz="3200" b="1" i="0" u="none" strike="noStrike" cap="none">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102" name="Google Shape;102;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103" name="Google Shape;103;p6"/>
          <p:cNvSpPr txBox="1"/>
          <p:nvPr/>
        </p:nvSpPr>
        <p:spPr>
          <a:xfrm>
            <a:off x="160375" y="1742575"/>
            <a:ext cx="8833200" cy="3153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900"/>
              <a:buFont typeface="Arial"/>
              <a:buNone/>
            </a:pPr>
            <a:r>
              <a:rPr lang="en" sz="2700" b="1" i="0" u="none" strike="noStrike" cap="none">
                <a:solidFill>
                  <a:schemeClr val="dk1"/>
                </a:solidFill>
                <a:latin typeface="Proxima Nova"/>
                <a:ea typeface="Proxima Nova"/>
                <a:cs typeface="Proxima Nova"/>
                <a:sym typeface="Proxima Nova"/>
              </a:rPr>
              <a:t>4) The brain itself does not have pain receptors.</a:t>
            </a:r>
            <a:r>
              <a:rPr lang="en" sz="2600" b="1" i="0" u="none" strike="noStrike" cap="none">
                <a:solidFill>
                  <a:schemeClr val="dk1"/>
                </a:solidFill>
                <a:latin typeface="Proxima Nova"/>
                <a:ea typeface="Proxima Nova"/>
                <a:cs typeface="Proxima Nova"/>
                <a:sym typeface="Proxima Nova"/>
              </a:rPr>
              <a:t> </a:t>
            </a:r>
            <a:r>
              <a:rPr lang="en" sz="4700" b="1" i="0" u="none" strike="noStrike" cap="none">
                <a:solidFill>
                  <a:schemeClr val="dk1"/>
                </a:solidFill>
                <a:latin typeface="Proxima Nova"/>
                <a:ea typeface="Proxima Nova"/>
                <a:cs typeface="Proxima Nova"/>
                <a:sym typeface="Proxima Nova"/>
              </a:rPr>
              <a:t> </a:t>
            </a:r>
            <a:endParaRPr sz="47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100"/>
              <a:buFont typeface="Arial"/>
              <a:buNone/>
            </a:pPr>
            <a:endParaRPr sz="19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000" b="1" i="0" u="none" strike="noStrike" cap="none">
                <a:solidFill>
                  <a:schemeClr val="dk1"/>
                </a:solidFill>
                <a:latin typeface="Proxima Nova"/>
                <a:ea typeface="Proxima Nova"/>
                <a:cs typeface="Proxima Nova"/>
                <a:sym typeface="Proxima Nova"/>
              </a:rPr>
              <a:t>TRUE. </a:t>
            </a:r>
            <a:endParaRPr sz="3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000"/>
              <a:buFont typeface="Arial"/>
              <a:buNone/>
            </a:pPr>
            <a:r>
              <a:rPr lang="en" sz="1800" b="1" i="0" u="none" strike="noStrike" cap="none">
                <a:solidFill>
                  <a:schemeClr val="dk1"/>
                </a:solidFill>
                <a:highlight>
                  <a:srgbClr val="FFFFFF"/>
                </a:highlight>
                <a:latin typeface="Proxima Nova"/>
                <a:ea typeface="Proxima Nova"/>
                <a:cs typeface="Proxima Nova"/>
                <a:sym typeface="Proxima Nova"/>
              </a:rPr>
              <a:t>The brain cannot feel pain. Headaches and other pain sensations are interpreted by the brain but are not felt within the brain itself. Surgery can be done on the brain while you are awake!</a:t>
            </a:r>
            <a:endParaRPr sz="38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endParaRPr sz="3000" b="1" i="0" u="none" strike="noStrike" cap="none">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109" name="Google Shape;109;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110" name="Google Shape;110;p7"/>
          <p:cNvSpPr txBox="1"/>
          <p:nvPr/>
        </p:nvSpPr>
        <p:spPr>
          <a:xfrm>
            <a:off x="160375" y="1742575"/>
            <a:ext cx="8833200" cy="3153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900"/>
              <a:buFont typeface="Arial"/>
              <a:buNone/>
            </a:pPr>
            <a:r>
              <a:rPr lang="en" sz="2700" b="1" i="0" u="none" strike="noStrike" cap="none">
                <a:solidFill>
                  <a:schemeClr val="dk1"/>
                </a:solidFill>
                <a:latin typeface="Proxima Nova"/>
                <a:ea typeface="Proxima Nova"/>
                <a:cs typeface="Proxima Nova"/>
                <a:sym typeface="Proxima Nova"/>
              </a:rPr>
              <a:t>5) The brain generates with electrical energy.</a:t>
            </a:r>
            <a:r>
              <a:rPr lang="en" sz="2600" b="1" i="0" u="none" strike="noStrike" cap="none">
                <a:solidFill>
                  <a:schemeClr val="dk1"/>
                </a:solidFill>
                <a:latin typeface="Proxima Nova"/>
                <a:ea typeface="Proxima Nova"/>
                <a:cs typeface="Proxima Nova"/>
                <a:sym typeface="Proxima Nova"/>
              </a:rPr>
              <a:t> </a:t>
            </a:r>
            <a:r>
              <a:rPr lang="en" sz="4700" b="1" i="0" u="none" strike="noStrike" cap="none">
                <a:solidFill>
                  <a:schemeClr val="dk1"/>
                </a:solidFill>
                <a:latin typeface="Proxima Nova"/>
                <a:ea typeface="Proxima Nova"/>
                <a:cs typeface="Proxima Nova"/>
                <a:sym typeface="Proxima Nova"/>
              </a:rPr>
              <a:t> </a:t>
            </a:r>
            <a:endParaRPr sz="47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100"/>
              <a:buFont typeface="Arial"/>
              <a:buNone/>
            </a:pPr>
            <a:endParaRPr sz="19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000" b="1" i="0" u="none" strike="noStrike" cap="none">
                <a:solidFill>
                  <a:schemeClr val="dk1"/>
                </a:solidFill>
                <a:latin typeface="Proxima Nova"/>
                <a:ea typeface="Proxima Nova"/>
                <a:cs typeface="Proxima Nova"/>
                <a:sym typeface="Proxima Nova"/>
              </a:rPr>
              <a:t>TRUE. </a:t>
            </a:r>
            <a:endParaRPr sz="3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500"/>
              <a:buFont typeface="Arial"/>
              <a:buNone/>
            </a:pPr>
            <a:r>
              <a:rPr lang="en" sz="2300" b="1" i="0" u="none" strike="noStrike" cap="none">
                <a:solidFill>
                  <a:schemeClr val="dk1"/>
                </a:solidFill>
                <a:highlight>
                  <a:srgbClr val="FFFFFF"/>
                </a:highlight>
                <a:latin typeface="Proxima Nova"/>
                <a:ea typeface="Proxima Nova"/>
                <a:cs typeface="Proxima Nova"/>
                <a:sym typeface="Proxima Nova"/>
              </a:rPr>
              <a:t>The brain operates through electrical signals, and it can generate enough electricity to power a lightbulb. </a:t>
            </a:r>
            <a:endParaRPr sz="51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endParaRPr sz="3000" b="1" i="0" u="none" strike="noStrike" cap="none">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116" name="Google Shape;116;p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117" name="Google Shape;117;p8"/>
          <p:cNvSpPr txBox="1"/>
          <p:nvPr/>
        </p:nvSpPr>
        <p:spPr>
          <a:xfrm>
            <a:off x="160375" y="1742575"/>
            <a:ext cx="8983500" cy="3090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600"/>
              <a:buFont typeface="Arial"/>
              <a:buNone/>
            </a:pPr>
            <a:r>
              <a:rPr lang="en" sz="2400" b="1" i="0" u="none" strike="noStrike" cap="none">
                <a:solidFill>
                  <a:schemeClr val="dk1"/>
                </a:solidFill>
                <a:latin typeface="Proxima Nova"/>
                <a:ea typeface="Proxima Nova"/>
                <a:cs typeface="Proxima Nova"/>
                <a:sym typeface="Proxima Nova"/>
              </a:rPr>
              <a:t>6) Our brain and senses are fully developed by age ten.</a:t>
            </a:r>
            <a:r>
              <a:rPr lang="en" sz="2300" b="1" i="0" u="none" strike="noStrike" cap="none">
                <a:solidFill>
                  <a:schemeClr val="dk1"/>
                </a:solidFill>
                <a:latin typeface="Proxima Nova"/>
                <a:ea typeface="Proxima Nova"/>
                <a:cs typeface="Proxima Nova"/>
                <a:sym typeface="Proxima Nova"/>
              </a:rPr>
              <a:t> </a:t>
            </a:r>
            <a:r>
              <a:rPr lang="en" sz="4400" b="1" i="0" u="none" strike="noStrike" cap="none">
                <a:solidFill>
                  <a:schemeClr val="dk1"/>
                </a:solidFill>
                <a:latin typeface="Proxima Nova"/>
                <a:ea typeface="Proxima Nova"/>
                <a:cs typeface="Proxima Nova"/>
                <a:sym typeface="Proxima Nova"/>
              </a:rPr>
              <a:t> </a:t>
            </a:r>
            <a:endParaRPr sz="44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000"/>
              <a:buFont typeface="Arial"/>
              <a:buNone/>
            </a:pPr>
            <a:endParaRPr sz="18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000" b="1" i="0" u="none" strike="noStrike" cap="none">
                <a:solidFill>
                  <a:schemeClr val="dk1"/>
                </a:solidFill>
                <a:latin typeface="Proxima Nova"/>
                <a:ea typeface="Proxima Nova"/>
                <a:cs typeface="Proxima Nova"/>
                <a:sym typeface="Proxima Nova"/>
              </a:rPr>
              <a:t>FALSE.</a:t>
            </a:r>
            <a:endParaRPr sz="3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150"/>
              <a:buFont typeface="Arial"/>
              <a:buNone/>
            </a:pPr>
            <a:r>
              <a:rPr lang="en" sz="1950" b="1" i="0" u="none" strike="noStrike" cap="none">
                <a:solidFill>
                  <a:srgbClr val="001D35"/>
                </a:solidFill>
                <a:highlight>
                  <a:srgbClr val="FFFFFF"/>
                </a:highlight>
                <a:latin typeface="Proxima Nova"/>
                <a:ea typeface="Proxima Nova"/>
                <a:cs typeface="Proxima Nova"/>
                <a:sym typeface="Proxima Nova"/>
              </a:rPr>
              <a:t>Brain development continues well beyond childhood, extending through adolescence and into adulthood. New </a:t>
            </a:r>
            <a:r>
              <a:rPr lang="en" sz="1950" b="1" i="0" u="sng" strike="noStrike" cap="none">
                <a:solidFill>
                  <a:schemeClr val="hlink"/>
                </a:solidFill>
                <a:highlight>
                  <a:srgbClr val="FFFFFF"/>
                </a:highlight>
                <a:latin typeface="Proxima Nova"/>
                <a:ea typeface="Proxima Nova"/>
                <a:cs typeface="Proxima Nova"/>
                <a:sym typeface="Proxima Nova"/>
                <a:hlinkClick r:id="rId3"/>
              </a:rPr>
              <a:t>neural pathways</a:t>
            </a:r>
            <a:r>
              <a:rPr lang="en" sz="1950" b="1" i="0" u="none" strike="noStrike" cap="none">
                <a:solidFill>
                  <a:srgbClr val="001D35"/>
                </a:solidFill>
                <a:highlight>
                  <a:srgbClr val="FFFFFF"/>
                </a:highlight>
                <a:latin typeface="Proxima Nova"/>
                <a:ea typeface="Proxima Nova"/>
                <a:cs typeface="Proxima Nova"/>
                <a:sym typeface="Proxima Nova"/>
              </a:rPr>
              <a:t> are formed and strengthened throughout life</a:t>
            </a:r>
            <a:endParaRPr sz="4500" b="1" i="0" u="none" strike="noStrike" cap="none">
              <a:solidFill>
                <a:schemeClr val="dk2"/>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Warm Up: </a:t>
            </a:r>
            <a:endParaRPr b="1"/>
          </a:p>
        </p:txBody>
      </p:sp>
      <p:sp>
        <p:nvSpPr>
          <p:cNvPr id="123" name="Google Shape;123;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b="1"/>
              <a:t>Indicate whether you believe the statement is true or false?</a:t>
            </a:r>
            <a:endParaRPr b="1"/>
          </a:p>
          <a:p>
            <a:pPr marL="457200" lvl="0" indent="0" algn="l" rtl="0">
              <a:lnSpc>
                <a:spcPct val="115000"/>
              </a:lnSpc>
              <a:spcBef>
                <a:spcPts val="1200"/>
              </a:spcBef>
              <a:spcAft>
                <a:spcPts val="0"/>
              </a:spcAft>
              <a:buSzPts val="1800"/>
              <a:buNone/>
            </a:pPr>
            <a:endParaRPr sz="1100">
              <a:solidFill>
                <a:schemeClr val="dk1"/>
              </a:solidFill>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1200"/>
              </a:spcAft>
              <a:buSzPts val="1800"/>
              <a:buNone/>
            </a:pPr>
            <a:endParaRPr/>
          </a:p>
        </p:txBody>
      </p:sp>
      <p:sp>
        <p:nvSpPr>
          <p:cNvPr id="124" name="Google Shape;124;p9"/>
          <p:cNvSpPr txBox="1"/>
          <p:nvPr/>
        </p:nvSpPr>
        <p:spPr>
          <a:xfrm>
            <a:off x="160375" y="1742575"/>
            <a:ext cx="9144000" cy="3090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900"/>
              <a:buFont typeface="Arial"/>
              <a:buNone/>
            </a:pPr>
            <a:r>
              <a:rPr lang="en" sz="2700" b="1" i="0" u="none" strike="noStrike" cap="none">
                <a:solidFill>
                  <a:schemeClr val="dk1"/>
                </a:solidFill>
                <a:latin typeface="Proxima Nova"/>
                <a:ea typeface="Proxima Nova"/>
                <a:cs typeface="Proxima Nova"/>
                <a:sym typeface="Proxima Nova"/>
              </a:rPr>
              <a:t>7) </a:t>
            </a:r>
            <a:r>
              <a:rPr lang="en" sz="2600" b="1" i="0" u="none" strike="noStrike" cap="none">
                <a:solidFill>
                  <a:schemeClr val="dk1"/>
                </a:solidFill>
                <a:latin typeface="Proxima Nova"/>
                <a:ea typeface="Proxima Nova"/>
                <a:cs typeface="Proxima Nova"/>
                <a:sym typeface="Proxima Nova"/>
              </a:rPr>
              <a:t>The communication from our senses to our brain can travel at speeds of up to 120 meters per second.</a:t>
            </a:r>
            <a:endParaRPr sz="46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400"/>
              <a:buFont typeface="Arial"/>
              <a:buNone/>
            </a:pPr>
            <a:endParaRPr sz="22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3200"/>
              <a:buFont typeface="Arial"/>
              <a:buNone/>
            </a:pPr>
            <a:r>
              <a:rPr lang="en" sz="3000" b="1" i="0" u="none" strike="noStrike" cap="none">
                <a:solidFill>
                  <a:schemeClr val="dk1"/>
                </a:solidFill>
                <a:latin typeface="Proxima Nova"/>
                <a:ea typeface="Proxima Nova"/>
                <a:cs typeface="Proxima Nova"/>
                <a:sym typeface="Proxima Nova"/>
              </a:rPr>
              <a:t>TRUE. </a:t>
            </a:r>
            <a:endParaRPr sz="3000" b="1" i="0" u="none" strike="noStrike" cap="none">
              <a:solidFill>
                <a:schemeClr val="dk1"/>
              </a:solidFill>
              <a:latin typeface="Proxima Nova"/>
              <a:ea typeface="Proxima Nova"/>
              <a:cs typeface="Proxima Nova"/>
              <a:sym typeface="Proxima Nova"/>
            </a:endParaRPr>
          </a:p>
          <a:p>
            <a:pPr marL="457200" marR="0" lvl="0" indent="0" algn="l" rtl="0">
              <a:lnSpc>
                <a:spcPct val="115000"/>
              </a:lnSpc>
              <a:spcBef>
                <a:spcPts val="0"/>
              </a:spcBef>
              <a:spcAft>
                <a:spcPts val="0"/>
              </a:spcAft>
              <a:buClr>
                <a:srgbClr val="000000"/>
              </a:buClr>
              <a:buSzPts val="2100"/>
              <a:buFont typeface="Arial"/>
              <a:buNone/>
            </a:pPr>
            <a:r>
              <a:rPr lang="en" sz="1900" b="1" i="0" u="none" strike="noStrike" cap="none">
                <a:solidFill>
                  <a:schemeClr val="dk1"/>
                </a:solidFill>
                <a:latin typeface="Proxima Nova"/>
                <a:ea typeface="Proxima Nova"/>
                <a:cs typeface="Proxima Nova"/>
                <a:sym typeface="Proxima Nova"/>
              </a:rPr>
              <a:t>That’s 328 feet per second! Think how fast you quickly feel things just by touch and how quickly we can react to our sense and surroundings. </a:t>
            </a:r>
            <a:endParaRPr sz="1900" b="1" i="0" u="none" strike="noStrike" cap="none">
              <a:solidFill>
                <a:schemeClr val="dk2"/>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1434</Words>
  <Application>Microsoft Macintosh PowerPoint</Application>
  <PresentationFormat>On-screen Show (16:9)</PresentationFormat>
  <Paragraphs>167</Paragraphs>
  <Slides>27</Slides>
  <Notes>27</Notes>
  <HiddenSlides>0</HiddenSlides>
  <MMClips>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Proxima Nova</vt:lpstr>
      <vt:lpstr>Proxima Nova Semibold</vt:lpstr>
      <vt:lpstr>Arial</vt:lpstr>
      <vt:lpstr>Proxima Nova Alt Lt</vt:lpstr>
      <vt:lpstr>Proxima Nova Extrabold</vt:lpstr>
      <vt:lpstr>Simple Light</vt:lpstr>
      <vt:lpstr>Our Sense of Touch</vt:lpstr>
      <vt:lpstr>Warm Up: </vt:lpstr>
      <vt:lpstr>Warm Up: </vt:lpstr>
      <vt:lpstr>Warm Up: </vt:lpstr>
      <vt:lpstr>Warm Up: </vt:lpstr>
      <vt:lpstr>Warm Up: </vt:lpstr>
      <vt:lpstr>Warm Up: </vt:lpstr>
      <vt:lpstr>Warm Up: </vt:lpstr>
      <vt:lpstr>Warm Up: </vt:lpstr>
      <vt:lpstr>Warm Up: </vt:lpstr>
      <vt:lpstr>Warm Up: </vt:lpstr>
      <vt:lpstr>Warm Up: </vt:lpstr>
      <vt:lpstr>Our Sense of Touch</vt:lpstr>
      <vt:lpstr>How does our brain receive information from touch?</vt:lpstr>
      <vt:lpstr>The nervous system and how it works</vt:lpstr>
      <vt:lpstr>What is a Caliper?</vt:lpstr>
      <vt:lpstr>Using a Caliper</vt:lpstr>
      <vt:lpstr>PowerPoint Presentation</vt:lpstr>
      <vt:lpstr>The Experiment</vt:lpstr>
      <vt:lpstr>Procedure </vt:lpstr>
      <vt:lpstr>Data Collection &amp; Observations</vt:lpstr>
      <vt:lpstr>Data Collection &amp; Observations</vt:lpstr>
      <vt:lpstr>Data Collection &amp; Observations</vt:lpstr>
      <vt:lpstr>How to Find Average</vt:lpstr>
      <vt:lpstr>Graphs</vt:lpstr>
      <vt:lpstr>Analysis</vt:lpstr>
      <vt:lpstr>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Diana Li</cp:lastModifiedBy>
  <cp:revision>2</cp:revision>
  <dcterms:modified xsi:type="dcterms:W3CDTF">2026-07-31T16:42:14Z</dcterms:modified>
</cp:coreProperties>
</file>