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Proxima Nova"/>
      <p:regular r:id="rId13"/>
      <p:bold r:id="rId14"/>
      <p:italic r:id="rId15"/>
      <p:boldItalic r:id="rId16"/>
    </p:embeddedFont>
    <p:embeddedFont>
      <p:font typeface="Proxima Nova Extrabold"/>
      <p:bold r:id="rId17"/>
    </p:embeddedFont>
    <p:embeddedFont>
      <p:font typeface="Proxima Nova Semibold"/>
      <p:regular r:id="rId18"/>
      <p:bold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Semibold-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ProximaNova-regular.fntdata"/><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ProximaNova-italic.fntdata"/><Relationship Id="rId14" Type="http://schemas.openxmlformats.org/officeDocument/2006/relationships/font" Target="fonts/ProximaNova-bold.fntdata"/><Relationship Id="rId17" Type="http://schemas.openxmlformats.org/officeDocument/2006/relationships/font" Target="fonts/ProximaNovaExtrabold-bold.fntdata"/><Relationship Id="rId16" Type="http://schemas.openxmlformats.org/officeDocument/2006/relationships/font" Target="fonts/ProximaNova-boldItalic.fntdata"/><Relationship Id="rId5" Type="http://schemas.openxmlformats.org/officeDocument/2006/relationships/notesMaster" Target="notesMasters/notesMaster1.xml"/><Relationship Id="rId19" Type="http://schemas.openxmlformats.org/officeDocument/2006/relationships/font" Target="fonts/ProximaNovaSemibold-bold.fntdata"/><Relationship Id="rId6" Type="http://schemas.openxmlformats.org/officeDocument/2006/relationships/slide" Target="slides/slide1.xml"/><Relationship Id="rId18" Type="http://schemas.openxmlformats.org/officeDocument/2006/relationships/font" Target="fonts/ProximaNovaSemibold-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7ecaaad0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7ecaaad0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7ecaaad07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7ecaaad07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7ecaaad07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7ecaaad07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97bb0b8a8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97bb0b8a8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97bb0b8a8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97bb0b8a8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97bb0b8a8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97bb0b8a8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311700" y="1489825"/>
            <a:ext cx="8520600" cy="11724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D4F91"/>
              </a:buClr>
              <a:buSzPts val="5000"/>
              <a:buFont typeface="Proxima Nova"/>
              <a:buNone/>
              <a:defRPr b="1" sz="5000">
                <a:solidFill>
                  <a:srgbClr val="1D4F91"/>
                </a:solidFill>
                <a:latin typeface="Proxima Nova"/>
                <a:ea typeface="Proxima Nova"/>
                <a:cs typeface="Proxima Nova"/>
                <a:sym typeface="Proxima Nov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A5027B"/>
              </a:buClr>
              <a:buSzPts val="3100"/>
              <a:buFont typeface="Proxima Nova"/>
              <a:buNone/>
              <a:defRPr sz="3100">
                <a:solidFill>
                  <a:srgbClr val="A5027B"/>
                </a:solidFill>
                <a:latin typeface="Proxima Nova"/>
                <a:ea typeface="Proxima Nova"/>
                <a:cs typeface="Proxima Nova"/>
                <a:sym typeface="Proxima Nov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7" name="Google Shape;17;p2" title="Dana_Logo.png"/>
          <p:cNvPicPr preferRelativeResize="0"/>
          <p:nvPr/>
        </p:nvPicPr>
        <p:blipFill>
          <a:blip r:embed="rId2">
            <a:alphaModFix/>
          </a:blip>
          <a:stretch>
            <a:fillRect/>
          </a:stretch>
        </p:blipFill>
        <p:spPr>
          <a:xfrm>
            <a:off x="1485400" y="4346999"/>
            <a:ext cx="1286956" cy="338250"/>
          </a:xfrm>
          <a:prstGeom prst="rect">
            <a:avLst/>
          </a:prstGeom>
          <a:noFill/>
          <a:ln>
            <a:noFill/>
          </a:ln>
        </p:spPr>
      </p:pic>
      <p:sp>
        <p:nvSpPr>
          <p:cNvPr id="18" name="Google Shape;18;p2"/>
          <p:cNvSpPr txBox="1"/>
          <p:nvPr/>
        </p:nvSpPr>
        <p:spPr>
          <a:xfrm>
            <a:off x="115450" y="4347000"/>
            <a:ext cx="15708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With support from</a:t>
            </a:r>
            <a:endParaRPr sz="1200">
              <a:solidFill>
                <a:schemeClr val="dk1"/>
              </a:solidFill>
              <a:latin typeface="Proxima Nova"/>
              <a:ea typeface="Proxima Nova"/>
              <a:cs typeface="Proxima Nova"/>
              <a:sym typeface="Proxima Nov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11"/>
          <p:cNvSpPr/>
          <p:nvPr/>
        </p:nvSpPr>
        <p:spPr>
          <a:xfrm>
            <a:off x="4500825" y="533825"/>
            <a:ext cx="4275600" cy="3789300"/>
          </a:xfrm>
          <a:prstGeom prst="roundRect">
            <a:avLst>
              <a:gd fmla="val 16667" name="adj"/>
            </a:avLst>
          </a:prstGeom>
          <a:solidFill>
            <a:srgbClr val="E2CFC8">
              <a:alpha val="8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50" name="Google Shape;50;p1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1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11"/>
          <p:cNvSpPr txBox="1"/>
          <p:nvPr>
            <p:ph idx="2" type="body"/>
          </p:nvPr>
        </p:nvSpPr>
        <p:spPr>
          <a:xfrm>
            <a:off x="4720125" y="29075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11"/>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A5027B"/>
              </a:buClr>
              <a:buSzPts val="1800"/>
              <a:buNone/>
              <a:defRPr>
                <a:solidFill>
                  <a:srgbClr val="A5027B"/>
                </a:solidFill>
              </a:defRPr>
            </a:lvl1pPr>
          </a:lstStyle>
          <a:p/>
        </p:txBody>
      </p:sp>
      <p:sp>
        <p:nvSpPr>
          <p:cNvPr id="56" name="Google Shape;56;p12"/>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solidFill>
                  <a:srgbClr val="A5027B"/>
                </a:solidFill>
              </a:defRPr>
            </a:lvl1pPr>
            <a:lvl2pPr lvl="1">
              <a:buNone/>
              <a:defRPr>
                <a:solidFill>
                  <a:srgbClr val="A5027B"/>
                </a:solidFill>
              </a:defRPr>
            </a:lvl2pPr>
            <a:lvl3pPr lvl="2">
              <a:buNone/>
              <a:defRPr>
                <a:solidFill>
                  <a:srgbClr val="A5027B"/>
                </a:solidFill>
              </a:defRPr>
            </a:lvl3pPr>
            <a:lvl4pPr lvl="3">
              <a:buNone/>
              <a:defRPr>
                <a:solidFill>
                  <a:srgbClr val="A5027B"/>
                </a:solidFill>
              </a:defRPr>
            </a:lvl4pPr>
            <a:lvl5pPr lvl="4">
              <a:buNone/>
              <a:defRPr>
                <a:solidFill>
                  <a:srgbClr val="A5027B"/>
                </a:solidFill>
              </a:defRPr>
            </a:lvl5pPr>
            <a:lvl6pPr lvl="5">
              <a:buNone/>
              <a:defRPr>
                <a:solidFill>
                  <a:srgbClr val="A5027B"/>
                </a:solidFill>
              </a:defRPr>
            </a:lvl6pPr>
            <a:lvl7pPr lvl="6">
              <a:buNone/>
              <a:defRPr>
                <a:solidFill>
                  <a:srgbClr val="A5027B"/>
                </a:solidFill>
              </a:defRPr>
            </a:lvl7pPr>
            <a:lvl8pPr lvl="7">
              <a:buNone/>
              <a:defRPr>
                <a:solidFill>
                  <a:srgbClr val="A5027B"/>
                </a:solidFill>
              </a:defRPr>
            </a:lvl8pPr>
            <a:lvl9pPr lvl="8">
              <a:buNone/>
              <a:defRPr>
                <a:solidFill>
                  <a:srgbClr val="A5027B"/>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9" name="Google Shape;59;p1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3"/>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4"/>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2" name="Shape 22"/>
        <p:cNvGrpSpPr/>
        <p:nvPr/>
      </p:nvGrpSpPr>
      <p:grpSpPr>
        <a:xfrm>
          <a:off x="0" y="0"/>
          <a:ext cx="0" cy="0"/>
          <a:chOff x="0" y="0"/>
          <a:chExt cx="0" cy="0"/>
        </a:xfrm>
      </p:grpSpPr>
      <p:sp>
        <p:nvSpPr>
          <p:cNvPr id="23" name="Google Shape;23;p4"/>
          <p:cNvSpPr txBox="1"/>
          <p:nvPr>
            <p:ph type="title"/>
          </p:nvPr>
        </p:nvSpPr>
        <p:spPr>
          <a:xfrm>
            <a:off x="311700" y="746525"/>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A5027B"/>
              </a:buClr>
              <a:buSzPts val="3300"/>
              <a:buFont typeface="Proxima Nova Extrabold"/>
              <a:buNone/>
              <a:defRPr sz="3300">
                <a:solidFill>
                  <a:srgbClr val="A5027B"/>
                </a:solidFill>
                <a:latin typeface="Proxima Nova Extrabold"/>
                <a:ea typeface="Proxima Nova Extrabold"/>
                <a:cs typeface="Proxima Nova Extrabold"/>
                <a:sym typeface="Proxima Nova Extrabold"/>
              </a:defRPr>
            </a:lvl1pPr>
            <a:lvl2pPr lvl="1"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2pPr>
            <a:lvl3pPr lvl="2"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3pPr>
            <a:lvl4pPr lvl="3"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4pPr>
            <a:lvl5pPr lvl="4"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5pPr>
            <a:lvl6pPr lvl="5"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6pPr>
            <a:lvl7pPr lvl="6"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7pPr>
            <a:lvl8pPr lvl="7"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8pPr>
            <a:lvl9pPr lvl="8" algn="ctr">
              <a:spcBef>
                <a:spcPts val="0"/>
              </a:spcBef>
              <a:spcAft>
                <a:spcPts val="0"/>
              </a:spcAft>
              <a:buSzPts val="4400"/>
              <a:buFont typeface="Proxima Nova Extrabold"/>
              <a:buNone/>
              <a:defRPr sz="4400">
                <a:latin typeface="Proxima Nova Extrabold"/>
                <a:ea typeface="Proxima Nova Extrabold"/>
                <a:cs typeface="Proxima Nova Extrabold"/>
                <a:sym typeface="Proxima Nova Extrabold"/>
              </a:defRPr>
            </a:lvl9pPr>
          </a:lstStyle>
          <a:p/>
        </p:txBody>
      </p:sp>
      <p:sp>
        <p:nvSpPr>
          <p:cNvPr id="24" name="Google Shape;24;p4"/>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title"/>
          </p:nvPr>
        </p:nvSpPr>
        <p:spPr>
          <a:xfrm>
            <a:off x="311700" y="150950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1D4F91"/>
              </a:buClr>
              <a:buSzPts val="2800"/>
              <a:buFont typeface="Proxima Nova"/>
              <a:buNone/>
              <a:defRPr>
                <a:solidFill>
                  <a:srgbClr val="1D4F91"/>
                </a:solidFill>
                <a:latin typeface="Proxima Nova"/>
                <a:ea typeface="Proxima Nova"/>
                <a:cs typeface="Proxima Nova"/>
                <a:sym typeface="Proxima Nova"/>
              </a:defRPr>
            </a:lvl1pPr>
            <a:lvl2pPr lvl="1"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2pPr>
            <a:lvl3pPr lvl="2"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3pPr>
            <a:lvl4pPr lvl="3"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4pPr>
            <a:lvl5pPr lvl="4"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5pPr>
            <a:lvl6pPr lvl="5"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6pPr>
            <a:lvl7pPr lvl="6"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7pPr>
            <a:lvl8pPr lvl="7"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8pPr>
            <a:lvl9pPr lvl="8" algn="ctr">
              <a:spcBef>
                <a:spcPts val="0"/>
              </a:spcBef>
              <a:spcAft>
                <a:spcPts val="0"/>
              </a:spcAft>
              <a:buClr>
                <a:srgbClr val="1D4F91"/>
              </a:buClr>
              <a:buSzPts val="4000"/>
              <a:buFont typeface="Proxima Nova"/>
              <a:buNone/>
              <a:defRPr sz="4000">
                <a:solidFill>
                  <a:srgbClr val="1D4F91"/>
                </a:solidFill>
                <a:latin typeface="Proxima Nova"/>
                <a:ea typeface="Proxima Nova"/>
                <a:cs typeface="Proxima Nova"/>
                <a:sym typeface="Proxima Nova"/>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26" name="Shape 26"/>
        <p:cNvGrpSpPr/>
        <p:nvPr/>
      </p:nvGrpSpPr>
      <p:grpSpPr>
        <a:xfrm>
          <a:off x="0" y="0"/>
          <a:ext cx="0" cy="0"/>
          <a:chOff x="0" y="0"/>
          <a:chExt cx="0" cy="0"/>
        </a:xfrm>
      </p:grpSpPr>
      <p:sp>
        <p:nvSpPr>
          <p:cNvPr id="27" name="Google Shape;27;p5"/>
          <p:cNvSpPr txBox="1"/>
          <p:nvPr>
            <p:ph type="title"/>
          </p:nvPr>
        </p:nvSpPr>
        <p:spPr>
          <a:xfrm>
            <a:off x="311700" y="3457475"/>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A5027B"/>
              </a:buClr>
              <a:buSzPts val="2200"/>
              <a:buFont typeface="Proxima Nova"/>
              <a:buNone/>
              <a:defRPr sz="2200">
                <a:solidFill>
                  <a:srgbClr val="A5027B"/>
                </a:solidFill>
                <a:latin typeface="Proxima Nova"/>
                <a:ea typeface="Proxima Nova"/>
                <a:cs typeface="Proxima Nova"/>
                <a:sym typeface="Proxima Nov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5"/>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A5027B"/>
              </a:buClr>
              <a:buSzPts val="2800"/>
              <a:buFont typeface="Proxima Nova"/>
              <a:buNone/>
              <a:defRPr b="1">
                <a:solidFill>
                  <a:srgbClr val="A5027B"/>
                </a:solidFill>
                <a:latin typeface="Proxima Nova"/>
                <a:ea typeface="Proxima Nova"/>
                <a:cs typeface="Proxima Nova"/>
                <a:sym typeface="Proxima Nov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1D4F91"/>
              </a:buClr>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6"/>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7"/>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8"/>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 name="Google Shape;44;p9"/>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1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10"/>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jp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A5027B"/>
              </a:buClr>
              <a:buSzPts val="2800"/>
              <a:buFont typeface="Proxima Nova Semibold"/>
              <a:buNone/>
              <a:defRPr sz="2800">
                <a:solidFill>
                  <a:srgbClr val="A5027B"/>
                </a:solidFill>
                <a:latin typeface="Proxima Nova Semibold"/>
                <a:ea typeface="Proxima Nova Semibold"/>
                <a:cs typeface="Proxima Nova Semibold"/>
                <a:sym typeface="Proxima Nova Semibold"/>
              </a:defRPr>
            </a:lvl1pPr>
            <a:lvl2pPr lvl="1">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2pPr>
            <a:lvl3pPr lvl="2">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3pPr>
            <a:lvl4pPr lvl="3">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4pPr>
            <a:lvl5pPr lvl="4">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5pPr>
            <a:lvl6pPr lvl="5">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6pPr>
            <a:lvl7pPr lvl="6">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7pPr>
            <a:lvl8pPr lvl="7">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8pPr>
            <a:lvl9pPr lvl="8">
              <a:spcBef>
                <a:spcPts val="0"/>
              </a:spcBef>
              <a:spcAft>
                <a:spcPts val="0"/>
              </a:spcAft>
              <a:buClr>
                <a:srgbClr val="1D4F91"/>
              </a:buClr>
              <a:buSzPts val="2800"/>
              <a:buFont typeface="Proxima Nova Semibold"/>
              <a:buNone/>
              <a:defRPr sz="2800">
                <a:solidFill>
                  <a:srgbClr val="1D4F91"/>
                </a:solidFill>
                <a:latin typeface="Proxima Nova Semibold"/>
                <a:ea typeface="Proxima Nova Semibold"/>
                <a:cs typeface="Proxima Nova Semibold"/>
                <a:sym typeface="Proxima Nova Semi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1D4F91"/>
              </a:buClr>
              <a:buSzPts val="1800"/>
              <a:buFont typeface="Proxima Nova"/>
              <a:buChar char="●"/>
              <a:defRPr sz="1800">
                <a:solidFill>
                  <a:schemeClr val="dk1"/>
                </a:solidFill>
                <a:latin typeface="Proxima Nova"/>
                <a:ea typeface="Proxima Nova"/>
                <a:cs typeface="Proxima Nova"/>
                <a:sym typeface="Proxima Nova"/>
              </a:defRPr>
            </a:lvl1pPr>
            <a:lvl2pPr indent="-317500" lvl="1" marL="9144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2pPr>
            <a:lvl3pPr indent="-317500" lvl="2" marL="13716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3pPr>
            <a:lvl4pPr indent="-317500" lvl="3" marL="18288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4pPr>
            <a:lvl5pPr indent="-317500" lvl="4" marL="22860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5pPr>
            <a:lvl6pPr indent="-317500" lvl="5" marL="27432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6pPr>
            <a:lvl7pPr indent="-317500" lvl="6" marL="32004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7pPr>
            <a:lvl8pPr indent="-317500" lvl="7" marL="36576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8pPr>
            <a:lvl9pPr indent="-317500" lvl="8" marL="4114800">
              <a:lnSpc>
                <a:spcPct val="115000"/>
              </a:lnSpc>
              <a:spcBef>
                <a:spcPts val="0"/>
              </a:spcBef>
              <a:spcAft>
                <a:spcPts val="0"/>
              </a:spcAft>
              <a:buClr>
                <a:srgbClr val="1D4F91"/>
              </a:buClr>
              <a:buSzPts val="1400"/>
              <a:buFont typeface="Proxima Nova"/>
              <a:buChar char="■"/>
              <a:defRPr>
                <a:solidFill>
                  <a:schemeClr val="dk1"/>
                </a:solidFill>
                <a:latin typeface="Proxima Nova"/>
                <a:ea typeface="Proxima Nova"/>
                <a:cs typeface="Proxima Nova"/>
                <a:sym typeface="Proxima Nova"/>
              </a:defRPr>
            </a:lvl9pPr>
          </a:lstStyle>
          <a:p/>
        </p:txBody>
      </p:sp>
      <p:sp>
        <p:nvSpPr>
          <p:cNvPr id="8" name="Google Shape;8;p1"/>
          <p:cNvSpPr txBox="1"/>
          <p:nvPr/>
        </p:nvSpPr>
        <p:spPr>
          <a:xfrm>
            <a:off x="56075" y="71600"/>
            <a:ext cx="50973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D4F91"/>
                </a:solidFill>
                <a:latin typeface="Proxima Nova Semibold"/>
                <a:ea typeface="Proxima Nova Semibold"/>
                <a:cs typeface="Proxima Nova Semibold"/>
                <a:sym typeface="Proxima Nova Semibold"/>
              </a:rPr>
              <a:t>The Importance of Sleep</a:t>
            </a:r>
            <a:endParaRPr sz="1300">
              <a:solidFill>
                <a:srgbClr val="1D4F91"/>
              </a:solidFill>
              <a:latin typeface="Proxima Nova Semibold"/>
              <a:ea typeface="Proxima Nova Semibold"/>
              <a:cs typeface="Proxima Nova Semibold"/>
              <a:sym typeface="Proxima Nova Semibold"/>
            </a:endParaRPr>
          </a:p>
        </p:txBody>
      </p:sp>
      <p:sp>
        <p:nvSpPr>
          <p:cNvPr id="9" name="Google Shape;9;p1"/>
          <p:cNvSpPr txBox="1"/>
          <p:nvPr>
            <p:ph idx="12" type="sldNum"/>
          </p:nvPr>
        </p:nvSpPr>
        <p:spPr>
          <a:xfrm>
            <a:off x="7358757" y="87100"/>
            <a:ext cx="17085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1D4F91"/>
                </a:solidFill>
                <a:latin typeface="Proxima Nova"/>
                <a:ea typeface="Proxima Nova"/>
                <a:cs typeface="Proxima Nova"/>
                <a:sym typeface="Proxima Nova"/>
              </a:defRPr>
            </a:lvl1pPr>
            <a:lvl2pPr lvl="1" algn="r">
              <a:buNone/>
              <a:defRPr sz="1300">
                <a:solidFill>
                  <a:srgbClr val="1D4F91"/>
                </a:solidFill>
                <a:latin typeface="Proxima Nova"/>
                <a:ea typeface="Proxima Nova"/>
                <a:cs typeface="Proxima Nova"/>
                <a:sym typeface="Proxima Nova"/>
              </a:defRPr>
            </a:lvl2pPr>
            <a:lvl3pPr lvl="2" algn="r">
              <a:buNone/>
              <a:defRPr sz="1300">
                <a:solidFill>
                  <a:srgbClr val="1D4F91"/>
                </a:solidFill>
                <a:latin typeface="Proxima Nova"/>
                <a:ea typeface="Proxima Nova"/>
                <a:cs typeface="Proxima Nova"/>
                <a:sym typeface="Proxima Nova"/>
              </a:defRPr>
            </a:lvl3pPr>
            <a:lvl4pPr lvl="3" algn="r">
              <a:buNone/>
              <a:defRPr sz="1300">
                <a:solidFill>
                  <a:srgbClr val="1D4F91"/>
                </a:solidFill>
                <a:latin typeface="Proxima Nova"/>
                <a:ea typeface="Proxima Nova"/>
                <a:cs typeface="Proxima Nova"/>
                <a:sym typeface="Proxima Nova"/>
              </a:defRPr>
            </a:lvl4pPr>
            <a:lvl5pPr lvl="4" algn="r">
              <a:buNone/>
              <a:defRPr sz="1300">
                <a:solidFill>
                  <a:srgbClr val="1D4F91"/>
                </a:solidFill>
                <a:latin typeface="Proxima Nova"/>
                <a:ea typeface="Proxima Nova"/>
                <a:cs typeface="Proxima Nova"/>
                <a:sym typeface="Proxima Nova"/>
              </a:defRPr>
            </a:lvl5pPr>
            <a:lvl6pPr lvl="5" algn="r">
              <a:buNone/>
              <a:defRPr sz="1300">
                <a:solidFill>
                  <a:srgbClr val="1D4F91"/>
                </a:solidFill>
                <a:latin typeface="Proxima Nova"/>
                <a:ea typeface="Proxima Nova"/>
                <a:cs typeface="Proxima Nova"/>
                <a:sym typeface="Proxima Nova"/>
              </a:defRPr>
            </a:lvl6pPr>
            <a:lvl7pPr lvl="6" algn="r">
              <a:buNone/>
              <a:defRPr sz="1300">
                <a:solidFill>
                  <a:srgbClr val="1D4F91"/>
                </a:solidFill>
                <a:latin typeface="Proxima Nova"/>
                <a:ea typeface="Proxima Nova"/>
                <a:cs typeface="Proxima Nova"/>
                <a:sym typeface="Proxima Nova"/>
              </a:defRPr>
            </a:lvl7pPr>
            <a:lvl8pPr lvl="7" algn="r">
              <a:buNone/>
              <a:defRPr sz="1300">
                <a:solidFill>
                  <a:srgbClr val="1D4F91"/>
                </a:solidFill>
                <a:latin typeface="Proxima Nova"/>
                <a:ea typeface="Proxima Nova"/>
                <a:cs typeface="Proxima Nova"/>
                <a:sym typeface="Proxima Nova"/>
              </a:defRPr>
            </a:lvl8pPr>
            <a:lvl9pPr lvl="8" algn="r">
              <a:buNone/>
              <a:defRPr sz="1300">
                <a:solidFill>
                  <a:srgbClr val="1D4F9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1">
            <a:alphaModFix/>
          </a:blip>
          <a:stretch>
            <a:fillRect/>
          </a:stretch>
        </p:blipFill>
        <p:spPr>
          <a:xfrm>
            <a:off x="206475" y="4810850"/>
            <a:ext cx="2570900" cy="164100"/>
          </a:xfrm>
          <a:prstGeom prst="rect">
            <a:avLst/>
          </a:prstGeom>
          <a:noFill/>
          <a:ln>
            <a:noFill/>
          </a:ln>
        </p:spPr>
      </p:pic>
      <p:sp>
        <p:nvSpPr>
          <p:cNvPr id="11" name="Google Shape;11;p1"/>
          <p:cNvSpPr/>
          <p:nvPr/>
        </p:nvSpPr>
        <p:spPr>
          <a:xfrm>
            <a:off x="-41675" y="4820925"/>
            <a:ext cx="9237900" cy="332700"/>
          </a:xfrm>
          <a:prstGeom prst="rect">
            <a:avLst/>
          </a:prstGeom>
          <a:solidFill>
            <a:srgbClr val="1D4F91"/>
          </a:solidFill>
          <a:ln cap="flat" cmpd="sng" w="9525">
            <a:solidFill>
              <a:srgbClr val="1D4F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D4F91"/>
              </a:solidFill>
              <a:latin typeface="Proxima Nova"/>
              <a:ea typeface="Proxima Nova"/>
              <a:cs typeface="Proxima Nova"/>
              <a:sym typeface="Proxima Nova"/>
            </a:endParaRPr>
          </a:p>
        </p:txBody>
      </p:sp>
      <p:sp>
        <p:nvSpPr>
          <p:cNvPr id="12" name="Google Shape;12;p1"/>
          <p:cNvSpPr txBox="1"/>
          <p:nvPr/>
        </p:nvSpPr>
        <p:spPr>
          <a:xfrm>
            <a:off x="3969950" y="4796525"/>
            <a:ext cx="5097300" cy="4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300">
                <a:solidFill>
                  <a:srgbClr val="FFFFFF"/>
                </a:solidFill>
                <a:latin typeface="Palatino"/>
                <a:ea typeface="Palatino"/>
                <a:cs typeface="Palatino"/>
                <a:sym typeface="Palatino"/>
              </a:rPr>
              <a:t>Teacher Institute for Neuroscience &amp; Society</a:t>
            </a:r>
            <a:endParaRPr sz="1300">
              <a:solidFill>
                <a:srgbClr val="FFFFFF"/>
              </a:solidFill>
              <a:latin typeface="Palatino"/>
              <a:ea typeface="Palatino"/>
              <a:cs typeface="Palatino"/>
              <a:sym typeface="Palatino"/>
            </a:endParaRPr>
          </a:p>
        </p:txBody>
      </p:sp>
      <p:pic>
        <p:nvPicPr>
          <p:cNvPr id="13" name="Google Shape;13;p1" title="Short - Zuckerman logo white.png"/>
          <p:cNvPicPr preferRelativeResize="0"/>
          <p:nvPr/>
        </p:nvPicPr>
        <p:blipFill>
          <a:blip r:embed="rId2">
            <a:alphaModFix/>
          </a:blip>
          <a:stretch>
            <a:fillRect/>
          </a:stretch>
        </p:blipFill>
        <p:spPr>
          <a:xfrm>
            <a:off x="165425" y="4905225"/>
            <a:ext cx="2652975" cy="164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www.geogebra.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www.youtube.com/watch?v=egJs02gTpU8" TargetMode="External"/><Relationship Id="rId4" Type="http://schemas.openxmlformats.org/officeDocument/2006/relationships/image" Target="../media/image5.jpg"/><Relationship Id="rId5" Type="http://schemas.openxmlformats.org/officeDocument/2006/relationships/hyperlink" Target="https://www.youtube.com/watch?v=egJs02gTpU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0" y="1546750"/>
            <a:ext cx="8520600" cy="117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Importance of Sleep</a:t>
            </a:r>
            <a:endParaRPr b="0" sz="2000">
              <a:solidFill>
                <a:srgbClr val="1D4F9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1. Engage: Warm-Up Survey (10 min)</a:t>
            </a:r>
            <a:endParaRPr/>
          </a:p>
          <a:p>
            <a:pPr indent="0" lvl="0" marL="0" rtl="0" algn="l">
              <a:spcBef>
                <a:spcPts val="1200"/>
              </a:spcBef>
              <a:spcAft>
                <a:spcPts val="0"/>
              </a:spcAft>
              <a:buClr>
                <a:schemeClr val="dk1"/>
              </a:buClr>
              <a:buSzPts val="1100"/>
              <a:buFont typeface="Arial"/>
              <a:buNone/>
            </a:pPr>
            <a:r>
              <a:rPr lang="en"/>
              <a:t>2. Explore: Data Analysis (15 min)</a:t>
            </a:r>
            <a:endParaRPr/>
          </a:p>
          <a:p>
            <a:pPr indent="0" lvl="0" marL="0" rtl="0" algn="l">
              <a:spcBef>
                <a:spcPts val="1200"/>
              </a:spcBef>
              <a:spcAft>
                <a:spcPts val="0"/>
              </a:spcAft>
              <a:buClr>
                <a:schemeClr val="dk1"/>
              </a:buClr>
              <a:buSzPts val="1100"/>
              <a:buFont typeface="Arial"/>
              <a:buNone/>
            </a:pPr>
            <a:r>
              <a:rPr lang="en"/>
              <a:t>3. Explain: Video Viewing (5 min)</a:t>
            </a:r>
            <a:endParaRPr/>
          </a:p>
          <a:p>
            <a:pPr indent="0" lvl="0" marL="0" rtl="0" algn="l">
              <a:spcBef>
                <a:spcPts val="1200"/>
              </a:spcBef>
              <a:spcAft>
                <a:spcPts val="0"/>
              </a:spcAft>
              <a:buClr>
                <a:schemeClr val="dk1"/>
              </a:buClr>
              <a:buSzPts val="1100"/>
              <a:buFont typeface="Arial"/>
              <a:buNone/>
            </a:pPr>
            <a:r>
              <a:rPr lang="en"/>
              <a:t>4. Elaborate: Class Discussion (10 min)</a:t>
            </a:r>
            <a:endParaRPr/>
          </a:p>
          <a:p>
            <a:pPr indent="0" lvl="0" marL="0" rtl="0" algn="l">
              <a:spcBef>
                <a:spcPts val="1200"/>
              </a:spcBef>
              <a:spcAft>
                <a:spcPts val="0"/>
              </a:spcAft>
              <a:buClr>
                <a:schemeClr val="dk1"/>
              </a:buClr>
              <a:buSzPts val="1100"/>
              <a:buFont typeface="Arial"/>
              <a:buNone/>
            </a:pPr>
            <a:r>
              <a:rPr lang="en"/>
              <a:t>5. Evaluate: Reflection Writing (5 min)</a:t>
            </a:r>
            <a:endParaRPr/>
          </a:p>
          <a:p>
            <a:pPr indent="0" lvl="0" marL="0" rtl="0" algn="l">
              <a:spcBef>
                <a:spcPts val="1200"/>
              </a:spcBef>
              <a:spcAft>
                <a:spcPts val="1200"/>
              </a:spcAft>
              <a:buNone/>
            </a:pPr>
            <a:r>
              <a:t/>
            </a:r>
            <a:endParaRPr/>
          </a:p>
        </p:txBody>
      </p:sp>
      <p:sp>
        <p:nvSpPr>
          <p:cNvPr id="74" name="Google Shape;74;p16"/>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5" name="Google Shape;75;p16"/>
          <p:cNvPicPr preferRelativeResize="0"/>
          <p:nvPr/>
        </p:nvPicPr>
        <p:blipFill>
          <a:blip r:embed="rId3">
            <a:alphaModFix/>
          </a:blip>
          <a:stretch>
            <a:fillRect/>
          </a:stretch>
        </p:blipFill>
        <p:spPr>
          <a:xfrm>
            <a:off x="4939719" y="1152475"/>
            <a:ext cx="3600699" cy="2385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265500" y="64182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Warm Up</a:t>
            </a:r>
            <a:endParaRPr/>
          </a:p>
        </p:txBody>
      </p:sp>
      <p:sp>
        <p:nvSpPr>
          <p:cNvPr id="81" name="Google Shape;81;p17"/>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idx="1" type="subTitle"/>
          </p:nvPr>
        </p:nvSpPr>
        <p:spPr>
          <a:xfrm>
            <a:off x="265500" y="2124125"/>
            <a:ext cx="4045200" cy="191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800"/>
              <a:t>How many hours did you sleep last night? </a:t>
            </a:r>
            <a:endParaRPr b="1" sz="2800"/>
          </a:p>
          <a:p>
            <a:pPr indent="0" lvl="0" marL="0" rtl="0" algn="ctr">
              <a:spcBef>
                <a:spcPts val="0"/>
              </a:spcBef>
              <a:spcAft>
                <a:spcPts val="0"/>
              </a:spcAft>
              <a:buNone/>
            </a:pPr>
            <a:r>
              <a:t/>
            </a:r>
            <a:endParaRPr b="1"/>
          </a:p>
          <a:p>
            <a:pPr indent="0" lvl="0" marL="0" rtl="0" algn="ctr">
              <a:spcBef>
                <a:spcPts val="0"/>
              </a:spcBef>
              <a:spcAft>
                <a:spcPts val="0"/>
              </a:spcAft>
              <a:buNone/>
            </a:pPr>
            <a:r>
              <a:rPr lang="en"/>
              <a:t>Write it on the post-it</a:t>
            </a:r>
            <a:endParaRPr/>
          </a:p>
        </p:txBody>
      </p:sp>
      <p:pic>
        <p:nvPicPr>
          <p:cNvPr id="83" name="Google Shape;83;p17"/>
          <p:cNvPicPr preferRelativeResize="0"/>
          <p:nvPr/>
        </p:nvPicPr>
        <p:blipFill rotWithShape="1">
          <a:blip r:embed="rId3">
            <a:alphaModFix/>
          </a:blip>
          <a:srcRect b="0" l="0" r="29533" t="0"/>
          <a:stretch/>
        </p:blipFill>
        <p:spPr>
          <a:xfrm>
            <a:off x="5096900" y="937800"/>
            <a:ext cx="3191199" cy="3018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 type="body"/>
          </p:nvPr>
        </p:nvSpPr>
        <p:spPr>
          <a:xfrm>
            <a:off x="311700" y="4230575"/>
            <a:ext cx="80913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Let’s Graph it! </a:t>
            </a:r>
            <a:r>
              <a:rPr lang="en"/>
              <a:t>We will use GeoGebra to make a dot plot and look for patterns</a:t>
            </a:r>
            <a:endParaRPr/>
          </a:p>
        </p:txBody>
      </p:sp>
      <p:sp>
        <p:nvSpPr>
          <p:cNvPr id="89" name="Google Shape;89;p18"/>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A5027B"/>
                </a:solidFill>
              </a:rPr>
              <a:t>‹#›</a:t>
            </a:fld>
            <a:endParaRPr>
              <a:solidFill>
                <a:srgbClr val="A5027B"/>
              </a:solidFill>
            </a:endParaRPr>
          </a:p>
        </p:txBody>
      </p:sp>
      <p:pic>
        <p:nvPicPr>
          <p:cNvPr id="90" name="Google Shape;90;p18"/>
          <p:cNvPicPr preferRelativeResize="0"/>
          <p:nvPr/>
        </p:nvPicPr>
        <p:blipFill>
          <a:blip r:embed="rId3">
            <a:alphaModFix/>
          </a:blip>
          <a:stretch>
            <a:fillRect/>
          </a:stretch>
        </p:blipFill>
        <p:spPr>
          <a:xfrm>
            <a:off x="2771187" y="1035863"/>
            <a:ext cx="3601624" cy="3071774"/>
          </a:xfrm>
          <a:prstGeom prst="rect">
            <a:avLst/>
          </a:prstGeom>
          <a:noFill/>
          <a:ln>
            <a:noFill/>
          </a:ln>
        </p:spPr>
      </p:pic>
      <p:sp>
        <p:nvSpPr>
          <p:cNvPr id="91" name="Google Shape;91;p18"/>
          <p:cNvSpPr txBox="1"/>
          <p:nvPr/>
        </p:nvSpPr>
        <p:spPr>
          <a:xfrm>
            <a:off x="3682200" y="401125"/>
            <a:ext cx="1779600" cy="51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latin typeface="Proxima Nova"/>
                <a:ea typeface="Proxima Nova"/>
                <a:cs typeface="Proxima Nova"/>
                <a:sym typeface="Proxima Nova"/>
                <a:hlinkClick r:id="rId4"/>
              </a:rPr>
              <a:t>GeoGebra</a:t>
            </a:r>
            <a:endParaRPr b="1" sz="240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1D4F91"/>
                </a:solidFill>
              </a:rPr>
              <a:t>‹#›</a:t>
            </a:fld>
            <a:endParaRPr>
              <a:solidFill>
                <a:srgbClr val="1D4F91"/>
              </a:solidFill>
            </a:endParaRPr>
          </a:p>
        </p:txBody>
      </p:sp>
      <p:sp>
        <p:nvSpPr>
          <p:cNvPr id="97" name="Google Shape;97;p19"/>
          <p:cNvSpPr txBox="1"/>
          <p:nvPr>
            <p:ph type="title"/>
          </p:nvPr>
        </p:nvSpPr>
        <p:spPr>
          <a:xfrm>
            <a:off x="517763" y="1231263"/>
            <a:ext cx="8339100" cy="1641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800">
                <a:solidFill>
                  <a:schemeClr val="dk1"/>
                </a:solidFill>
              </a:rPr>
              <a:t>What do you notice about our graph? Any patterns?</a:t>
            </a:r>
            <a:endParaRPr sz="2800">
              <a:solidFill>
                <a:schemeClr val="dk1"/>
              </a:solidFill>
            </a:endParaRPr>
          </a:p>
          <a:p>
            <a:pPr indent="0" lvl="0" marL="0" rtl="0" algn="l">
              <a:spcBef>
                <a:spcPts val="0"/>
              </a:spcBef>
              <a:spcAft>
                <a:spcPts val="0"/>
              </a:spcAft>
              <a:buNone/>
            </a:pPr>
            <a:r>
              <a:rPr lang="en" sz="2800">
                <a:solidFill>
                  <a:schemeClr val="dk1"/>
                </a:solidFill>
              </a:rPr>
              <a:t>What are the highest and least amounts of sleep?</a:t>
            </a:r>
            <a:endParaRPr sz="2800">
              <a:solidFill>
                <a:schemeClr val="dk1"/>
              </a:solidFill>
            </a:endParaRPr>
          </a:p>
          <a:p>
            <a:pPr indent="0" lvl="0" marL="0" rtl="0" algn="l">
              <a:spcBef>
                <a:spcPts val="0"/>
              </a:spcBef>
              <a:spcAft>
                <a:spcPts val="0"/>
              </a:spcAft>
              <a:buNone/>
            </a:pPr>
            <a:r>
              <a:rPr lang="en" sz="2800">
                <a:solidFill>
                  <a:schemeClr val="dk1"/>
                </a:solidFill>
              </a:rPr>
              <a:t>What is our class average?</a:t>
            </a:r>
            <a:endParaRPr sz="2800">
              <a:solidFill>
                <a:schemeClr val="dk1"/>
              </a:solidFill>
            </a:endParaRPr>
          </a:p>
        </p:txBody>
      </p:sp>
      <p:pic>
        <p:nvPicPr>
          <p:cNvPr id="98" name="Google Shape;98;p19"/>
          <p:cNvPicPr preferRelativeResize="0"/>
          <p:nvPr/>
        </p:nvPicPr>
        <p:blipFill>
          <a:blip r:embed="rId3">
            <a:alphaModFix/>
          </a:blip>
          <a:stretch>
            <a:fillRect/>
          </a:stretch>
        </p:blipFill>
        <p:spPr>
          <a:xfrm>
            <a:off x="3302865" y="3108650"/>
            <a:ext cx="2768876" cy="1556975"/>
          </a:xfrm>
          <a:prstGeom prst="rect">
            <a:avLst/>
          </a:prstGeom>
          <a:noFill/>
          <a:ln>
            <a:noFill/>
          </a:ln>
        </p:spPr>
      </p:pic>
      <p:sp>
        <p:nvSpPr>
          <p:cNvPr id="99" name="Google Shape;99;p19"/>
          <p:cNvSpPr txBox="1"/>
          <p:nvPr>
            <p:ph type="title"/>
          </p:nvPr>
        </p:nvSpPr>
        <p:spPr>
          <a:xfrm>
            <a:off x="517775" y="480694"/>
            <a:ext cx="8339100" cy="915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3000">
                <a:latin typeface="Proxima Nova"/>
                <a:ea typeface="Proxima Nova"/>
                <a:cs typeface="Proxima Nova"/>
                <a:sym typeface="Proxima Nova"/>
              </a:rPr>
              <a:t>Data Analysis</a:t>
            </a:r>
            <a:endParaRPr b="1" sz="30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Today we are going to explore the amazing world of of sleep! So why is sleep so important? Research shows that sleep impacts our ability to fight off illness, focus and understanding, mood and happiness level, resiliency and toughness, and learning and memory. But have no fear my sleepy friends, Mr. Wellness and his friends have got the steps to help you fall asleep fast and stay asleep with another Wellness 101 Junior!&#10;&#10;*DISCLAIMER – This video does not provide medical advice! The information, including but not limited to, text, graphics, images and other material contained in this video are for informational purposes only. No material in this video is intended to be a substitute for professional medical advice, diagnosis, or treatment. Always seek the advice of your physician or other qualified health care provider with any questions you may have regarding a medical condition or treatment and before undertaking a new health care regimen, and never disregard professional medical advice or delay in seeking it because of something you saw in this video.&#10;&#10;00:00 Introduction&#10;00:40 Whys is Sleep so Important&#10;00:56 Step One: Recharge Your Body&#10;01:21 Step Two: Brainy Business&#10;01:35 Step Three: Mood Magic&#10;01:57 Step Four: Bedtime Routine&#10;02:38 Conclusion" id="105" name="Google Shape;105;p20" title="Why is Sleep So Important - Wellness 101 Junior">
            <a:hlinkClick r:id="rId3"/>
          </p:cNvPr>
          <p:cNvPicPr preferRelativeResize="0"/>
          <p:nvPr/>
        </p:nvPicPr>
        <p:blipFill>
          <a:blip r:embed="rId4">
            <a:alphaModFix/>
          </a:blip>
          <a:stretch>
            <a:fillRect/>
          </a:stretch>
        </p:blipFill>
        <p:spPr>
          <a:xfrm>
            <a:off x="1869250" y="1051450"/>
            <a:ext cx="5405500" cy="3040600"/>
          </a:xfrm>
          <a:prstGeom prst="rect">
            <a:avLst/>
          </a:prstGeom>
          <a:noFill/>
          <a:ln>
            <a:noFill/>
          </a:ln>
        </p:spPr>
      </p:pic>
      <p:sp>
        <p:nvSpPr>
          <p:cNvPr id="106" name="Google Shape;106;p20"/>
          <p:cNvSpPr txBox="1"/>
          <p:nvPr/>
        </p:nvSpPr>
        <p:spPr>
          <a:xfrm>
            <a:off x="1087200" y="4092050"/>
            <a:ext cx="696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“Why is Sleep So Important - Wellness 101 Junior” video by Glucose Guy </a:t>
            </a:r>
            <a:r>
              <a:rPr lang="en" u="sng">
                <a:solidFill>
                  <a:schemeClr val="hlink"/>
                </a:solidFill>
                <a:latin typeface="Proxima Nova"/>
                <a:ea typeface="Proxima Nova"/>
                <a:cs typeface="Proxima Nova"/>
                <a:sym typeface="Proxima Nova"/>
                <a:hlinkClick r:id="rId5"/>
              </a:rPr>
              <a:t>https://www.youtube.com/watch?v=egJs02gTpU8</a:t>
            </a:r>
            <a:r>
              <a:rPr lang="en">
                <a:latin typeface="Proxima Nova"/>
                <a:ea typeface="Proxima Nova"/>
                <a:cs typeface="Proxima Nova"/>
                <a:sym typeface="Proxima Nova"/>
              </a:rPr>
              <a:t> </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75525" y="2907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Reflection</a:t>
            </a:r>
            <a:endParaRPr/>
          </a:p>
        </p:txBody>
      </p:sp>
      <p:sp>
        <p:nvSpPr>
          <p:cNvPr id="112" name="Google Shape;112;p21"/>
          <p:cNvSpPr txBox="1"/>
          <p:nvPr>
            <p:ph idx="12" type="sldNum"/>
          </p:nvPr>
        </p:nvSpPr>
        <p:spPr>
          <a:xfrm>
            <a:off x="7358757" y="87100"/>
            <a:ext cx="1708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3" name="Google Shape;113;p21"/>
          <p:cNvSpPr txBox="1"/>
          <p:nvPr>
            <p:ph idx="1" type="subTitle"/>
          </p:nvPr>
        </p:nvSpPr>
        <p:spPr>
          <a:xfrm>
            <a:off x="265500" y="1773050"/>
            <a:ext cx="4045200" cy="22650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Connect what you learned from the video and what you analyzed in our class data. </a:t>
            </a:r>
            <a:endParaRPr/>
          </a:p>
          <a:p>
            <a:pPr indent="0" lvl="0" marL="0" rtl="0" algn="ctr">
              <a:spcBef>
                <a:spcPts val="0"/>
              </a:spcBef>
              <a:spcAft>
                <a:spcPts val="0"/>
              </a:spcAft>
              <a:buNone/>
            </a:pPr>
            <a:r>
              <a:t/>
            </a:r>
            <a:endParaRPr/>
          </a:p>
          <a:p>
            <a:pPr indent="0" lvl="0" marL="0" rtl="0" algn="ctr">
              <a:spcBef>
                <a:spcPts val="0"/>
              </a:spcBef>
              <a:spcAft>
                <a:spcPts val="0"/>
              </a:spcAft>
              <a:buClr>
                <a:schemeClr val="dk1"/>
              </a:buClr>
              <a:buSzPts val="1100"/>
              <a:buFont typeface="Arial"/>
              <a:buNone/>
            </a:pPr>
            <a:r>
              <a:rPr b="1" lang="en" sz="2500"/>
              <a:t>How does sleep affect your daily life?</a:t>
            </a:r>
            <a:endParaRPr b="1" sz="2500"/>
          </a:p>
          <a:p>
            <a:pPr indent="0" lvl="0" marL="0" rtl="0" algn="ctr">
              <a:spcBef>
                <a:spcPts val="0"/>
              </a:spcBef>
              <a:spcAft>
                <a:spcPts val="0"/>
              </a:spcAft>
              <a:buNone/>
            </a:pPr>
            <a:r>
              <a:t/>
            </a:r>
            <a:endParaRPr/>
          </a:p>
        </p:txBody>
      </p:sp>
      <p:pic>
        <p:nvPicPr>
          <p:cNvPr id="114" name="Google Shape;114;p21"/>
          <p:cNvPicPr preferRelativeResize="0"/>
          <p:nvPr/>
        </p:nvPicPr>
        <p:blipFill rotWithShape="1">
          <a:blip r:embed="rId3">
            <a:alphaModFix/>
          </a:blip>
          <a:srcRect b="0" l="9561" r="21805" t="0"/>
          <a:stretch/>
        </p:blipFill>
        <p:spPr>
          <a:xfrm>
            <a:off x="4854675" y="935250"/>
            <a:ext cx="3630725" cy="29755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