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Proxima Nova"/>
      <p:regular r:id="rId36"/>
      <p:bold r:id="rId37"/>
      <p:italic r:id="rId38"/>
      <p:boldItalic r:id="rId39"/>
    </p:embeddedFont>
    <p:embeddedFont>
      <p:font typeface="Proxima Nova Extrabold"/>
      <p:bold r:id="rId40"/>
    </p:embeddedFont>
    <p:embeddedFont>
      <p:font typeface="Proxima Nova Semibold"/>
      <p:regular r:id="rId41"/>
      <p:bold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Extrabold-bold.fntdata"/><Relationship Id="rId20" Type="http://schemas.openxmlformats.org/officeDocument/2006/relationships/slide" Target="slides/slide15.xml"/><Relationship Id="rId42" Type="http://schemas.openxmlformats.org/officeDocument/2006/relationships/font" Target="fonts/ProximaNovaSemibold-bold.fntdata"/><Relationship Id="rId41" Type="http://schemas.openxmlformats.org/officeDocument/2006/relationships/font" Target="fonts/ProximaNovaSemibold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ProximaNovaSemibol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roximaNova-bold.fntdata"/><Relationship Id="rId14" Type="http://schemas.openxmlformats.org/officeDocument/2006/relationships/slide" Target="slides/slide9.xml"/><Relationship Id="rId36" Type="http://schemas.openxmlformats.org/officeDocument/2006/relationships/font" Target="fonts/ProximaNova-regular.fntdata"/><Relationship Id="rId17" Type="http://schemas.openxmlformats.org/officeDocument/2006/relationships/slide" Target="slides/slide12.xml"/><Relationship Id="rId39" Type="http://schemas.openxmlformats.org/officeDocument/2006/relationships/font" Target="fonts/ProximaNova-boldItalic.fntdata"/><Relationship Id="rId16" Type="http://schemas.openxmlformats.org/officeDocument/2006/relationships/slide" Target="slides/slide11.xml"/><Relationship Id="rId38" Type="http://schemas.openxmlformats.org/officeDocument/2006/relationships/font" Target="fonts/ProximaNova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64b17cea89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64b17cea89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4b17cea89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64b17cea89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4b17cea89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4b17cea89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4b17cea89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64b17cea89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4b17cea89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64b17cea89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4b17cea89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64b17cea89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64b17cea89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64b17cea89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4b17cea89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64b17cea89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4b17cea89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64b17cea89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4b17cea89_1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64b17cea89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76dbfa7cf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76dbfa7cf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4b17cea89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64b17cea89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4b17cea89_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64b17cea89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64b17cea89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64b17cea89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4b17cea89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64b17cea89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4b17cea89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4b17cea89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4b17cea89_1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64b17cea89_1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4b17cea89_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64b17cea89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64b17cea89_1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64b17cea89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64b17cea89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64b17cea89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64b17cea89_1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64b17cea89_1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b5b38820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bb5b38820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64b17cea89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64b17cea89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bb5b38820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bb5b3882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bb5b38820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bb5b38820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bb5b38820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bb5b38820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4b17cea8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64b17cea8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b17cea89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b17cea89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4b17cea89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4b17cea89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311700" y="1489825"/>
            <a:ext cx="8520600" cy="11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5000"/>
              <a:buFont typeface="Proxima Nova"/>
              <a:buNone/>
              <a:defRPr b="1" sz="5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27B"/>
              </a:buClr>
              <a:buSzPts val="3100"/>
              <a:buFont typeface="Proxima Nova"/>
              <a:buNone/>
              <a:defRPr sz="3100">
                <a:solidFill>
                  <a:srgbClr val="A5027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" name="Google Shape;17;p2" title="Dana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5400" y="4346999"/>
            <a:ext cx="1286956" cy="3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115450" y="4347000"/>
            <a:ext cx="15708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With support from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4500825" y="533825"/>
            <a:ext cx="4275600" cy="3789300"/>
          </a:xfrm>
          <a:prstGeom prst="roundRect">
            <a:avLst>
              <a:gd fmla="val 16667" name="adj"/>
            </a:avLst>
          </a:prstGeom>
          <a:solidFill>
            <a:srgbClr val="E2CFC8">
              <a:alpha val="8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" name="Google Shape;50;p1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1" name="Google Shape;51;p1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p11"/>
          <p:cNvSpPr txBox="1"/>
          <p:nvPr>
            <p:ph idx="2" type="body"/>
          </p:nvPr>
        </p:nvSpPr>
        <p:spPr>
          <a:xfrm>
            <a:off x="4720125" y="29075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27B"/>
              </a:buClr>
              <a:buSzPts val="1800"/>
              <a:buNone/>
              <a:defRPr>
                <a:solidFill>
                  <a:srgbClr val="A5027B"/>
                </a:solidFill>
              </a:defRPr>
            </a:lvl1pPr>
          </a:lstStyle>
          <a:p/>
        </p:txBody>
      </p:sp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A5027B"/>
                </a:solidFill>
              </a:defRPr>
            </a:lvl1pPr>
            <a:lvl2pPr lvl="1">
              <a:buNone/>
              <a:defRPr>
                <a:solidFill>
                  <a:srgbClr val="A5027B"/>
                </a:solidFill>
              </a:defRPr>
            </a:lvl2pPr>
            <a:lvl3pPr lvl="2">
              <a:buNone/>
              <a:defRPr>
                <a:solidFill>
                  <a:srgbClr val="A5027B"/>
                </a:solidFill>
              </a:defRPr>
            </a:lvl3pPr>
            <a:lvl4pPr lvl="3">
              <a:buNone/>
              <a:defRPr>
                <a:solidFill>
                  <a:srgbClr val="A5027B"/>
                </a:solidFill>
              </a:defRPr>
            </a:lvl4pPr>
            <a:lvl5pPr lvl="4">
              <a:buNone/>
              <a:defRPr>
                <a:solidFill>
                  <a:srgbClr val="A5027B"/>
                </a:solidFill>
              </a:defRPr>
            </a:lvl5pPr>
            <a:lvl6pPr lvl="5">
              <a:buNone/>
              <a:defRPr>
                <a:solidFill>
                  <a:srgbClr val="A5027B"/>
                </a:solidFill>
              </a:defRPr>
            </a:lvl6pPr>
            <a:lvl7pPr lvl="6">
              <a:buNone/>
              <a:defRPr>
                <a:solidFill>
                  <a:srgbClr val="A5027B"/>
                </a:solidFill>
              </a:defRPr>
            </a:lvl7pPr>
            <a:lvl8pPr lvl="7">
              <a:buNone/>
              <a:defRPr>
                <a:solidFill>
                  <a:srgbClr val="A5027B"/>
                </a:solidFill>
              </a:defRPr>
            </a:lvl8pPr>
            <a:lvl9pPr lvl="8">
              <a:buNone/>
              <a:defRPr>
                <a:solidFill>
                  <a:srgbClr val="A5027B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7465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5027B"/>
              </a:buClr>
              <a:buSzPts val="3300"/>
              <a:buFont typeface="Proxima Nova Extrabold"/>
              <a:buNone/>
              <a:defRPr sz="3300">
                <a:solidFill>
                  <a:srgbClr val="A5027B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Font typeface="Proxima Nova Extrabold"/>
              <a:buNone/>
              <a:defRPr sz="44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idx="2" type="title"/>
          </p:nvPr>
        </p:nvSpPr>
        <p:spPr>
          <a:xfrm>
            <a:off x="311700" y="15095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"/>
              <a:buNone/>
              <a:defRPr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4000"/>
              <a:buFont typeface="Proxima Nova"/>
              <a:buNone/>
              <a:defRPr sz="40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1">
  <p:cSld name="SECTION_HEADER_1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311700" y="34574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5027B"/>
              </a:buClr>
              <a:buSzPts val="2200"/>
              <a:buFont typeface="Proxima Nova"/>
              <a:buNone/>
              <a:defRPr sz="2200">
                <a:solidFill>
                  <a:srgbClr val="A5027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27B"/>
              </a:buClr>
              <a:buSzPts val="2800"/>
              <a:buFont typeface="Proxima Nova"/>
              <a:buNone/>
              <a:defRPr b="1">
                <a:solidFill>
                  <a:srgbClr val="A5027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jp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5027B"/>
              </a:buClr>
              <a:buSzPts val="2800"/>
              <a:buFont typeface="Proxima Nova Semibold"/>
              <a:buNone/>
              <a:defRPr sz="2800">
                <a:solidFill>
                  <a:srgbClr val="A5027B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2800"/>
              <a:buFont typeface="Proxima Nova Semibold"/>
              <a:buNone/>
              <a:defRPr sz="28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800"/>
              <a:buFont typeface="Proxima Nova"/>
              <a:buChar char="●"/>
              <a:defRPr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4F9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06475" y="4810850"/>
            <a:ext cx="2570900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/>
          <p:nvPr/>
        </p:nvSpPr>
        <p:spPr>
          <a:xfrm>
            <a:off x="-41675" y="4820925"/>
            <a:ext cx="9237900" cy="332700"/>
          </a:xfrm>
          <a:prstGeom prst="rect">
            <a:avLst/>
          </a:prstGeom>
          <a:solidFill>
            <a:srgbClr val="1D4F91"/>
          </a:solidFill>
          <a:ln cap="flat" cmpd="sng" w="9525">
            <a:solidFill>
              <a:srgbClr val="1D4F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3969950" y="4796525"/>
            <a:ext cx="50973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rPr>
              <a:t>Teacher Institute for Neuroscience &amp; Society</a:t>
            </a:r>
            <a:endParaRPr sz="1300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56075" y="71600"/>
            <a:ext cx="50973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D4F9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AI Detective</a:t>
            </a:r>
            <a:endParaRPr sz="1300">
              <a:solidFill>
                <a:srgbClr val="1D4F9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1" title="Short - Zuckerman logo 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25" y="4905225"/>
            <a:ext cx="2652975" cy="1641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JDEr-T8C5zKzh_XXEad0QYpK87r5KtCT/view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MdkxI9xTtwsOlVL7sMt7y5hNnVpm4N_g/view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ICNqWpi3guS1uAzD3_Iiibih64gAQpPs/view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7U1qNTu3Z3KFnIzrq5bHZCzr86B17w_e/view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87fQTyBHPjXf9RKthyoGBmahMDcRZRvI/view" TargetMode="External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youtube.com/watch?v=ZbTJiFQnAYA" TargetMode="External"/><Relationship Id="rId4" Type="http://schemas.openxmlformats.org/officeDocument/2006/relationships/image" Target="../media/image1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p8KI4qJZm_l7g7Cwh7FUcCe8nlCr52MR/view" TargetMode="External"/><Relationship Id="rId4" Type="http://schemas.openxmlformats.org/officeDocument/2006/relationships/image" Target="../media/image1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727z3ORrdHGMfpucV3BMJ_aMqqkWTtm6/view" TargetMode="External"/><Relationship Id="rId4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cv4BCWmUDnFbIDjexQVQfLOoqvuw-GZe/view" TargetMode="External"/><Relationship Id="rId4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lvJrx5Aecxk" TargetMode="External"/><Relationship Id="rId4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r0ZROytmHrYa1RM0Pnl0tQt5O7boc2IU/view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lvJrx5Aecxk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lvJrx5Aecxk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lvJrx5Aecxk" TargetMode="External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275850" y="518550"/>
            <a:ext cx="8592300" cy="223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Detectives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rgbClr val="A5027B"/>
                </a:solidFill>
              </a:rPr>
              <a:t>Who’s the most perceptive among us mere mortals?  </a:t>
            </a:r>
            <a:endParaRPr b="0" sz="2000">
              <a:solidFill>
                <a:srgbClr val="A5027B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rgbClr val="A5027B"/>
                </a:solidFill>
              </a:rPr>
              <a:t>Which team will work together and take home the prize?</a:t>
            </a:r>
            <a:endParaRPr b="0" sz="2000">
              <a:solidFill>
                <a:srgbClr val="A5027B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</p:txBody>
      </p:sp>
      <p:pic>
        <p:nvPicPr>
          <p:cNvPr id="68" name="Google Shape;68;p15" title="woman-with-vr-glasses-futuristic-city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0" l="0" r="0" t="80"/>
          <a:stretch/>
        </p:blipFill>
        <p:spPr>
          <a:xfrm>
            <a:off x="3203162" y="2571752"/>
            <a:ext cx="2737674" cy="15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C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2449" y="1169099"/>
            <a:ext cx="3479099" cy="347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4">
            <a:alphaModFix/>
          </a:blip>
          <a:srcRect b="2686" l="0" r="0" t="0"/>
          <a:stretch/>
        </p:blipFill>
        <p:spPr>
          <a:xfrm>
            <a:off x="2798050" y="1169100"/>
            <a:ext cx="3547899" cy="347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D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537" y="1194500"/>
            <a:ext cx="3402926" cy="34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 rotWithShape="1">
          <a:blip r:embed="rId4">
            <a:alphaModFix/>
          </a:blip>
          <a:srcRect b="3883" l="1942" r="0" t="0"/>
          <a:stretch/>
        </p:blipFill>
        <p:spPr>
          <a:xfrm>
            <a:off x="2836175" y="1194500"/>
            <a:ext cx="3471649" cy="340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54" name="Google Shape;154;p26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E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350" y="1118288"/>
            <a:ext cx="3455312" cy="345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1792950"/>
            <a:ext cx="8520600" cy="15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Round 2</a:t>
            </a:r>
            <a:endParaRPr sz="3800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67">
                <a:solidFill>
                  <a:srgbClr val="1D4F91"/>
                </a:solidFill>
              </a:rPr>
              <a:t>Audio Detectives</a:t>
            </a:r>
            <a:endParaRPr sz="2967">
              <a:solidFill>
                <a:srgbClr val="1D4F91"/>
              </a:solidFill>
            </a:endParaRPr>
          </a:p>
        </p:txBody>
      </p:sp>
      <p:sp>
        <p:nvSpPr>
          <p:cNvPr id="162" name="Google Shape;162;p27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68" name="Google Shape;168;p28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A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70" name="Google Shape;170;p28" title="Audio F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450" y="1936175"/>
            <a:ext cx="1271100" cy="12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76" name="Google Shape;176;p29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B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78" name="Google Shape;178;p29" title="Audio B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125" y="1939880"/>
            <a:ext cx="1263750" cy="12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84" name="Google Shape;184;p30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C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86" name="Google Shape;186;p30" title="Audio C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125" y="1939865"/>
            <a:ext cx="1263750" cy="12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92" name="Google Shape;192;p31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D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94" name="Google Shape;194;p31" title="Audio D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125" y="1939866"/>
            <a:ext cx="1263750" cy="12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00" name="Google Shape;200;p32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E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02" name="Google Shape;202;p32" title="Audio G - trimmed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2525" y="2092275"/>
            <a:ext cx="1263750" cy="12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311700" y="1792950"/>
            <a:ext cx="8520600" cy="15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Round 3</a:t>
            </a:r>
            <a:endParaRPr sz="3800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67">
                <a:solidFill>
                  <a:srgbClr val="1D4F91"/>
                </a:solidFill>
              </a:rPr>
              <a:t>Handwriting</a:t>
            </a:r>
            <a:r>
              <a:rPr lang="en" sz="2967">
                <a:solidFill>
                  <a:srgbClr val="1D4F91"/>
                </a:solidFill>
              </a:rPr>
              <a:t> Detectives</a:t>
            </a:r>
            <a:endParaRPr sz="2967">
              <a:solidFill>
                <a:srgbClr val="1D4F91"/>
              </a:solidFill>
            </a:endParaRPr>
          </a:p>
        </p:txBody>
      </p:sp>
      <p:sp>
        <p:nvSpPr>
          <p:cNvPr id="208" name="Google Shape;208;p33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081225"/>
            <a:ext cx="8520600" cy="41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D4F91"/>
                </a:solidFill>
              </a:rPr>
              <a:t>Teams</a:t>
            </a:r>
            <a:endParaRPr b="1">
              <a:solidFill>
                <a:srgbClr val="1D4F91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choose the size: individually or with a partner.</a:t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 choose who: any person you’d like.</a:t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D4F91"/>
                </a:solidFill>
              </a:rPr>
              <a:t>Scoring</a:t>
            </a:r>
            <a:endParaRPr b="1">
              <a:solidFill>
                <a:srgbClr val="1D4F91"/>
              </a:solidFill>
            </a:endParaRPr>
          </a:p>
          <a:p>
            <a:pPr indent="-31750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1 point for correct identification</a:t>
            </a:r>
            <a:endParaRPr sz="1400"/>
          </a:p>
          <a:p>
            <a:pPr indent="-31750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2 points for solid justification using evidence</a:t>
            </a:r>
            <a:endParaRPr sz="1400"/>
          </a:p>
          <a:p>
            <a:pPr indent="-317500" lvl="0" marL="45720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1 bonus point for follow-up question(s)</a:t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D4F91"/>
                </a:solidFill>
              </a:rPr>
              <a:t>Format</a:t>
            </a:r>
            <a:endParaRPr b="1">
              <a:solidFill>
                <a:srgbClr val="1D4F91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4 rounds: images, voice, handwriting, and video</a:t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5 examples: clips, recordings, and samples</a:t>
            </a:r>
            <a:endParaRPr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14" name="Google Shape;214;p34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34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A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 rotWithShape="1">
          <a:blip r:embed="rId3">
            <a:alphaModFix/>
          </a:blip>
          <a:srcRect b="43109" l="5696" r="0" t="13236"/>
          <a:stretch/>
        </p:blipFill>
        <p:spPr>
          <a:xfrm>
            <a:off x="2542275" y="1998213"/>
            <a:ext cx="4059451" cy="114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22" name="Google Shape;222;p35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35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B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24" name="Google Shape;224;p35"/>
          <p:cNvPicPr preferRelativeResize="0"/>
          <p:nvPr/>
        </p:nvPicPr>
        <p:blipFill rotWithShape="1">
          <a:blip r:embed="rId3">
            <a:alphaModFix/>
          </a:blip>
          <a:srcRect b="27439" l="2610" r="0" t="17914"/>
          <a:stretch/>
        </p:blipFill>
        <p:spPr>
          <a:xfrm>
            <a:off x="2542275" y="1875925"/>
            <a:ext cx="4059451" cy="139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30" name="Google Shape;230;p36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36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C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275" y="1851325"/>
            <a:ext cx="4059450" cy="1113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38" name="Google Shape;238;p37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7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D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>
            <a:alphaModFix/>
          </a:blip>
          <a:srcRect b="0" l="1261" r="978" t="0"/>
          <a:stretch/>
        </p:blipFill>
        <p:spPr>
          <a:xfrm>
            <a:off x="2542275" y="1763275"/>
            <a:ext cx="4126221" cy="11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46" name="Google Shape;246;p38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38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E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48" name="Google Shape;248;p38"/>
          <p:cNvPicPr preferRelativeResize="0"/>
          <p:nvPr/>
        </p:nvPicPr>
        <p:blipFill rotWithShape="1">
          <a:blip r:embed="rId3">
            <a:alphaModFix/>
          </a:blip>
          <a:srcRect b="36754" l="2686" r="0" t="16793"/>
          <a:stretch/>
        </p:blipFill>
        <p:spPr>
          <a:xfrm>
            <a:off x="2542275" y="1763273"/>
            <a:ext cx="4059451" cy="117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>
            <p:ph type="title"/>
          </p:nvPr>
        </p:nvSpPr>
        <p:spPr>
          <a:xfrm>
            <a:off x="311700" y="1792950"/>
            <a:ext cx="8520600" cy="15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Round 4</a:t>
            </a:r>
            <a:endParaRPr sz="3800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67">
                <a:solidFill>
                  <a:srgbClr val="1D4F91"/>
                </a:solidFill>
              </a:rPr>
              <a:t>Video</a:t>
            </a:r>
            <a:r>
              <a:rPr lang="en" sz="2967">
                <a:solidFill>
                  <a:srgbClr val="1D4F91"/>
                </a:solidFill>
              </a:rPr>
              <a:t> Detectives</a:t>
            </a:r>
            <a:endParaRPr sz="2967">
              <a:solidFill>
                <a:srgbClr val="1D4F91"/>
              </a:solidFill>
            </a:endParaRPr>
          </a:p>
        </p:txBody>
      </p:sp>
      <p:sp>
        <p:nvSpPr>
          <p:cNvPr id="254" name="Google Shape;254;p39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60" name="Google Shape;260;p40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40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A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descr="AI Benchmark – Will Smith eating spaghetti.&#10;Generated to test realism boundaries.&#10;Standard prompt, evolving tech.&#10;Made with Google Veo 3&#10;&#10;#AIBenchmark #WillSmithAI #SpaghettiBenchmark #AIVideo #DeepfakeAI #GeneratedByAI #AIRealism #Veo3 #AIContentCreation #TextToVideo" id="262" name="Google Shape;262;p40" title="Will Smith eating spaghetti in 2025 - Veo 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2300" y="1227561"/>
            <a:ext cx="5759375" cy="323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68" name="Google Shape;268;p41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41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B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70" name="Google Shape;270;p41" title="2.5 Video B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2300" y="1244613"/>
            <a:ext cx="5759400" cy="323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2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76" name="Google Shape;276;p42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42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C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78" name="Google Shape;278;p42" title="Video C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2225" y="1242238"/>
            <a:ext cx="4319550" cy="323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84" name="Google Shape;284;p43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43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D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86" name="Google Shape;286;p43" title="Video 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2300" y="1227538"/>
            <a:ext cx="5759400" cy="323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442425" y="1504350"/>
            <a:ext cx="3586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 1</a:t>
            </a:r>
            <a:endParaRPr/>
          </a:p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This timer silently counts down to 0:00, then alerts you that time is up with a gentle beep sound." id="82" name="Google Shape;82;p17" title="5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725" y="1312237"/>
            <a:ext cx="4478275" cy="25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442425" y="2346150"/>
            <a:ext cx="3490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1: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Image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2: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Audio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3: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Handwriting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4: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Video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292" name="Google Shape;292;p44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" name="Google Shape;293;p44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E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294" name="Google Shape;294;p44" title="Video 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2225" y="1243938"/>
            <a:ext cx="4319550" cy="323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442425" y="1504350"/>
            <a:ext cx="3586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 2</a:t>
            </a:r>
            <a:endParaRPr/>
          </a:p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This timer silently counts down to 0:00, then alerts you that time is up with a gentle beep sound." id="90" name="Google Shape;90;p18" title="5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725" y="1312237"/>
            <a:ext cx="4478275" cy="25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442425" y="2346150"/>
            <a:ext cx="3490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1: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Audio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2: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Handwriting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3: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Video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4: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Image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442425" y="1504350"/>
            <a:ext cx="3586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 3</a:t>
            </a:r>
            <a:endParaRPr/>
          </a:p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This timer silently counts down to 0:00, then alerts you that time is up with a gentle beep sound." id="98" name="Google Shape;98;p19" title="5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725" y="1312237"/>
            <a:ext cx="4478275" cy="25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/>
        </p:nvSpPr>
        <p:spPr>
          <a:xfrm>
            <a:off x="442425" y="2346150"/>
            <a:ext cx="3490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1: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Handwriting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2: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Video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3: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Image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4: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Audio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442425" y="1504350"/>
            <a:ext cx="3586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 4</a:t>
            </a:r>
            <a:endParaRPr/>
          </a:p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This timer silently counts down to 0:00, then alerts you that time is up with a gentle beep sound." id="106" name="Google Shape;106;p20" title="5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725" y="1312237"/>
            <a:ext cx="4478275" cy="25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442425" y="2346150"/>
            <a:ext cx="3490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1: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Video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2: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Image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3: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Audio Detectives</a:t>
            </a:r>
            <a:endParaRPr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Table 4:</a:t>
            </a:r>
            <a:r>
              <a:rPr lang="en" sz="1800">
                <a:solidFill>
                  <a:srgbClr val="1D4F91"/>
                </a:solidFill>
                <a:latin typeface="Proxima Nova"/>
                <a:ea typeface="Proxima Nova"/>
                <a:cs typeface="Proxima Nova"/>
                <a:sym typeface="Proxima Nova"/>
              </a:rPr>
              <a:t> Handwriting Detectives</a:t>
            </a:r>
            <a:endParaRPr b="1"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D4F9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1792950"/>
            <a:ext cx="8520600" cy="15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Round 1</a:t>
            </a:r>
            <a:endParaRPr sz="3800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67">
                <a:solidFill>
                  <a:srgbClr val="1D4F91"/>
                </a:solidFill>
              </a:rPr>
              <a:t>Image</a:t>
            </a:r>
            <a:r>
              <a:rPr lang="en" sz="2967">
                <a:solidFill>
                  <a:srgbClr val="1D4F91"/>
                </a:solidFill>
              </a:rPr>
              <a:t> Detectives</a:t>
            </a:r>
            <a:endParaRPr sz="2967">
              <a:solidFill>
                <a:srgbClr val="1D4F91"/>
              </a:solidFill>
            </a:endParaRPr>
          </a:p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19" name="Google Shape;119;p22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A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013" y="1065900"/>
            <a:ext cx="3587976" cy="35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450" y="1065900"/>
            <a:ext cx="3601101" cy="36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or AI? </a:t>
            </a:r>
            <a:endParaRPr/>
          </a:p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7358757" y="87100"/>
            <a:ext cx="1708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611325"/>
            <a:ext cx="85206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1D4F91"/>
                </a:solidFill>
              </a:rPr>
              <a:t>Example B</a:t>
            </a:r>
            <a:endParaRPr>
              <a:solidFill>
                <a:srgbClr val="1D4F91"/>
              </a:solidFill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700" y="1127925"/>
            <a:ext cx="3550600" cy="354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