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</p:sldIdLst>
  <p:sldSz cx="9144000" cy="5143500" type="screen16x9"/>
  <p:notesSz cx="6858000" cy="9144000"/>
  <p:embeddedFontLst>
    <p:embeddedFont>
      <p:font typeface="Proxima Nova" panose="02000506030000020004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2" roundtripDataSignature="AMtx7mh4fPJqOtQEGrSIFM+gONl0Xq+W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A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9197C3-60F1-496B-822F-71AAF8D792B0}">
  <a:tblStyle styleId="{239197C3-60F1-496B-822F-71AAF8D792B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76"/>
    <p:restoredTop sz="77701"/>
  </p:normalViewPr>
  <p:slideViewPr>
    <p:cSldViewPr snapToGrid="0">
      <p:cViewPr>
        <p:scale>
          <a:sx n="102" d="100"/>
          <a:sy n="102" d="100"/>
        </p:scale>
        <p:origin x="130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Stavros Niarchos Brain Insight Lecture</a:t>
            </a:r>
            <a:endParaRPr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“How We Perceive Ourselves and Others”</a:t>
            </a:r>
            <a:endParaRPr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 Steven A </a:t>
            </a:r>
            <a:r>
              <a:rPr lang="en-US" sz="1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Siegelbaum</a:t>
            </a: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Ph. D. and Jon B Freeman,</a:t>
            </a:r>
            <a:endParaRPr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Ph.D.</a:t>
            </a:r>
            <a:endParaRPr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7E786065-617E-6292-A686-02942D40B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ED70B0B6-208A-A047-B7FF-4D878F1D38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315663B5-EC57-54C5-361F-FF7BF2617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4873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B9F37929-DA9E-8941-8E9E-A7FDEB7D1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E61D193C-4A7B-ECA6-5871-26721310EE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6D0795D9-3BAB-D7F1-B6BE-B03E61DCB0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0934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ECE5B4D0-9E97-7EDB-C11E-6645D4278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250A815D-382C-1BD0-5B6E-74B18C0C29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B9E22DB4-32D7-E5DB-7F54-BDE5A0C64D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5081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3CFF0B41-3FB3-AF85-52AA-0305281B4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42DF0888-DEA5-D6CC-5B5D-72C16E78B3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4CE3D536-D95B-B435-A194-AA5B72139B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415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3E60031D-BE64-739A-93C2-5830B8069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E4424E05-A0C4-D014-D17D-99B5B71449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B42BAAF0-2E8F-2B9F-78C5-A6E654CB21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2157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E845F93D-4537-9517-20D6-DD4EABB84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DD170C71-ED74-7EDE-C78C-6B28015303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77205F17-9F1C-5A63-29D7-EABF97D58E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3175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A243837F-3D39-3F6A-98E9-8662A03B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71B76299-179C-EAD2-75A8-801A033031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E992DF37-20E4-D3EE-DAF0-811AD1B750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8470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5BF46AAB-2A9B-D89F-E8D3-85C600FE2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7C330B45-055E-4458-493C-24DA15E736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E5ED978F-DA14-EF56-A768-2E3DBA34D2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5878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9ED5EB31-6ACA-1A40-5ECF-0AD99DB71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8659335D-1803-750A-9212-6362F439B8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E56DA5F5-D917-BB3F-B0F0-D7E7A9D818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4454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D58C5AC5-22F4-AE5E-7235-761239CED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EE6CF6AD-378A-D4EE-53E9-973D2DC06C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35B362C9-E4A0-512C-1DBC-FAF0A263F4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2395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>
          <a:extLst>
            <a:ext uri="{FF2B5EF4-FFF2-40B4-BE49-F238E27FC236}">
              <a16:creationId xmlns:a16="http://schemas.microsoft.com/office/drawing/2014/main" id="{77F59F67-2F05-9C00-6A27-972847E51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561333ef5_2_8:notes">
            <a:extLst>
              <a:ext uri="{FF2B5EF4-FFF2-40B4-BE49-F238E27FC236}">
                <a16:creationId xmlns:a16="http://schemas.microsoft.com/office/drawing/2014/main" id="{50DDB4D4-0D70-1042-2A00-AFCDC8FA44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g2c561333ef5_2_8:notes">
            <a:extLst>
              <a:ext uri="{FF2B5EF4-FFF2-40B4-BE49-F238E27FC236}">
                <a16:creationId xmlns:a16="http://schemas.microsoft.com/office/drawing/2014/main" id="{A1988C77-E7EA-F0CB-32B7-43E6F10259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8087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" name="Google Shape;21;p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9" name="Google Shape;29;p3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0" name="Google Shape;30;p3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4" name="Google Shape;34;p3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"/>
          <p:cNvSpPr/>
          <p:nvPr/>
        </p:nvSpPr>
        <p:spPr>
          <a:xfrm>
            <a:off x="-18875" y="0"/>
            <a:ext cx="9162900" cy="1194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"/>
          <p:cNvSpPr/>
          <p:nvPr/>
        </p:nvSpPr>
        <p:spPr>
          <a:xfrm>
            <a:off x="-18875" y="889800"/>
            <a:ext cx="9162900" cy="1971900"/>
          </a:xfrm>
          <a:prstGeom prst="rect">
            <a:avLst/>
          </a:prstGeom>
          <a:solidFill>
            <a:srgbClr val="FDF4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404725" y="2991725"/>
            <a:ext cx="8469300" cy="15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dirty="0">
                <a:solidFill>
                  <a:srgbClr val="F37721"/>
                </a:solidFill>
                <a:latin typeface="Proxima Nova"/>
                <a:ea typeface="Proxima Nova"/>
                <a:cs typeface="Proxima Nova"/>
                <a:sym typeface="Proxima Nova"/>
              </a:rPr>
              <a:t>Inside the Brain’s Recognition System: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</a:pPr>
            <a:r>
              <a:rPr lang="en-US" sz="3800" b="0" i="0" u="none" strike="noStrike" cap="none" dirty="0">
                <a:solidFill>
                  <a:srgbClr val="F37721"/>
                </a:solidFill>
                <a:latin typeface="Proxima Nova"/>
                <a:ea typeface="Proxima Nova"/>
                <a:cs typeface="Proxima Nova"/>
                <a:sym typeface="Proxima Nova"/>
              </a:rPr>
              <a:t>How </a:t>
            </a:r>
            <a:r>
              <a:rPr lang="en-US" sz="3800" dirty="0">
                <a:solidFill>
                  <a:srgbClr val="F37721"/>
                </a:solidFill>
                <a:latin typeface="Proxima Nova"/>
                <a:ea typeface="Proxima Nova"/>
                <a:cs typeface="Proxima Nova"/>
                <a:sym typeface="Proxima Nova"/>
              </a:rPr>
              <a:t>We Know We Know Someone</a:t>
            </a:r>
            <a:endParaRPr sz="3800" b="0" i="0" u="none" strike="noStrike" cap="none" dirty="0">
              <a:solidFill>
                <a:srgbClr val="F3772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0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12050" y="1302651"/>
            <a:ext cx="5519900" cy="105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92875" y="443688"/>
            <a:ext cx="4758239" cy="3072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48;p1"/>
          <p:cNvCxnSpPr/>
          <p:nvPr/>
        </p:nvCxnSpPr>
        <p:spPr>
          <a:xfrm>
            <a:off x="-9450" y="2861700"/>
            <a:ext cx="9173400" cy="0"/>
          </a:xfrm>
          <a:prstGeom prst="straightConnector1">
            <a:avLst/>
          </a:prstGeom>
          <a:noFill/>
          <a:ln w="28575" cap="flat" cmpd="sng">
            <a:solidFill>
              <a:srgbClr val="F3772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" name="Google Shape;49;p1"/>
          <p:cNvCxnSpPr/>
          <p:nvPr/>
        </p:nvCxnSpPr>
        <p:spPr>
          <a:xfrm>
            <a:off x="-9450" y="889800"/>
            <a:ext cx="9173400" cy="0"/>
          </a:xfrm>
          <a:prstGeom prst="straightConnector1">
            <a:avLst/>
          </a:prstGeom>
          <a:noFill/>
          <a:ln w="28575" cap="flat" cmpd="sng">
            <a:solidFill>
              <a:srgbClr val="F3772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0" name="Google Shape;50;p1"/>
          <p:cNvCxnSpPr/>
          <p:nvPr/>
        </p:nvCxnSpPr>
        <p:spPr>
          <a:xfrm>
            <a:off x="-9450" y="4663225"/>
            <a:ext cx="9173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1"/>
          <p:cNvSpPr txBox="1"/>
          <p:nvPr/>
        </p:nvSpPr>
        <p:spPr>
          <a:xfrm>
            <a:off x="3162550" y="4817130"/>
            <a:ext cx="1268700" cy="1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SUPPORTED BY:</a:t>
            </a:r>
            <a:endParaRPr sz="1000" b="0" i="0" u="none" strike="noStrike" cap="non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74202" y="4801725"/>
            <a:ext cx="1925499" cy="21155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ADDACD1B-C800-E685-EB8E-2FF069FB5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7556A02E-47D1-7127-F974-9654299998B8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C659C69A-AD6C-04C0-5B3A-47DC22825EEC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38A4C187-18F5-D331-8BE8-7A3D53357147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7442A23F-E329-6DCA-9B36-EC3CB12E688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301BE29F-33DC-D643-2CA6-96CFE884E103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C0521EF2-2741-8206-E3C6-658CD07E50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F6D2E653-CB5E-735E-ADB5-6135D1A6619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914DA4-5618-0036-1889-708A3C9D4594}"/>
              </a:ext>
            </a:extLst>
          </p:cNvPr>
          <p:cNvSpPr txBox="1"/>
          <p:nvPr/>
        </p:nvSpPr>
        <p:spPr>
          <a:xfrm>
            <a:off x="311700" y="649955"/>
            <a:ext cx="58996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Let’s put the neural pathway together!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6E66D-A997-0A36-39F5-529B1960F6D7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4B2AD2-8B08-2F32-B001-9B5DED56586D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888CFB-6EEF-943A-4535-C337F48432AE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46DEE8-BE20-1999-D4CC-83E791E63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642" y="2026909"/>
            <a:ext cx="2221523" cy="147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920BDFBF-055F-3F29-9C8A-F5A3F9F59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811" y="2090008"/>
            <a:ext cx="1470512" cy="183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20E16A0-4991-A31C-912C-73D589421639}"/>
              </a:ext>
            </a:extLst>
          </p:cNvPr>
          <p:cNvSpPr txBox="1"/>
          <p:nvPr/>
        </p:nvSpPr>
        <p:spPr>
          <a:xfrm>
            <a:off x="7842739" y="4356828"/>
            <a:ext cx="15958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from: Flint Rehab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2C0EC88-901C-1A45-7D25-25F76F0528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/>
          <a:stretch>
            <a:fillRect/>
          </a:stretch>
        </p:blipFill>
        <p:spPr bwMode="auto">
          <a:xfrm>
            <a:off x="691603" y="2084476"/>
            <a:ext cx="1778977" cy="131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2565FF5-4C99-8988-C617-8E5BEBBCD900}"/>
              </a:ext>
            </a:extLst>
          </p:cNvPr>
          <p:cNvSpPr txBox="1"/>
          <p:nvPr/>
        </p:nvSpPr>
        <p:spPr>
          <a:xfrm>
            <a:off x="0" y="1622811"/>
            <a:ext cx="1525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See someone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6181EC-2DAA-397D-6968-A8E9CCE7EB9D}"/>
              </a:ext>
            </a:extLst>
          </p:cNvPr>
          <p:cNvSpPr txBox="1"/>
          <p:nvPr/>
        </p:nvSpPr>
        <p:spPr>
          <a:xfrm>
            <a:off x="4238530" y="3458198"/>
            <a:ext cx="1928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4. Visual cortex processes image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F21660-471E-4864-DCFE-3938B02372D8}"/>
              </a:ext>
            </a:extLst>
          </p:cNvPr>
          <p:cNvSpPr txBox="1"/>
          <p:nvPr/>
        </p:nvSpPr>
        <p:spPr>
          <a:xfrm>
            <a:off x="5943572" y="1494897"/>
            <a:ext cx="3200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Image compared to memories stored in hippocampus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10677E-B0FB-1C74-E449-56255BD3F22E}"/>
              </a:ext>
            </a:extLst>
          </p:cNvPr>
          <p:cNvSpPr txBox="1"/>
          <p:nvPr/>
        </p:nvSpPr>
        <p:spPr>
          <a:xfrm>
            <a:off x="1451883" y="3439533"/>
            <a:ext cx="152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 Retina turns light into neural signals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609252-D4E7-2417-6D18-487BF3042010}"/>
              </a:ext>
            </a:extLst>
          </p:cNvPr>
          <p:cNvSpPr txBox="1"/>
          <p:nvPr/>
        </p:nvSpPr>
        <p:spPr>
          <a:xfrm>
            <a:off x="2967317" y="1561256"/>
            <a:ext cx="1928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Optic nerve sends signal to brain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5701F5-ECC7-5EAD-1116-91EBCACEE077}"/>
              </a:ext>
            </a:extLst>
          </p:cNvPr>
          <p:cNvSpPr txBox="1"/>
          <p:nvPr/>
        </p:nvSpPr>
        <p:spPr>
          <a:xfrm>
            <a:off x="7298618" y="3556841"/>
            <a:ext cx="1928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Match found! You recognize the person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5605C78-72F0-6E93-F2EC-416D409E8E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8" r="59587" b="73039"/>
          <a:stretch>
            <a:fillRect/>
          </a:stretch>
        </p:blipFill>
        <p:spPr bwMode="auto">
          <a:xfrm>
            <a:off x="685429" y="2167080"/>
            <a:ext cx="598235" cy="70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Explosion 1 19">
            <a:extLst>
              <a:ext uri="{FF2B5EF4-FFF2-40B4-BE49-F238E27FC236}">
                <a16:creationId xmlns:a16="http://schemas.microsoft.com/office/drawing/2014/main" id="{4A407695-9E7B-AE97-04D7-1504FE7C070D}"/>
              </a:ext>
            </a:extLst>
          </p:cNvPr>
          <p:cNvSpPr/>
          <p:nvPr/>
        </p:nvSpPr>
        <p:spPr>
          <a:xfrm>
            <a:off x="6498771" y="2026909"/>
            <a:ext cx="553296" cy="700059"/>
          </a:xfrm>
          <a:prstGeom prst="irregularSeal1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34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ECCEA80A-4102-7993-C6EC-6E4E8D8FA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31D1CB93-8280-3473-689F-F424E3FE2787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823C6193-01B2-59BE-6D32-CBC28C92C77E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F5DB762A-25D3-CC5B-6C24-4BEB51E1DE6C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F3952FEA-4DF7-5CF4-F3D5-923B1097BA0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9E603E40-C989-084A-1D83-7667BAC23146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8060C7E2-0C40-313A-CA92-8574AEE57F4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3E85D450-C939-A4BA-A387-245AFEF60F2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822C091-49BF-6DFF-BB53-0B7687BB65B8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+mj-lt"/>
              </a:rPr>
              <a:t>Activity 3: Context Matters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BF8B38-2447-D43B-86CE-00A1F37875D5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BCB0D4-CF9F-05C3-54D3-C14DD89F3496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90418C-E59C-1067-D3E6-F54C3B6FF9A0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2F0686-451A-ABFD-002C-496E1BEF0A83}"/>
              </a:ext>
            </a:extLst>
          </p:cNvPr>
          <p:cNvSpPr txBox="1"/>
          <p:nvPr/>
        </p:nvSpPr>
        <p:spPr>
          <a:xfrm>
            <a:off x="433137" y="1210054"/>
            <a:ext cx="59182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Image seeing your coach at the mall or your barista on the subway…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might it take you an extra moment to recognize them? </a:t>
            </a:r>
          </a:p>
        </p:txBody>
      </p:sp>
    </p:spTree>
    <p:extLst>
      <p:ext uri="{BB962C8B-B14F-4D97-AF65-F5344CB8AC3E}">
        <p14:creationId xmlns:p14="http://schemas.microsoft.com/office/powerpoint/2010/main" val="2952712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775E7A3E-3F07-9016-32F8-A01EB4705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02E4229F-6364-E704-13DC-6EE3D60FF619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18887176-F455-E10C-36F6-383930469C41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7212C8F2-97B8-5F46-8A05-A9D6D96CA373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8E32F236-031E-18C6-FBE4-6F477129F12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F20752D7-83B3-CC7D-A337-E7D7064933E7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D16FDC0F-F75B-C55E-DFDC-86EE66380A5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433B8775-F240-8EB6-E00C-698F9B4AF95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6E668E-FDC2-AFA2-A1DE-6F4AA7ECAC58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+mj-lt"/>
              </a:rPr>
              <a:t>Why Context Confuses 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5B0DB-69E5-8BD1-197E-B08440E07531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33EB5-871C-2CE5-58FC-6BF52E531BF8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5C565A-93F6-EE87-2640-8D9A7721D7AF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5B2252-AC8A-3074-0681-D5133C79F64A}"/>
              </a:ext>
            </a:extLst>
          </p:cNvPr>
          <p:cNvSpPr txBox="1"/>
          <p:nvPr/>
        </p:nvSpPr>
        <p:spPr>
          <a:xfrm>
            <a:off x="433137" y="1210054"/>
            <a:ext cx="591823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you see someone you know but in a different location or context, you might feel like it takes you longer to recognize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Your brain sees their face first, then searches for context about how you know them – this mismatch creates a delay!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Real-World Connections: how might this phenomenon apply to your day-to-day social interactions? To using eye-witness memory as court evidence? To artificial intelligence?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318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C0ED30BC-96D0-CA7D-4A07-CC853329D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2CE8C642-00C4-BF0A-C3D3-F5E21035B10A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EFB1EB22-F911-867B-70FD-3B3C945F5F41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92665960-4D16-DE5B-0439-6EE7FC5791C2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BA47252E-FE3E-1434-A172-9E43D6ABC52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C4490C8E-5E32-D29E-DCB1-444653C4BF47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5CD4D54A-07B9-A923-62F3-9298CFAD78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E12F9C83-6126-650A-FCE2-8D3CE706D8B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65699DE-D3CE-229E-9CBB-52AC3DF933CF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+mj-lt"/>
              </a:rPr>
              <a:t>Closure Reflection and Exit Ticket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62104-2AF1-4919-D750-20B52529C6E9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8911C-5831-E5D2-438F-E639BFC9CBE7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07C5FB-018D-1270-B151-15B3E255D803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612024-35F3-4272-4AC7-5AC29CDFC426}"/>
              </a:ext>
            </a:extLst>
          </p:cNvPr>
          <p:cNvSpPr txBox="1"/>
          <p:nvPr/>
        </p:nvSpPr>
        <p:spPr>
          <a:xfrm>
            <a:off x="433137" y="1210054"/>
            <a:ext cx="59182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Discuss: When I instantly recognize someone, my brain is…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Answer on your exit ticket: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B7EB28-7ED7-AE6E-D383-4C37BAA7CBA1}"/>
              </a:ext>
            </a:extLst>
          </p:cNvPr>
          <p:cNvSpPr txBox="1"/>
          <p:nvPr/>
        </p:nvSpPr>
        <p:spPr>
          <a:xfrm>
            <a:off x="1715018" y="1965657"/>
            <a:ext cx="591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9B081E-7444-5860-DF3A-3E3654516284}"/>
              </a:ext>
            </a:extLst>
          </p:cNvPr>
          <p:cNvSpPr txBox="1"/>
          <p:nvPr/>
        </p:nvSpPr>
        <p:spPr>
          <a:xfrm>
            <a:off x="1431582" y="2023147"/>
            <a:ext cx="70408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Explain how information travels from the eyes to the moment of recognition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are familiar faces recognized faster than less familiar faces?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58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/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/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/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/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83" name="Google Shape;83;g2c561333ef5_2_8"/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D17B2C-9E22-6275-CA7B-2F27CEC9E78A}"/>
              </a:ext>
            </a:extLst>
          </p:cNvPr>
          <p:cNvSpPr txBox="1"/>
          <p:nvPr/>
        </p:nvSpPr>
        <p:spPr>
          <a:xfrm>
            <a:off x="311700" y="649955"/>
            <a:ext cx="4205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Do Now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A2B29A-658C-DDC2-49D6-652F98D904F2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175CE0-13A1-7FFC-B883-D055C1B360D6}"/>
              </a:ext>
            </a:extLst>
          </p:cNvPr>
          <p:cNvSpPr txBox="1"/>
          <p:nvPr/>
        </p:nvSpPr>
        <p:spPr>
          <a:xfrm>
            <a:off x="433137" y="1111620"/>
            <a:ext cx="7632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Have you ever felt like you knew someone, but forgot where you knew them from?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about a time this happened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D7708164-FBC2-BE05-C0A6-66A1E035D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61B14407-4065-259D-733D-D67D5CC7BB25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B7AFA94F-E125-5097-8402-9801BD017E65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FDC0AE70-24E8-4349-FEF7-863DE7DE604D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8021855D-6336-E3C5-3111-F1E684F3DA4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23CE74A4-49C3-F396-312E-A642C1E39390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C7760DFD-03C1-D80F-C314-1FCC29E4F38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AFA7EDC9-3C20-B14C-7EA4-A6AD029FCDE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0820B28-4A52-EF3E-AD99-8A1E838467FA}"/>
              </a:ext>
            </a:extLst>
          </p:cNvPr>
          <p:cNvSpPr txBox="1"/>
          <p:nvPr/>
        </p:nvSpPr>
        <p:spPr>
          <a:xfrm>
            <a:off x="311700" y="649955"/>
            <a:ext cx="4205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Learning Objectives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F9C1BD-4B66-4DDA-F79B-DA05D41B7570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E5B862-B6C5-17FB-9CA4-6D46E9682E40}"/>
              </a:ext>
            </a:extLst>
          </p:cNvPr>
          <p:cNvSpPr txBox="1"/>
          <p:nvPr/>
        </p:nvSpPr>
        <p:spPr>
          <a:xfrm>
            <a:off x="433137" y="1111620"/>
            <a:ext cx="76328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Trace visual information through the brain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Explain faster recognition of familiar faces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Model neuron 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Analyze contextual memory retrieval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64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BECBE58B-D5E2-4073-B78E-3081C199C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F72589C6-1566-DF51-F0E6-F3F044943E42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5E0B029D-A730-3F14-79F8-484D6465E546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492E3A00-4D58-4EE8-1463-8A87FF7FF4EE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0C146B17-C80B-7A7B-FDCA-0162218CFEF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CC1330A8-9396-7333-6260-8D1BB9F71478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FF3A8BEE-A9A4-709B-9152-2591D0F2E26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4111E835-6DA3-2249-7EDC-DD50A11242C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4C976A-DD1C-40B4-E031-14ED4F39C7A7}"/>
              </a:ext>
            </a:extLst>
          </p:cNvPr>
          <p:cNvSpPr txBox="1"/>
          <p:nvPr/>
        </p:nvSpPr>
        <p:spPr>
          <a:xfrm>
            <a:off x="311700" y="649955"/>
            <a:ext cx="4205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Essential Questions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E6DE1-E73A-C730-26BA-9763068F8C34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81194B-9459-AC0F-3BFB-EC52BF955481}"/>
              </a:ext>
            </a:extLst>
          </p:cNvPr>
          <p:cNvSpPr txBox="1"/>
          <p:nvPr/>
        </p:nvSpPr>
        <p:spPr>
          <a:xfrm>
            <a:off x="433137" y="1111620"/>
            <a:ext cx="7632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the brain recognize people?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happens when we know a face but not the context?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BB08F9-8554-A57B-0A63-D7E04CDF564E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08B595-E345-3001-2E6D-77C739C103A3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9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1A9DFDB7-0F13-21FA-6F9A-45954DCCF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695BC7A6-730E-DA4A-9659-42423868887D}"/>
              </a:ext>
            </a:extLst>
          </p:cNvPr>
          <p:cNvSpPr/>
          <p:nvPr/>
        </p:nvSpPr>
        <p:spPr>
          <a:xfrm>
            <a:off x="0" y="76073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4A0C75AA-2DE3-0CD6-9378-4CB456E7D5B4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5A897246-FBDD-867A-90B3-3300B43F6E4C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2838079D-67DF-04DB-850A-F9C0EA63235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4698A052-8178-6EE8-D4A8-8D6F5ABE620D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5F6BE712-2C18-2F73-6022-5532B782CBD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F000ACC0-B77D-A30F-D4BC-924BCA18A93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5666BD-147A-1484-D076-B3CFC3197ECF}"/>
              </a:ext>
            </a:extLst>
          </p:cNvPr>
          <p:cNvSpPr txBox="1"/>
          <p:nvPr/>
        </p:nvSpPr>
        <p:spPr>
          <a:xfrm>
            <a:off x="311700" y="649955"/>
            <a:ext cx="42058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How does vision work?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0802C2-4C6F-B76F-22C7-2FC36CE29FB0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8AF642-DF5F-9B3B-8F49-921B7D4E0279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D51130-1971-6893-E81A-579819C60ACE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3DB0A56-89B8-AD30-BE17-D6C7AFFBC4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6"/>
          <a:stretch>
            <a:fillRect/>
          </a:stretch>
        </p:blipFill>
        <p:spPr bwMode="auto">
          <a:xfrm>
            <a:off x="2941919" y="1354969"/>
            <a:ext cx="3557954" cy="262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AE730D3A-554C-C52C-8416-A22538C4B1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27" b="77969"/>
          <a:stretch>
            <a:fillRect/>
          </a:stretch>
        </p:blipFill>
        <p:spPr bwMode="auto">
          <a:xfrm>
            <a:off x="5099347" y="3967322"/>
            <a:ext cx="486700" cy="47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38E730C-03DC-4D33-324B-9C8496EBE04A}"/>
              </a:ext>
            </a:extLst>
          </p:cNvPr>
          <p:cNvSpPr txBox="1"/>
          <p:nvPr/>
        </p:nvSpPr>
        <p:spPr>
          <a:xfrm>
            <a:off x="5586047" y="4113091"/>
            <a:ext cx="3700096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https://</a:t>
            </a:r>
            <a:r>
              <a:rPr lang="en-US" sz="9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www.perkins.org</a:t>
            </a:r>
            <a:r>
              <a:rPr lang="en-US" sz="9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/the-visual-pathway-from-the-eye-to-the-brain/</a:t>
            </a:r>
            <a:endParaRPr lang="en-US" sz="900" b="0" dirty="0">
              <a:effectLst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B224E8-4F2B-9156-0C17-C8B1251F5973}"/>
              </a:ext>
            </a:extLst>
          </p:cNvPr>
          <p:cNvSpPr txBox="1"/>
          <p:nvPr/>
        </p:nvSpPr>
        <p:spPr>
          <a:xfrm>
            <a:off x="-12681" y="2275410"/>
            <a:ext cx="21540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B9C089-E892-B47E-FF22-B154E4EE7431}"/>
              </a:ext>
            </a:extLst>
          </p:cNvPr>
          <p:cNvSpPr/>
          <p:nvPr/>
        </p:nvSpPr>
        <p:spPr>
          <a:xfrm>
            <a:off x="2600653" y="1139451"/>
            <a:ext cx="1770179" cy="683246"/>
          </a:xfrm>
          <a:prstGeom prst="rect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1662D6-9204-651D-ABEF-BFEABB292C49}"/>
              </a:ext>
            </a:extLst>
          </p:cNvPr>
          <p:cNvSpPr/>
          <p:nvPr/>
        </p:nvSpPr>
        <p:spPr>
          <a:xfrm>
            <a:off x="2010486" y="1861266"/>
            <a:ext cx="1477108" cy="562708"/>
          </a:xfrm>
          <a:prstGeom prst="rect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80171-B284-25F9-DB16-64B2CB97E5ED}"/>
              </a:ext>
            </a:extLst>
          </p:cNvPr>
          <p:cNvSpPr/>
          <p:nvPr/>
        </p:nvSpPr>
        <p:spPr>
          <a:xfrm>
            <a:off x="6067348" y="1259205"/>
            <a:ext cx="1549406" cy="716944"/>
          </a:xfrm>
          <a:prstGeom prst="rect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22EF4CC-2DC7-800E-B299-CF0B7BEB8D1F}"/>
              </a:ext>
            </a:extLst>
          </p:cNvPr>
          <p:cNvSpPr/>
          <p:nvPr/>
        </p:nvSpPr>
        <p:spPr>
          <a:xfrm>
            <a:off x="5652868" y="2970910"/>
            <a:ext cx="1648438" cy="624111"/>
          </a:xfrm>
          <a:prstGeom prst="rect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entagon 28">
            <a:extLst>
              <a:ext uri="{FF2B5EF4-FFF2-40B4-BE49-F238E27FC236}">
                <a16:creationId xmlns:a16="http://schemas.microsoft.com/office/drawing/2014/main" id="{9F7BAD8A-82DE-C56F-A5D0-BF167A8DBFFA}"/>
              </a:ext>
            </a:extLst>
          </p:cNvPr>
          <p:cNvSpPr/>
          <p:nvPr/>
        </p:nvSpPr>
        <p:spPr>
          <a:xfrm rot="1984541" flipV="1">
            <a:off x="3381594" y="2216687"/>
            <a:ext cx="1112072" cy="45719"/>
          </a:xfrm>
          <a:prstGeom prst="homePlate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E883A67-4C21-2266-EA33-D15ED757C11B}"/>
              </a:ext>
            </a:extLst>
          </p:cNvPr>
          <p:cNvSpPr txBox="1"/>
          <p:nvPr/>
        </p:nvSpPr>
        <p:spPr>
          <a:xfrm>
            <a:off x="2181391" y="1865134"/>
            <a:ext cx="123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1</a:t>
            </a:r>
            <a:r>
              <a:rPr lang="en-US" sz="1000" dirty="0">
                <a:latin typeface="Calibri" panose="020F0502020204030204" pitchFamily="34" charset="0"/>
              </a:rPr>
              <a:t> Light enters the eye (stimulus)</a:t>
            </a:r>
            <a:endParaRPr lang="en-US" sz="1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78D61A-E1BF-9334-C8CC-B3448EE74E91}"/>
              </a:ext>
            </a:extLst>
          </p:cNvPr>
          <p:cNvSpPr txBox="1"/>
          <p:nvPr/>
        </p:nvSpPr>
        <p:spPr>
          <a:xfrm>
            <a:off x="2785825" y="1103327"/>
            <a:ext cx="147710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 </a:t>
            </a:r>
            <a:r>
              <a:rPr lang="en-US" sz="1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 the back of the eye, the retina converts light to neural signals</a:t>
            </a:r>
            <a:endParaRPr lang="en-US" sz="1000" b="0" dirty="0">
              <a:effectLst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A332CB2-31D7-6DEE-BB34-B1FD3A198345}"/>
              </a:ext>
            </a:extLst>
          </p:cNvPr>
          <p:cNvSpPr txBox="1"/>
          <p:nvPr/>
        </p:nvSpPr>
        <p:spPr>
          <a:xfrm>
            <a:off x="5703916" y="2997360"/>
            <a:ext cx="17321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3</a:t>
            </a:r>
            <a:r>
              <a:rPr lang="en-US" sz="1000" dirty="0">
                <a:latin typeface="Calibri" panose="020F0502020204030204" pitchFamily="34" charset="0"/>
              </a:rPr>
              <a:t> Neural signals travel to brain via optic nerve</a:t>
            </a:r>
            <a:endParaRPr lang="en-US" sz="1000" dirty="0"/>
          </a:p>
          <a:p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23BCC78-A69E-0109-86A4-2AE0D2055FBD}"/>
              </a:ext>
            </a:extLst>
          </p:cNvPr>
          <p:cNvSpPr txBox="1"/>
          <p:nvPr/>
        </p:nvSpPr>
        <p:spPr>
          <a:xfrm>
            <a:off x="6249380" y="1253676"/>
            <a:ext cx="12485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4</a:t>
            </a:r>
            <a:r>
              <a:rPr lang="en-US" sz="1000" dirty="0">
                <a:latin typeface="Calibri" panose="020F0502020204030204" pitchFamily="34" charset="0"/>
              </a:rPr>
              <a:t> Visual cortex processes image in brain</a:t>
            </a:r>
            <a:endParaRPr lang="en-US" sz="1000" dirty="0"/>
          </a:p>
        </p:txBody>
      </p:sp>
      <p:sp>
        <p:nvSpPr>
          <p:cNvPr id="37" name="Pentagon 36">
            <a:extLst>
              <a:ext uri="{FF2B5EF4-FFF2-40B4-BE49-F238E27FC236}">
                <a16:creationId xmlns:a16="http://schemas.microsoft.com/office/drawing/2014/main" id="{AC0C8BC1-7A6F-18AB-6599-5CF0970C99C4}"/>
              </a:ext>
            </a:extLst>
          </p:cNvPr>
          <p:cNvSpPr/>
          <p:nvPr/>
        </p:nvSpPr>
        <p:spPr>
          <a:xfrm rot="4152706" flipV="1">
            <a:off x="3979895" y="2011347"/>
            <a:ext cx="1112072" cy="45719"/>
          </a:xfrm>
          <a:prstGeom prst="homePlate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Pentagon 37">
            <a:extLst>
              <a:ext uri="{FF2B5EF4-FFF2-40B4-BE49-F238E27FC236}">
                <a16:creationId xmlns:a16="http://schemas.microsoft.com/office/drawing/2014/main" id="{2D608EC2-C17F-2BEA-6E86-9CDD0645C12C}"/>
              </a:ext>
            </a:extLst>
          </p:cNvPr>
          <p:cNvSpPr/>
          <p:nvPr/>
        </p:nvSpPr>
        <p:spPr>
          <a:xfrm rot="13201180" flipV="1">
            <a:off x="4827818" y="2841866"/>
            <a:ext cx="1022877" cy="45719"/>
          </a:xfrm>
          <a:prstGeom prst="homePlate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Pentagon 38">
            <a:extLst>
              <a:ext uri="{FF2B5EF4-FFF2-40B4-BE49-F238E27FC236}">
                <a16:creationId xmlns:a16="http://schemas.microsoft.com/office/drawing/2014/main" id="{D079178E-E5F5-58CD-E722-75F77692778A}"/>
              </a:ext>
            </a:extLst>
          </p:cNvPr>
          <p:cNvSpPr/>
          <p:nvPr/>
        </p:nvSpPr>
        <p:spPr>
          <a:xfrm rot="8068378">
            <a:off x="5647769" y="1998099"/>
            <a:ext cx="684127" cy="45719"/>
          </a:xfrm>
          <a:prstGeom prst="homePlate">
            <a:avLst/>
          </a:prstGeom>
          <a:solidFill>
            <a:srgbClr val="D7A3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34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2C101A61-056F-75BC-A2DF-44B974A3C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683D5681-523A-3E5A-E3D5-CA1FB07BA535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C4FD92EE-7962-3A73-1FEE-63BE5B1A2E5B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0450F9DB-208F-F509-015C-68F1CC772CBE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38252E2E-92E8-2111-07B3-C71F5013296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1BA2AFDB-DADF-BDB1-7715-0D5C39624AE5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7988E1ED-13CE-D73A-78DB-7C78025A41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EB426EC5-F0CB-A760-6F22-85D158CADA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F5B07C-70D7-3721-59AB-7369A3A09CBC}"/>
              </a:ext>
            </a:extLst>
          </p:cNvPr>
          <p:cNvSpPr txBox="1"/>
          <p:nvPr/>
        </p:nvSpPr>
        <p:spPr>
          <a:xfrm>
            <a:off x="311700" y="649955"/>
            <a:ext cx="5157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Recognizing someone you see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838C0C-14AB-1847-1E87-5CA55202CB83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584FF2-65A7-4701-1475-699A37D8CE5E}"/>
              </a:ext>
            </a:extLst>
          </p:cNvPr>
          <p:cNvSpPr txBox="1"/>
          <p:nvPr/>
        </p:nvSpPr>
        <p:spPr>
          <a:xfrm>
            <a:off x="433137" y="1175453"/>
            <a:ext cx="5704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Hippocampus</a:t>
            </a:r>
            <a:r>
              <a:rPr lang="en-US" dirty="0"/>
              <a:t> is the memory center of the brain</a:t>
            </a:r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C99DAC-91E4-7639-7641-B141B3276F58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EBA1C2-11D3-562F-ACEF-226EC9140A24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147234-AA67-0207-0B90-6A350A6E27AB}"/>
              </a:ext>
            </a:extLst>
          </p:cNvPr>
          <p:cNvSpPr txBox="1"/>
          <p:nvPr/>
        </p:nvSpPr>
        <p:spPr>
          <a:xfrm>
            <a:off x="1113974" y="1437062"/>
            <a:ext cx="76328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stores memories of people, places, things, and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BBC44B-22FE-2A0C-C27B-846C9854B4DC}"/>
              </a:ext>
            </a:extLst>
          </p:cNvPr>
          <p:cNvSpPr txBox="1"/>
          <p:nvPr/>
        </p:nvSpPr>
        <p:spPr>
          <a:xfrm>
            <a:off x="433137" y="1850282"/>
            <a:ext cx="76328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Hippocampus is the memory center of the brain</a:t>
            </a:r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77936D-E947-91C7-7B64-2FD5FF558F15}"/>
              </a:ext>
            </a:extLst>
          </p:cNvPr>
          <p:cNvSpPr txBox="1"/>
          <p:nvPr/>
        </p:nvSpPr>
        <p:spPr>
          <a:xfrm>
            <a:off x="1113974" y="2155227"/>
            <a:ext cx="763283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Match found </a:t>
            </a:r>
            <a:r>
              <a:rPr lang="en-US" dirty="0">
                <a:sym typeface="Wingdings" pitchFamily="2" charset="2"/>
              </a:rPr>
              <a:t> recognition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No match found  unfamiliar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8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38FC9A1-1179-A63E-B119-4307D480D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048" y="930019"/>
            <a:ext cx="2221523" cy="147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E071A3D-AB2C-8EC3-F389-DF03B7DBF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213" y="2145487"/>
            <a:ext cx="1880307" cy="234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2AA848E-1337-F8F0-3BF5-A351DB97F7AC}"/>
              </a:ext>
            </a:extLst>
          </p:cNvPr>
          <p:cNvSpPr txBox="1"/>
          <p:nvPr/>
        </p:nvSpPr>
        <p:spPr>
          <a:xfrm>
            <a:off x="7842739" y="4356828"/>
            <a:ext cx="15958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from: Flint Rehab</a:t>
            </a:r>
          </a:p>
        </p:txBody>
      </p:sp>
    </p:spTree>
    <p:extLst>
      <p:ext uri="{BB962C8B-B14F-4D97-AF65-F5344CB8AC3E}">
        <p14:creationId xmlns:p14="http://schemas.microsoft.com/office/powerpoint/2010/main" val="414208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DC5ACAE8-73A5-AD9A-0F89-B0EAF612C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D2CC1CC5-279C-9175-59DF-FBF85B6E0098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B30AA106-09F4-5773-11B0-B4E7806FE611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2560E67C-A689-4F90-4FE5-5D4166FBB8F7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BA942AFC-54D5-B4F7-0ED7-8CA7D461FC6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E75BF57D-D07D-3647-EEC9-91EE03B3EEBE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A3861CF7-41DE-C545-E8C9-B5345E884F6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7839DE23-7878-1C6A-7F76-CD340FEB191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44D875A-17E8-193C-76C9-6261B5EAC415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Activity 1: Reaction Time Lab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CB076E-A574-CB3C-5D9E-4EB158A54BFC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FBD4C9-F592-FDBA-2643-4BBBC935D99C}"/>
              </a:ext>
            </a:extLst>
          </p:cNvPr>
          <p:cNvSpPr txBox="1"/>
          <p:nvPr/>
        </p:nvSpPr>
        <p:spPr>
          <a:xfrm>
            <a:off x="433137" y="1111620"/>
            <a:ext cx="76328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View faces for 2 seconds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Press timer when recognition occurs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Record whether you find them familiar vs. unfamiliar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 silently and independently while you record your data on your worksheet: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5DFEEB-EA49-3A35-344B-ED9ED125137A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F2FD40-21EC-DEE7-1819-89B3D4B4416B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C12175-1250-3325-C751-07E7E09307DA}"/>
              </a:ext>
            </a:extLst>
          </p:cNvPr>
          <p:cNvSpPr txBox="1"/>
          <p:nvPr/>
        </p:nvSpPr>
        <p:spPr>
          <a:xfrm>
            <a:off x="1705232" y="2479589"/>
            <a:ext cx="47914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down the reaction time for each face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Categorize each as familiar, unsure, or unfamiliar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Observe if any patterns emerge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418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897D4606-5B35-AE76-82BE-664955F9A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6F35197B-C1CE-C268-1791-473299C3D097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55B8E5C4-FB9C-6809-B13A-8DDF2E56C9DB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65098591-D59D-1370-B876-5B803E204A97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C1EEB628-E122-E317-77A6-8C4A0C3ECC0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7532ED90-551B-5FF3-019B-C0022717F8E1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8FDFD7D2-E540-5FC1-C53B-D6E5C5FAE5A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F64B31B5-2331-0359-D738-0EA0C80A5E2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D703B0-01B9-639A-4107-D5F9DF29BE15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+mj-lt"/>
              </a:rPr>
              <a:t>Discuss Results</a:t>
            </a:r>
            <a:endParaRPr lang="en-US" sz="2400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B44019-7303-AD3D-96A2-A2F0D8ED9252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549367-2D8A-ACCB-2E24-B74ED364B683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E2A726-A9DD-21DB-43AF-1F8597C74F51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32FC05-A5B2-8220-1207-A39458D5F125}"/>
              </a:ext>
            </a:extLst>
          </p:cNvPr>
          <p:cNvSpPr txBox="1"/>
          <p:nvPr/>
        </p:nvSpPr>
        <p:spPr>
          <a:xfrm>
            <a:off x="433137" y="1210054"/>
            <a:ext cx="59182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Were you faster to recognize familiar or unfamiliar faces?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you think your experiences influence your reaction time?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brain areas are involved?</a:t>
            </a:r>
          </a:p>
        </p:txBody>
      </p:sp>
    </p:spTree>
    <p:extLst>
      <p:ext uri="{BB962C8B-B14F-4D97-AF65-F5344CB8AC3E}">
        <p14:creationId xmlns:p14="http://schemas.microsoft.com/office/powerpoint/2010/main" val="548001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>
          <a:extLst>
            <a:ext uri="{FF2B5EF4-FFF2-40B4-BE49-F238E27FC236}">
              <a16:creationId xmlns:a16="http://schemas.microsoft.com/office/drawing/2014/main" id="{5919F2C5-4616-591A-034E-3FC83091A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561333ef5_2_8">
            <a:extLst>
              <a:ext uri="{FF2B5EF4-FFF2-40B4-BE49-F238E27FC236}">
                <a16:creationId xmlns:a16="http://schemas.microsoft.com/office/drawing/2014/main" id="{44A5FE43-315F-6F70-C17F-1122081BCDA6}"/>
              </a:ext>
            </a:extLst>
          </p:cNvPr>
          <p:cNvSpPr/>
          <p:nvPr/>
        </p:nvSpPr>
        <p:spPr>
          <a:xfrm>
            <a:off x="0" y="0"/>
            <a:ext cx="9144000" cy="540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c561333ef5_2_8">
            <a:extLst>
              <a:ext uri="{FF2B5EF4-FFF2-40B4-BE49-F238E27FC236}">
                <a16:creationId xmlns:a16="http://schemas.microsoft.com/office/drawing/2014/main" id="{0C1780A8-D5FE-BF44-D171-ADBF30AE9237}"/>
              </a:ext>
            </a:extLst>
          </p:cNvPr>
          <p:cNvSpPr/>
          <p:nvPr/>
        </p:nvSpPr>
        <p:spPr>
          <a:xfrm>
            <a:off x="0" y="4602587"/>
            <a:ext cx="9144000" cy="540900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Google Shape;79;g2c561333ef5_2_8">
            <a:extLst>
              <a:ext uri="{FF2B5EF4-FFF2-40B4-BE49-F238E27FC236}">
                <a16:creationId xmlns:a16="http://schemas.microsoft.com/office/drawing/2014/main" id="{3D06383B-08A6-337F-AF8A-1BD07AFBB661}"/>
              </a:ext>
            </a:extLst>
          </p:cNvPr>
          <p:cNvCxnSpPr/>
          <p:nvPr/>
        </p:nvCxnSpPr>
        <p:spPr>
          <a:xfrm>
            <a:off x="0" y="540913"/>
            <a:ext cx="9144000" cy="0"/>
          </a:xfrm>
          <a:prstGeom prst="straightConnector1">
            <a:avLst/>
          </a:prstGeom>
          <a:noFill/>
          <a:ln w="9525" cap="flat" cmpd="sng">
            <a:solidFill>
              <a:srgbClr val="FF803C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80" name="Google Shape;80;g2c561333ef5_2_8">
            <a:extLst>
              <a:ext uri="{FF2B5EF4-FFF2-40B4-BE49-F238E27FC236}">
                <a16:creationId xmlns:a16="http://schemas.microsoft.com/office/drawing/2014/main" id="{F0F06132-5FC4-A151-E315-DE14F12A939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4773415"/>
            <a:ext cx="2806636" cy="173204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g2c561333ef5_2_8">
            <a:extLst>
              <a:ext uri="{FF2B5EF4-FFF2-40B4-BE49-F238E27FC236}">
                <a16:creationId xmlns:a16="http://schemas.microsoft.com/office/drawing/2014/main" id="{54F5CE8C-231D-3C6F-527F-70B26906A778}"/>
              </a:ext>
            </a:extLst>
          </p:cNvPr>
          <p:cNvSpPr txBox="1"/>
          <p:nvPr/>
        </p:nvSpPr>
        <p:spPr>
          <a:xfrm>
            <a:off x="-409017" y="126755"/>
            <a:ext cx="4578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Inside the Brain’s Recognition System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c561333ef5_2_8">
            <a:extLst>
              <a:ext uri="{FF2B5EF4-FFF2-40B4-BE49-F238E27FC236}">
                <a16:creationId xmlns:a16="http://schemas.microsoft.com/office/drawing/2014/main" id="{02702C0F-014F-FD02-4C13-FEA5E9C471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pic>
        <p:nvPicPr>
          <p:cNvPr id="83" name="Google Shape;83;g2c561333ef5_2_8">
            <a:extLst>
              <a:ext uri="{FF2B5EF4-FFF2-40B4-BE49-F238E27FC236}">
                <a16:creationId xmlns:a16="http://schemas.microsoft.com/office/drawing/2014/main" id="{26A5FC0B-F285-823E-2C43-5FBCBC3DD57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r="77106"/>
          <a:stretch/>
        </p:blipFill>
        <p:spPr>
          <a:xfrm>
            <a:off x="8337966" y="116579"/>
            <a:ext cx="461695" cy="3660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A5BB64-01E3-8DFA-B25E-5F7E76394529}"/>
              </a:ext>
            </a:extLst>
          </p:cNvPr>
          <p:cNvSpPr txBox="1"/>
          <p:nvPr/>
        </p:nvSpPr>
        <p:spPr>
          <a:xfrm>
            <a:off x="311700" y="649955"/>
            <a:ext cx="60396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latin typeface="+mj-lt"/>
              </a:rPr>
              <a:t>Activity 2: Become the Brain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AB3FC-F5B7-1BC8-F14D-A22948EAFC9E}"/>
              </a:ext>
            </a:extLst>
          </p:cNvPr>
          <p:cNvSpPr txBox="1"/>
          <p:nvPr/>
        </p:nvSpPr>
        <p:spPr>
          <a:xfrm>
            <a:off x="2216889" y="2419191"/>
            <a:ext cx="46251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AE5102-C1A2-6EFA-56D8-0E56A4A380AF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16D71F-7200-D323-0409-BA387535BF15}"/>
              </a:ext>
            </a:extLst>
          </p:cNvPr>
          <p:cNvSpPr txBox="1"/>
          <p:nvPr/>
        </p:nvSpPr>
        <p:spPr>
          <a:xfrm>
            <a:off x="1975104" y="2424720"/>
            <a:ext cx="47914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F52B61-33FE-888E-D4E3-DB20B7642777}"/>
              </a:ext>
            </a:extLst>
          </p:cNvPr>
          <p:cNvSpPr txBox="1"/>
          <p:nvPr/>
        </p:nvSpPr>
        <p:spPr>
          <a:xfrm>
            <a:off x="433137" y="1210054"/>
            <a:ext cx="59182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student represents a structure in the brain and visual system (retina, optic nerve, visual cortex, hippocampus, recognition response)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 the signal quickly to simulate neural transmission! </a:t>
            </a:r>
          </a:p>
        </p:txBody>
      </p:sp>
    </p:spTree>
    <p:extLst>
      <p:ext uri="{BB962C8B-B14F-4D97-AF65-F5344CB8AC3E}">
        <p14:creationId xmlns:p14="http://schemas.microsoft.com/office/powerpoint/2010/main" val="381880082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5113</TotalTime>
  <Words>664</Words>
  <Application>Microsoft Macintosh PowerPoint</Application>
  <PresentationFormat>On-screen Show (16:9)</PresentationFormat>
  <Paragraphs>148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Proxima Nova</vt:lpstr>
      <vt:lpstr>Wingdings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Maia Gumnit</cp:lastModifiedBy>
  <cp:revision>11</cp:revision>
  <dcterms:modified xsi:type="dcterms:W3CDTF">2026-04-03T22:37:06Z</dcterms:modified>
</cp:coreProperties>
</file>