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8" r:id="rId3"/>
    <p:sldId id="259" r:id="rId4"/>
    <p:sldId id="260" r:id="rId5"/>
    <p:sldId id="266" r:id="rId6"/>
    <p:sldId id="267" r:id="rId7"/>
    <p:sldId id="270" r:id="rId8"/>
    <p:sldId id="272" r:id="rId9"/>
    <p:sldId id="269" r:id="rId10"/>
    <p:sldId id="273" r:id="rId11"/>
    <p:sldId id="274" r:id="rId12"/>
  </p:sldIdLst>
  <p:sldSz cx="9144000" cy="5143500" type="screen16x9"/>
  <p:notesSz cx="6858000" cy="9144000"/>
  <p:embeddedFontLst>
    <p:embeddedFont>
      <p:font typeface="Abel" panose="02000506030000020004" pitchFamily="2" charset="0"/>
      <p:regular r:id="rId14"/>
    </p:embeddedFont>
    <p:embeddedFont>
      <p:font typeface="Nunito" pitchFamily="2" charset="77"/>
      <p:regular r:id="rId15"/>
      <p:bold r:id="rId16"/>
      <p:italic r:id="rId17"/>
      <p:boldItalic r:id="rId18"/>
    </p:embeddedFont>
    <p:embeddedFont>
      <p:font typeface="Proxima Nova" panose="02000506030000020004"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4fPJqOtQEGrSIFM+gONl0Xq+W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9197C3-60F1-496B-822F-71AAF8D792B0}">
  <a:tblStyle styleId="{239197C3-60F1-496B-822F-71AAF8D792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8"/>
    <p:restoredTop sz="72188"/>
  </p:normalViewPr>
  <p:slideViewPr>
    <p:cSldViewPr snapToGrid="0">
      <p:cViewPr varScale="1">
        <p:scale>
          <a:sx n="134" d="100"/>
          <a:sy n="134" d="100"/>
        </p:scale>
        <p:origin x="148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dirty="0">
                <a:solidFill>
                  <a:schemeClr val="dk1"/>
                </a:solidFill>
                <a:latin typeface="Calibri"/>
                <a:ea typeface="Calibri"/>
                <a:cs typeface="Calibri"/>
                <a:sym typeface="Calibri"/>
              </a:rPr>
              <a:t>The Stavros Niarchos Brain Insight Lecture</a:t>
            </a:r>
            <a:endParaRPr sz="14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400" b="1" dirty="0">
                <a:solidFill>
                  <a:schemeClr val="dk1"/>
                </a:solidFill>
                <a:latin typeface="Calibri"/>
                <a:ea typeface="Calibri"/>
                <a:cs typeface="Calibri"/>
                <a:sym typeface="Calibri"/>
              </a:rPr>
              <a:t> “Nurturing Growth in a Dynamic World”</a:t>
            </a:r>
            <a:endParaRPr sz="14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400" b="1" dirty="0">
                <a:solidFill>
                  <a:schemeClr val="dk1"/>
                </a:solidFill>
                <a:latin typeface="Calibri"/>
                <a:ea typeface="Calibri"/>
                <a:cs typeface="Calibri"/>
                <a:sym typeface="Calibri"/>
              </a:rPr>
              <a:t>By Dima </a:t>
            </a:r>
            <a:r>
              <a:rPr lang="en-US" sz="1400" b="1" dirty="0" err="1">
                <a:solidFill>
                  <a:schemeClr val="dk1"/>
                </a:solidFill>
                <a:latin typeface="Calibri"/>
                <a:ea typeface="Calibri"/>
                <a:cs typeface="Calibri"/>
                <a:sym typeface="Calibri"/>
              </a:rPr>
              <a:t>Amso</a:t>
            </a:r>
            <a:r>
              <a:rPr lang="en-US" sz="1400" b="1" dirty="0">
                <a:solidFill>
                  <a:schemeClr val="dk1"/>
                </a:solidFill>
                <a:latin typeface="Calibri"/>
                <a:ea typeface="Calibri"/>
                <a:cs typeface="Calibri"/>
                <a:sym typeface="Calibri"/>
              </a:rPr>
              <a:t>, Ph. D. and Dani </a:t>
            </a:r>
            <a:r>
              <a:rPr lang="en-US" sz="1400" b="1" dirty="0" err="1">
                <a:solidFill>
                  <a:schemeClr val="dk1"/>
                </a:solidFill>
                <a:latin typeface="Calibri"/>
                <a:ea typeface="Calibri"/>
                <a:cs typeface="Calibri"/>
                <a:sym typeface="Calibri"/>
              </a:rPr>
              <a:t>Dumitriu</a:t>
            </a:r>
            <a:r>
              <a:rPr lang="en-US" sz="1400" b="1" dirty="0">
                <a:solidFill>
                  <a:schemeClr val="dk1"/>
                </a:solidFill>
                <a:latin typeface="Calibri"/>
                <a:ea typeface="Calibri"/>
                <a:cs typeface="Calibri"/>
                <a:sym typeface="Calibri"/>
              </a:rPr>
              <a:t>,</a:t>
            </a:r>
            <a:endParaRPr sz="14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400" b="1" dirty="0">
                <a:solidFill>
                  <a:schemeClr val="dk1"/>
                </a:solidFill>
                <a:latin typeface="Calibri"/>
                <a:ea typeface="Calibri"/>
                <a:cs typeface="Calibri"/>
                <a:sym typeface="Calibri"/>
              </a:rPr>
              <a:t>Ph.D.</a:t>
            </a:r>
            <a:endParaRPr sz="14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lang="en-US" sz="14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lang="en-US" sz="1400" b="1"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5B782837-655C-4E9E-E388-D8F691B8E52F}"/>
            </a:ext>
          </a:extLst>
        </p:cNvPr>
        <p:cNvGrpSpPr/>
        <p:nvPr/>
      </p:nvGrpSpPr>
      <p:grpSpPr>
        <a:xfrm>
          <a:off x="0" y="0"/>
          <a:ext cx="0" cy="0"/>
          <a:chOff x="0" y="0"/>
          <a:chExt cx="0" cy="0"/>
        </a:xfrm>
      </p:grpSpPr>
      <p:sp>
        <p:nvSpPr>
          <p:cNvPr id="208" name="Google Shape;208;p17:notes">
            <a:extLst>
              <a:ext uri="{FF2B5EF4-FFF2-40B4-BE49-F238E27FC236}">
                <a16:creationId xmlns:a16="http://schemas.microsoft.com/office/drawing/2014/main" id="{32F4452C-6418-82C2-8199-6734CF6EF0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a:extLst>
              <a:ext uri="{FF2B5EF4-FFF2-40B4-BE49-F238E27FC236}">
                <a16:creationId xmlns:a16="http://schemas.microsoft.com/office/drawing/2014/main" id="{C1672081-7856-FDEC-4F45-D3E35DD5D75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8661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7DAC7243-2883-9E4E-442F-AF1BFE28C917}"/>
            </a:ext>
          </a:extLst>
        </p:cNvPr>
        <p:cNvGrpSpPr/>
        <p:nvPr/>
      </p:nvGrpSpPr>
      <p:grpSpPr>
        <a:xfrm>
          <a:off x="0" y="0"/>
          <a:ext cx="0" cy="0"/>
          <a:chOff x="0" y="0"/>
          <a:chExt cx="0" cy="0"/>
        </a:xfrm>
      </p:grpSpPr>
      <p:sp>
        <p:nvSpPr>
          <p:cNvPr id="208" name="Google Shape;208;p17:notes">
            <a:extLst>
              <a:ext uri="{FF2B5EF4-FFF2-40B4-BE49-F238E27FC236}">
                <a16:creationId xmlns:a16="http://schemas.microsoft.com/office/drawing/2014/main" id="{DDEECA3A-9E47-4325-996B-F0DC42474B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a:extLst>
              <a:ext uri="{FF2B5EF4-FFF2-40B4-BE49-F238E27FC236}">
                <a16:creationId xmlns:a16="http://schemas.microsoft.com/office/drawing/2014/main" id="{3EE1314C-F77D-D129-C2CB-72E0AD648B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400885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c561333ef5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2c561333ef5_2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https://</a:t>
            </a:r>
            <a:r>
              <a:rPr lang="en-US" dirty="0" err="1"/>
              <a:t>www.youtube.com</a:t>
            </a:r>
            <a:r>
              <a:rPr lang="en-US" dirty="0"/>
              <a:t>/</a:t>
            </a:r>
            <a:r>
              <a:rPr lang="en-US" dirty="0" err="1"/>
              <a:t>watch?v</a:t>
            </a:r>
            <a:r>
              <a:rPr lang="en-US" dirty="0"/>
              <a:t>=EpA1jqH9UeU</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0c2e14ed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0c2e14ed5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c2e14ed5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30c2e14ed55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https://</a:t>
            </a:r>
            <a:r>
              <a:rPr lang="en-US" dirty="0" err="1"/>
              <a:t>www.youtube.com</a:t>
            </a:r>
            <a:r>
              <a:rPr lang="en-US" dirty="0"/>
              <a:t>/</a:t>
            </a:r>
            <a:r>
              <a:rPr lang="en-US" dirty="0" err="1"/>
              <a:t>watch?v</a:t>
            </a:r>
            <a:r>
              <a:rPr lang="en-US" dirty="0"/>
              <a:t>=gJpT_wHZeF8</a:t>
            </a:r>
          </a:p>
          <a:p>
            <a:pPr marL="457200" lvl="0" indent="-228600" algn="l" rtl="0">
              <a:lnSpc>
                <a:spcPct val="100000"/>
              </a:lnSpc>
              <a:spcBef>
                <a:spcPts val="0"/>
              </a:spcBef>
              <a:spcAft>
                <a:spcPts val="0"/>
              </a:spcAft>
              <a:buSzPts val="1100"/>
              <a:buNone/>
            </a:pPr>
            <a:endParaRPr lang="en-US" dirty="0"/>
          </a:p>
          <a:p>
            <a:pPr marL="457200" lvl="0" indent="-228600" algn="l" rtl="0">
              <a:lnSpc>
                <a:spcPct val="100000"/>
              </a:lnSpc>
              <a:spcBef>
                <a:spcPts val="0"/>
              </a:spcBef>
              <a:spcAft>
                <a:spcPts val="0"/>
              </a:spcAft>
              <a:buSzPts val="1100"/>
              <a:buNone/>
            </a:pPr>
            <a:r>
              <a:rPr lang="en-US" dirty="0"/>
              <a:t>https://</a:t>
            </a:r>
            <a:r>
              <a:rPr lang="en-US" dirty="0" err="1"/>
              <a:t>www.youtube.com</a:t>
            </a:r>
            <a:r>
              <a:rPr lang="en-US" dirty="0"/>
              <a:t>/</a:t>
            </a:r>
            <a:r>
              <a:rPr lang="en-US" dirty="0" err="1"/>
              <a:t>watch?v</a:t>
            </a:r>
            <a:r>
              <a:rPr lang="en-US" dirty="0"/>
              <a:t>=IMRj1ombxqY&amp;t=1s</a:t>
            </a:r>
          </a:p>
          <a:p>
            <a:pPr marL="457200" lvl="0" indent="-228600" algn="l" rtl="0">
              <a:lnSpc>
                <a:spcPct val="100000"/>
              </a:lnSpc>
              <a:spcBef>
                <a:spcPts val="0"/>
              </a:spcBef>
              <a:spcAft>
                <a:spcPts val="0"/>
              </a:spcAft>
              <a:buSzPts val="1100"/>
              <a:buNone/>
            </a:pPr>
            <a:endParaRPr lang="en-US" dirty="0"/>
          </a:p>
          <a:p>
            <a:pPr marL="457200" lvl="0" indent="-228600" algn="l" rtl="0">
              <a:lnSpc>
                <a:spcPct val="100000"/>
              </a:lnSpc>
              <a:spcBef>
                <a:spcPts val="0"/>
              </a:spcBef>
              <a:spcAft>
                <a:spcPts val="0"/>
              </a:spcAft>
              <a:buSzPts val="1100"/>
              <a:buNone/>
            </a:pPr>
            <a:r>
              <a:rPr lang="en-US" dirty="0"/>
              <a:t>https://</a:t>
            </a:r>
            <a:r>
              <a:rPr lang="en-US" dirty="0" err="1"/>
              <a:t>www.youtube.com</a:t>
            </a:r>
            <a:r>
              <a:rPr lang="en-US" dirty="0"/>
              <a:t>/</a:t>
            </a:r>
            <a:r>
              <a:rPr lang="en-US" dirty="0" err="1"/>
              <a:t>watch?v</a:t>
            </a:r>
            <a:r>
              <a:rPr lang="en-US" dirty="0"/>
              <a:t>=UXBL9SFackM&amp;t=5s</a:t>
            </a:r>
          </a:p>
          <a:p>
            <a:pPr marL="457200" lvl="0" indent="-228600" algn="l" rtl="0">
              <a:lnSpc>
                <a:spcPct val="100000"/>
              </a:lnSpc>
              <a:spcBef>
                <a:spcPts val="0"/>
              </a:spcBef>
              <a:spcAft>
                <a:spcPts val="0"/>
              </a:spcAft>
              <a:buSzPts val="1100"/>
              <a:buNone/>
            </a:pPr>
            <a:endParaRPr lang="en-US" dirty="0"/>
          </a:p>
          <a:p>
            <a:pPr marL="457200" lvl="0" indent="-228600" algn="l" rtl="0">
              <a:lnSpc>
                <a:spcPct val="100000"/>
              </a:lnSpc>
              <a:spcBef>
                <a:spcPts val="0"/>
              </a:spcBef>
              <a:spcAft>
                <a:spcPts val="0"/>
              </a:spcAft>
              <a:buSzPts val="1100"/>
              <a:buNone/>
            </a:pPr>
            <a:r>
              <a:rPr lang="en-US" dirty="0"/>
              <a:t>https://</a:t>
            </a:r>
            <a:r>
              <a:rPr lang="en-US" dirty="0" err="1"/>
              <a:t>www.youtube.com</a:t>
            </a:r>
            <a:r>
              <a:rPr lang="en-US" dirty="0"/>
              <a:t>/</a:t>
            </a:r>
            <a:r>
              <a:rPr lang="en-US" dirty="0" err="1"/>
              <a:t>watch?v</a:t>
            </a:r>
            <a:r>
              <a:rPr lang="en-US" dirty="0"/>
              <a:t>=Pi7ZE443vG4</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https://</a:t>
            </a:r>
            <a:r>
              <a:rPr lang="en-US" dirty="0" err="1"/>
              <a:t>www.youtube.com</a:t>
            </a:r>
            <a:r>
              <a:rPr lang="en-US" dirty="0"/>
              <a:t>/</a:t>
            </a:r>
            <a:r>
              <a:rPr lang="en-US" dirty="0" err="1"/>
              <a:t>watch?v</a:t>
            </a:r>
            <a:r>
              <a:rPr lang="en-US" dirty="0"/>
              <a:t>=</a:t>
            </a:r>
            <a:r>
              <a:rPr lang="en-US" dirty="0" err="1"/>
              <a:t>TsQL-sXZOLc</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7D7BEAB0-751C-D188-5539-0D91E859DCF3}"/>
            </a:ext>
          </a:extLst>
        </p:cNvPr>
        <p:cNvGrpSpPr/>
        <p:nvPr/>
      </p:nvGrpSpPr>
      <p:grpSpPr>
        <a:xfrm>
          <a:off x="0" y="0"/>
          <a:ext cx="0" cy="0"/>
          <a:chOff x="0" y="0"/>
          <a:chExt cx="0" cy="0"/>
        </a:xfrm>
      </p:grpSpPr>
      <p:sp>
        <p:nvSpPr>
          <p:cNvPr id="208" name="Google Shape;208;p17:notes">
            <a:extLst>
              <a:ext uri="{FF2B5EF4-FFF2-40B4-BE49-F238E27FC236}">
                <a16:creationId xmlns:a16="http://schemas.microsoft.com/office/drawing/2014/main" id="{E0E77FC9-CFF9-33AD-3206-86B441915E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a:extLst>
              <a:ext uri="{FF2B5EF4-FFF2-40B4-BE49-F238E27FC236}">
                <a16:creationId xmlns:a16="http://schemas.microsoft.com/office/drawing/2014/main" id="{5589DC77-A42B-8FB8-37C2-3D50587A5A6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83219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AF4CCB97-731B-FD78-5F71-8684C2C15BF9}"/>
            </a:ext>
          </a:extLst>
        </p:cNvPr>
        <p:cNvGrpSpPr/>
        <p:nvPr/>
      </p:nvGrpSpPr>
      <p:grpSpPr>
        <a:xfrm>
          <a:off x="0" y="0"/>
          <a:ext cx="0" cy="0"/>
          <a:chOff x="0" y="0"/>
          <a:chExt cx="0" cy="0"/>
        </a:xfrm>
      </p:grpSpPr>
      <p:sp>
        <p:nvSpPr>
          <p:cNvPr id="208" name="Google Shape;208;p17:notes">
            <a:extLst>
              <a:ext uri="{FF2B5EF4-FFF2-40B4-BE49-F238E27FC236}">
                <a16:creationId xmlns:a16="http://schemas.microsoft.com/office/drawing/2014/main" id="{91951D27-6775-C26C-D82C-04C4AA16B6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a:extLst>
              <a:ext uri="{FF2B5EF4-FFF2-40B4-BE49-F238E27FC236}">
                <a16:creationId xmlns:a16="http://schemas.microsoft.com/office/drawing/2014/main" id="{0521DCE4-00AB-8427-3D93-64012BBAC2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dirty="0">
                <a:solidFill>
                  <a:schemeClr val="tx1"/>
                </a:solidFill>
              </a:rPr>
              <a:t>https://</a:t>
            </a:r>
            <a:r>
              <a:rPr lang="en-US" sz="800" dirty="0" err="1">
                <a:solidFill>
                  <a:schemeClr val="tx1"/>
                </a:solidFill>
              </a:rPr>
              <a:t>www.columbiadoctors.org</a:t>
            </a:r>
            <a:r>
              <a:rPr lang="en-US" sz="800" dirty="0">
                <a:solidFill>
                  <a:schemeClr val="tx1"/>
                </a:solidFill>
              </a:rPr>
              <a:t>/health-library/multimedia/how-sound-waves-reach-brain/</a:t>
            </a:r>
            <a:endParaRPr lang="en-US" sz="1200" dirty="0">
              <a:solidFill>
                <a:schemeClr val="tx1"/>
              </a:solidFill>
            </a:endParaRPr>
          </a:p>
        </p:txBody>
      </p:sp>
    </p:spTree>
    <p:extLst>
      <p:ext uri="{BB962C8B-B14F-4D97-AF65-F5344CB8AC3E}">
        <p14:creationId xmlns:p14="http://schemas.microsoft.com/office/powerpoint/2010/main" val="130403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D76B445D-BB6F-E7D5-57ED-9800D5CF18D8}"/>
            </a:ext>
          </a:extLst>
        </p:cNvPr>
        <p:cNvGrpSpPr/>
        <p:nvPr/>
      </p:nvGrpSpPr>
      <p:grpSpPr>
        <a:xfrm>
          <a:off x="0" y="0"/>
          <a:ext cx="0" cy="0"/>
          <a:chOff x="0" y="0"/>
          <a:chExt cx="0" cy="0"/>
        </a:xfrm>
      </p:grpSpPr>
      <p:sp>
        <p:nvSpPr>
          <p:cNvPr id="208" name="Google Shape;208;p17:notes">
            <a:extLst>
              <a:ext uri="{FF2B5EF4-FFF2-40B4-BE49-F238E27FC236}">
                <a16:creationId xmlns:a16="http://schemas.microsoft.com/office/drawing/2014/main" id="{B84D6083-EEDA-D869-BAC5-3452C3D0EB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a:extLst>
              <a:ext uri="{FF2B5EF4-FFF2-40B4-BE49-F238E27FC236}">
                <a16:creationId xmlns:a16="http://schemas.microsoft.com/office/drawing/2014/main" id="{9A1BE585-5CA0-7967-55EE-15116C12896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https://</a:t>
            </a:r>
            <a:r>
              <a:rPr lang="en-US" dirty="0" err="1"/>
              <a:t>www.youtube.com</a:t>
            </a:r>
            <a:r>
              <a:rPr lang="en-US" dirty="0"/>
              <a:t>/</a:t>
            </a:r>
            <a:r>
              <a:rPr lang="en-US" dirty="0" err="1"/>
              <a:t>watch?v</a:t>
            </a:r>
            <a:r>
              <a:rPr lang="en-US" dirty="0"/>
              <a:t>=C-hzP3mOBGY</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https://</a:t>
            </a:r>
            <a:r>
              <a:rPr lang="en-US" dirty="0" err="1"/>
              <a:t>www.youtube.com</a:t>
            </a:r>
            <a:r>
              <a:rPr lang="en-US" dirty="0"/>
              <a:t>/</a:t>
            </a:r>
            <a:r>
              <a:rPr lang="en-US" dirty="0" err="1"/>
              <a:t>watch?v</a:t>
            </a:r>
            <a:r>
              <a:rPr lang="en-US" dirty="0"/>
              <a:t>=mxXV7pKD3nk</a:t>
            </a:r>
            <a:endParaRPr dirty="0"/>
          </a:p>
        </p:txBody>
      </p:sp>
    </p:spTree>
    <p:extLst>
      <p:ext uri="{BB962C8B-B14F-4D97-AF65-F5344CB8AC3E}">
        <p14:creationId xmlns:p14="http://schemas.microsoft.com/office/powerpoint/2010/main" val="296691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34448748-3E08-D7FA-2989-0C89775CEE85}"/>
            </a:ext>
          </a:extLst>
        </p:cNvPr>
        <p:cNvGrpSpPr/>
        <p:nvPr/>
      </p:nvGrpSpPr>
      <p:grpSpPr>
        <a:xfrm>
          <a:off x="0" y="0"/>
          <a:ext cx="0" cy="0"/>
          <a:chOff x="0" y="0"/>
          <a:chExt cx="0" cy="0"/>
        </a:xfrm>
      </p:grpSpPr>
      <p:sp>
        <p:nvSpPr>
          <p:cNvPr id="208" name="Google Shape;208;p17:notes">
            <a:extLst>
              <a:ext uri="{FF2B5EF4-FFF2-40B4-BE49-F238E27FC236}">
                <a16:creationId xmlns:a16="http://schemas.microsoft.com/office/drawing/2014/main" id="{25ADC02E-C622-B746-BA08-0C0E5CAF21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a:extLst>
              <a:ext uri="{FF2B5EF4-FFF2-40B4-BE49-F238E27FC236}">
                <a16:creationId xmlns:a16="http://schemas.microsoft.com/office/drawing/2014/main" id="{41B4B282-7478-BA44-3F14-A50281D7DE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99608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1" name="Google Shape;21;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5" name="Google Shape;25;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
        <p:cNvGrpSpPr/>
        <p:nvPr/>
      </p:nvGrpSpPr>
      <p:grpSpPr>
        <a:xfrm>
          <a:off x="0" y="0"/>
          <a:ext cx="0" cy="0"/>
          <a:chOff x="0" y="0"/>
          <a:chExt cx="0" cy="0"/>
        </a:xfrm>
      </p:grpSpPr>
      <p:sp>
        <p:nvSpPr>
          <p:cNvPr id="27" name="Google Shape;27;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9" name="Google Shape;29;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0" name="Google Shape;30;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 name="Google Shape;3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
        <p:cNvGrpSpPr/>
        <p:nvPr/>
      </p:nvGrpSpPr>
      <p:grpSpPr>
        <a:xfrm>
          <a:off x="0" y="0"/>
          <a:ext cx="0" cy="0"/>
          <a:chOff x="0" y="0"/>
          <a:chExt cx="0" cy="0"/>
        </a:xfrm>
      </p:grpSpPr>
      <p:sp>
        <p:nvSpPr>
          <p:cNvPr id="33" name="Google Shape;33;p3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4" name="Google Shape;34;p3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5" name="Google Shape;3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pA1jqH9UeU?feature=oembed" TargetMode="Externa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2.png"/><Relationship Id="rId7"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video" Target="https://www.youtube.com/embed/UXBL9SFackM?feature=oembed" TargetMode="External"/><Relationship Id="rId7" Type="http://schemas.openxmlformats.org/officeDocument/2006/relationships/image" Target="../media/image2.png"/><Relationship Id="rId12" Type="http://schemas.openxmlformats.org/officeDocument/2006/relationships/image" Target="../media/image12.jpeg"/><Relationship Id="rId2" Type="http://schemas.openxmlformats.org/officeDocument/2006/relationships/video" Target="https://www.youtube.com/embed/IMRj1ombxqY?start=1&amp;feature=oembed" TargetMode="External"/><Relationship Id="rId1" Type="http://schemas.openxmlformats.org/officeDocument/2006/relationships/video" Target="https://www.youtube.com/embed/gJpT_wHZeF8?feature=oembed" TargetMode="External"/><Relationship Id="rId6" Type="http://schemas.openxmlformats.org/officeDocument/2006/relationships/notesSlide" Target="../notesSlides/notesSlide4.xml"/><Relationship Id="rId11" Type="http://schemas.openxmlformats.org/officeDocument/2006/relationships/image" Target="../media/image11.jpeg"/><Relationship Id="rId5" Type="http://schemas.openxmlformats.org/officeDocument/2006/relationships/slideLayout" Target="../slideLayouts/slideLayout2.xml"/><Relationship Id="rId10" Type="http://schemas.openxmlformats.org/officeDocument/2006/relationships/image" Target="../media/image10.jpeg"/><Relationship Id="rId4" Type="http://schemas.openxmlformats.org/officeDocument/2006/relationships/video" Target="https://www.youtube.com/embed/Pi7ZE443vG4?feature=oembed"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TsQL-sXZOLc?feature=oembed" TargetMode="External"/><Relationship Id="rId6" Type="http://schemas.openxmlformats.org/officeDocument/2006/relationships/image" Target="../media/image13.jpeg"/><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video" Target="https://www.youtube.com/embed/mxXV7pKD3nk?feature=oembed" TargetMode="External"/><Relationship Id="rId1" Type="http://schemas.openxmlformats.org/officeDocument/2006/relationships/video" Target="https://www.youtube.com/embed/C-hzP3mOBGY?feature=oembed" TargetMode="Externa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p:nvPr/>
        </p:nvSpPr>
        <p:spPr>
          <a:xfrm>
            <a:off x="-18875" y="0"/>
            <a:ext cx="9162900" cy="11946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18875" y="889800"/>
            <a:ext cx="9162900" cy="1971900"/>
          </a:xfrm>
          <a:prstGeom prst="rect">
            <a:avLst/>
          </a:prstGeom>
          <a:solidFill>
            <a:srgbClr val="FDF4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
          <p:cNvSpPr txBox="1"/>
          <p:nvPr/>
        </p:nvSpPr>
        <p:spPr>
          <a:xfrm>
            <a:off x="404725" y="2991725"/>
            <a:ext cx="8469300" cy="153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800"/>
              <a:buFont typeface="Arial"/>
              <a:buNone/>
            </a:pPr>
            <a:r>
              <a:rPr lang="en-US" sz="3800" dirty="0">
                <a:solidFill>
                  <a:srgbClr val="F37721"/>
                </a:solidFill>
                <a:latin typeface="Proxima Nova"/>
                <a:ea typeface="Proxima Nova"/>
                <a:cs typeface="Proxima Nova"/>
                <a:sym typeface="Proxima Nova"/>
              </a:rPr>
              <a:t>The Science of Soothing: Using Sounds to Find Calm</a:t>
            </a:r>
            <a:endParaRPr sz="3800" b="0" i="0" u="none" strike="noStrike" cap="none" dirty="0">
              <a:solidFill>
                <a:srgbClr val="F37721"/>
              </a:solidFill>
              <a:latin typeface="Proxima Nova"/>
              <a:ea typeface="Proxima Nova"/>
              <a:cs typeface="Proxima Nova"/>
              <a:sym typeface="Proxima Nova"/>
            </a:endParaRPr>
          </a:p>
        </p:txBody>
      </p:sp>
      <p:sp>
        <p:nvSpPr>
          <p:cNvPr id="45" name="Google Shape;45;p1"/>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595959"/>
                </a:solidFill>
                <a:latin typeface="Arial"/>
                <a:ea typeface="Arial"/>
                <a:cs typeface="Arial"/>
                <a:sym typeface="Arial"/>
              </a:rPr>
              <a:t>1</a:t>
            </a:fld>
            <a:endParaRPr sz="1000" b="0" i="0" u="none" strike="noStrike" cap="none">
              <a:solidFill>
                <a:srgbClr val="595959"/>
              </a:solidFill>
              <a:latin typeface="Arial"/>
              <a:ea typeface="Arial"/>
              <a:cs typeface="Arial"/>
              <a:sym typeface="Arial"/>
            </a:endParaRPr>
          </a:p>
        </p:txBody>
      </p:sp>
      <p:pic>
        <p:nvPicPr>
          <p:cNvPr id="46" name="Google Shape;46;p1"/>
          <p:cNvPicPr preferRelativeResize="0"/>
          <p:nvPr/>
        </p:nvPicPr>
        <p:blipFill rotWithShape="1">
          <a:blip r:embed="rId3">
            <a:alphaModFix/>
          </a:blip>
          <a:srcRect/>
          <a:stretch/>
        </p:blipFill>
        <p:spPr>
          <a:xfrm>
            <a:off x="1812050" y="1302651"/>
            <a:ext cx="5519900" cy="1054300"/>
          </a:xfrm>
          <a:prstGeom prst="rect">
            <a:avLst/>
          </a:prstGeom>
          <a:noFill/>
          <a:ln>
            <a:noFill/>
          </a:ln>
        </p:spPr>
      </p:pic>
      <p:pic>
        <p:nvPicPr>
          <p:cNvPr id="47" name="Google Shape;47;p1"/>
          <p:cNvPicPr preferRelativeResize="0"/>
          <p:nvPr/>
        </p:nvPicPr>
        <p:blipFill rotWithShape="1">
          <a:blip r:embed="rId4">
            <a:alphaModFix/>
          </a:blip>
          <a:srcRect/>
          <a:stretch/>
        </p:blipFill>
        <p:spPr>
          <a:xfrm>
            <a:off x="2192875" y="443688"/>
            <a:ext cx="4758239" cy="307225"/>
          </a:xfrm>
          <a:prstGeom prst="rect">
            <a:avLst/>
          </a:prstGeom>
          <a:noFill/>
          <a:ln>
            <a:noFill/>
          </a:ln>
        </p:spPr>
      </p:pic>
      <p:cxnSp>
        <p:nvCxnSpPr>
          <p:cNvPr id="48" name="Google Shape;48;p1"/>
          <p:cNvCxnSpPr/>
          <p:nvPr/>
        </p:nvCxnSpPr>
        <p:spPr>
          <a:xfrm>
            <a:off x="-9450" y="2861700"/>
            <a:ext cx="9173400" cy="0"/>
          </a:xfrm>
          <a:prstGeom prst="straightConnector1">
            <a:avLst/>
          </a:prstGeom>
          <a:noFill/>
          <a:ln w="28575" cap="flat" cmpd="sng">
            <a:solidFill>
              <a:srgbClr val="F37721"/>
            </a:solidFill>
            <a:prstDash val="solid"/>
            <a:round/>
            <a:headEnd type="none" w="sm" len="sm"/>
            <a:tailEnd type="none" w="sm" len="sm"/>
          </a:ln>
        </p:spPr>
      </p:cxnSp>
      <p:cxnSp>
        <p:nvCxnSpPr>
          <p:cNvPr id="49" name="Google Shape;49;p1"/>
          <p:cNvCxnSpPr/>
          <p:nvPr/>
        </p:nvCxnSpPr>
        <p:spPr>
          <a:xfrm>
            <a:off x="-9450" y="889800"/>
            <a:ext cx="9173400" cy="0"/>
          </a:xfrm>
          <a:prstGeom prst="straightConnector1">
            <a:avLst/>
          </a:prstGeom>
          <a:noFill/>
          <a:ln w="28575" cap="flat" cmpd="sng">
            <a:solidFill>
              <a:srgbClr val="F37721"/>
            </a:solidFill>
            <a:prstDash val="solid"/>
            <a:round/>
            <a:headEnd type="none" w="sm" len="sm"/>
            <a:tailEnd type="none" w="sm" len="sm"/>
          </a:ln>
        </p:spPr>
      </p:cxnSp>
      <p:cxnSp>
        <p:nvCxnSpPr>
          <p:cNvPr id="50" name="Google Shape;50;p1"/>
          <p:cNvCxnSpPr/>
          <p:nvPr/>
        </p:nvCxnSpPr>
        <p:spPr>
          <a:xfrm>
            <a:off x="-9450" y="4663225"/>
            <a:ext cx="9173400" cy="0"/>
          </a:xfrm>
          <a:prstGeom prst="straightConnector1">
            <a:avLst/>
          </a:prstGeom>
          <a:noFill/>
          <a:ln w="9525" cap="flat" cmpd="sng">
            <a:solidFill>
              <a:srgbClr val="000000"/>
            </a:solidFill>
            <a:prstDash val="solid"/>
            <a:round/>
            <a:headEnd type="none" w="sm" len="sm"/>
            <a:tailEnd type="none" w="sm" len="sm"/>
          </a:ln>
        </p:spPr>
      </p:cxnSp>
      <p:sp>
        <p:nvSpPr>
          <p:cNvPr id="51" name="Google Shape;51;p1"/>
          <p:cNvSpPr txBox="1"/>
          <p:nvPr/>
        </p:nvSpPr>
        <p:spPr>
          <a:xfrm>
            <a:off x="3162550" y="4817130"/>
            <a:ext cx="1268700" cy="15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Proxima Nova"/>
                <a:ea typeface="Proxima Nova"/>
                <a:cs typeface="Proxima Nova"/>
                <a:sym typeface="Proxima Nova"/>
              </a:rPr>
              <a:t>SUPPORTED BY:</a:t>
            </a:r>
            <a:endParaRPr sz="1000" b="0" i="0" u="none" strike="noStrike" cap="none">
              <a:solidFill>
                <a:srgbClr val="000000"/>
              </a:solidFill>
              <a:latin typeface="Proxima Nova"/>
              <a:ea typeface="Proxima Nova"/>
              <a:cs typeface="Proxima Nova"/>
              <a:sym typeface="Proxima Nova"/>
            </a:endParaRPr>
          </a:p>
        </p:txBody>
      </p:sp>
      <p:pic>
        <p:nvPicPr>
          <p:cNvPr id="52" name="Google Shape;52;p1"/>
          <p:cNvPicPr preferRelativeResize="0"/>
          <p:nvPr/>
        </p:nvPicPr>
        <p:blipFill rotWithShape="1">
          <a:blip r:embed="rId5">
            <a:alphaModFix/>
          </a:blip>
          <a:srcRect/>
          <a:stretch/>
        </p:blipFill>
        <p:spPr>
          <a:xfrm>
            <a:off x="4274202" y="4801725"/>
            <a:ext cx="1925499" cy="211550"/>
          </a:xfrm>
          <a:prstGeom prst="rect">
            <a:avLst/>
          </a:prstGeom>
          <a:noFill/>
          <a:ln>
            <a:noFill/>
          </a:ln>
        </p:spPr>
      </p:pic>
      <p:sp>
        <p:nvSpPr>
          <p:cNvPr id="53" name="Google Shape;53;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0F8598AF-B535-2791-CCAE-87BE5FF2BF8F}"/>
            </a:ext>
          </a:extLst>
        </p:cNvPr>
        <p:cNvGrpSpPr/>
        <p:nvPr/>
      </p:nvGrpSpPr>
      <p:grpSpPr>
        <a:xfrm>
          <a:off x="0" y="0"/>
          <a:ext cx="0" cy="0"/>
          <a:chOff x="0" y="0"/>
          <a:chExt cx="0" cy="0"/>
        </a:xfrm>
      </p:grpSpPr>
      <p:sp>
        <p:nvSpPr>
          <p:cNvPr id="211" name="Google Shape;211;p17">
            <a:extLst>
              <a:ext uri="{FF2B5EF4-FFF2-40B4-BE49-F238E27FC236}">
                <a16:creationId xmlns:a16="http://schemas.microsoft.com/office/drawing/2014/main" id="{CEC2FA5E-145C-408B-47C9-53C5400D6100}"/>
              </a:ext>
            </a:extLst>
          </p:cNvPr>
          <p:cNvSpPr/>
          <p:nvPr/>
        </p:nvSpPr>
        <p:spPr>
          <a:xfrm>
            <a:off x="0" y="0"/>
            <a:ext cx="9144000" cy="5409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17">
            <a:extLst>
              <a:ext uri="{FF2B5EF4-FFF2-40B4-BE49-F238E27FC236}">
                <a16:creationId xmlns:a16="http://schemas.microsoft.com/office/drawing/2014/main" id="{B4EE330B-09F9-D085-6B95-48FD1B9B7F09}"/>
              </a:ext>
            </a:extLst>
          </p:cNvPr>
          <p:cNvSpPr/>
          <p:nvPr/>
        </p:nvSpPr>
        <p:spPr>
          <a:xfrm>
            <a:off x="0" y="4602587"/>
            <a:ext cx="9144000" cy="540913"/>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3" name="Google Shape;213;p17">
            <a:extLst>
              <a:ext uri="{FF2B5EF4-FFF2-40B4-BE49-F238E27FC236}">
                <a16:creationId xmlns:a16="http://schemas.microsoft.com/office/drawing/2014/main" id="{4661A89A-D2B4-1B8B-9B1D-E3EBC5C9AE56}"/>
              </a:ext>
            </a:extLst>
          </p:cNvPr>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214" name="Google Shape;214;p17">
            <a:extLst>
              <a:ext uri="{FF2B5EF4-FFF2-40B4-BE49-F238E27FC236}">
                <a16:creationId xmlns:a16="http://schemas.microsoft.com/office/drawing/2014/main" id="{8F33A1BB-C994-7E7F-DAA6-03F9A00862FD}"/>
              </a:ext>
            </a:extLst>
          </p:cNvPr>
          <p:cNvPicPr preferRelativeResize="0"/>
          <p:nvPr/>
        </p:nvPicPr>
        <p:blipFill rotWithShape="1">
          <a:blip r:embed="rId3">
            <a:alphaModFix/>
          </a:blip>
          <a:srcRect/>
          <a:stretch/>
        </p:blipFill>
        <p:spPr>
          <a:xfrm>
            <a:off x="311700" y="4773415"/>
            <a:ext cx="2806636" cy="173204"/>
          </a:xfrm>
          <a:prstGeom prst="rect">
            <a:avLst/>
          </a:prstGeom>
          <a:noFill/>
          <a:ln>
            <a:noFill/>
          </a:ln>
        </p:spPr>
      </p:pic>
      <p:sp>
        <p:nvSpPr>
          <p:cNvPr id="215" name="Google Shape;215;p17">
            <a:extLst>
              <a:ext uri="{FF2B5EF4-FFF2-40B4-BE49-F238E27FC236}">
                <a16:creationId xmlns:a16="http://schemas.microsoft.com/office/drawing/2014/main" id="{F51FDC56-E3DA-606E-20CD-41391656F6E8}"/>
              </a:ext>
            </a:extLst>
          </p:cNvPr>
          <p:cNvSpPr txBox="1"/>
          <p:nvPr/>
        </p:nvSpPr>
        <p:spPr>
          <a:xfrm>
            <a:off x="-6000" y="137465"/>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Proxima Nova"/>
              <a:ea typeface="Proxima Nova"/>
              <a:cs typeface="Proxima Nova"/>
              <a:sym typeface="Proxima Nova"/>
            </a:endParaRPr>
          </a:p>
        </p:txBody>
      </p:sp>
      <p:sp>
        <p:nvSpPr>
          <p:cNvPr id="216" name="Google Shape;216;p17">
            <a:extLst>
              <a:ext uri="{FF2B5EF4-FFF2-40B4-BE49-F238E27FC236}">
                <a16:creationId xmlns:a16="http://schemas.microsoft.com/office/drawing/2014/main" id="{123DEF43-8D06-D25E-294E-930E0AC12BA8}"/>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pic>
        <p:nvPicPr>
          <p:cNvPr id="217" name="Google Shape;217;p17">
            <a:extLst>
              <a:ext uri="{FF2B5EF4-FFF2-40B4-BE49-F238E27FC236}">
                <a16:creationId xmlns:a16="http://schemas.microsoft.com/office/drawing/2014/main" id="{887CBD1A-B400-1035-FD09-6253B53647A7}"/>
              </a:ext>
            </a:extLst>
          </p:cNvPr>
          <p:cNvPicPr preferRelativeResize="0"/>
          <p:nvPr/>
        </p:nvPicPr>
        <p:blipFill rotWithShape="1">
          <a:blip r:embed="rId4">
            <a:alphaModFix/>
          </a:blip>
          <a:srcRect r="77107"/>
          <a:stretch/>
        </p:blipFill>
        <p:spPr>
          <a:xfrm>
            <a:off x="8337966" y="116579"/>
            <a:ext cx="461695" cy="366049"/>
          </a:xfrm>
          <a:prstGeom prst="rect">
            <a:avLst/>
          </a:prstGeom>
          <a:noFill/>
          <a:ln>
            <a:noFill/>
          </a:ln>
        </p:spPr>
      </p:pic>
      <p:sp>
        <p:nvSpPr>
          <p:cNvPr id="3" name="TextBox 2">
            <a:extLst>
              <a:ext uri="{FF2B5EF4-FFF2-40B4-BE49-F238E27FC236}">
                <a16:creationId xmlns:a16="http://schemas.microsoft.com/office/drawing/2014/main" id="{A578A8D0-30FB-0716-46DE-DDD0088325CF}"/>
              </a:ext>
            </a:extLst>
          </p:cNvPr>
          <p:cNvSpPr txBox="1"/>
          <p:nvPr/>
        </p:nvSpPr>
        <p:spPr>
          <a:xfrm>
            <a:off x="167269" y="1241645"/>
            <a:ext cx="3363009" cy="1815882"/>
          </a:xfrm>
          <a:prstGeom prst="rect">
            <a:avLst/>
          </a:prstGeom>
          <a:noFill/>
        </p:spPr>
        <p:txBody>
          <a:bodyPr wrap="square">
            <a:spAutoFit/>
          </a:bodyPr>
          <a:lstStyle/>
          <a:p>
            <a:pPr marL="0" lvl="0" indent="0" algn="l" rtl="0">
              <a:spcBef>
                <a:spcPts val="0"/>
              </a:spcBef>
              <a:spcAft>
                <a:spcPts val="0"/>
              </a:spcAft>
              <a:buNone/>
            </a:pPr>
            <a:r>
              <a:rPr lang="en-US" sz="1400" dirty="0">
                <a:solidFill>
                  <a:schemeClr val="tx1"/>
                </a:solidFill>
                <a:latin typeface="Abel"/>
                <a:ea typeface="Abel"/>
                <a:cs typeface="Abel"/>
                <a:sym typeface="Abel"/>
              </a:rPr>
              <a:t>It’s time to play your sounds for the class. </a:t>
            </a:r>
          </a:p>
          <a:p>
            <a:pPr marL="0" lvl="0" indent="0" algn="l" rtl="0">
              <a:spcBef>
                <a:spcPts val="0"/>
              </a:spcBef>
              <a:spcAft>
                <a:spcPts val="0"/>
              </a:spcAft>
              <a:buNone/>
            </a:pPr>
            <a:endParaRPr lang="en-US" sz="1400" dirty="0">
              <a:solidFill>
                <a:schemeClr val="tx1"/>
              </a:solidFill>
              <a:latin typeface="Abel"/>
              <a:ea typeface="Abel"/>
              <a:cs typeface="Abel"/>
              <a:sym typeface="Abel"/>
            </a:endParaRPr>
          </a:p>
          <a:p>
            <a:pPr marL="0" lvl="0" indent="0" algn="l" rtl="0">
              <a:spcBef>
                <a:spcPts val="0"/>
              </a:spcBef>
              <a:spcAft>
                <a:spcPts val="0"/>
              </a:spcAft>
              <a:buNone/>
            </a:pPr>
            <a:r>
              <a:rPr lang="en-US" sz="1400" dirty="0">
                <a:solidFill>
                  <a:schemeClr val="tx1"/>
                </a:solidFill>
                <a:latin typeface="Abel"/>
                <a:ea typeface="Abel"/>
                <a:cs typeface="Abel"/>
                <a:sym typeface="Abel"/>
              </a:rPr>
              <a:t>Explain why you chose certain sounds and how they relate to the physics of sound. </a:t>
            </a:r>
          </a:p>
          <a:p>
            <a:pPr marL="0" lvl="0" indent="0" algn="l" rtl="0">
              <a:spcBef>
                <a:spcPts val="0"/>
              </a:spcBef>
              <a:spcAft>
                <a:spcPts val="0"/>
              </a:spcAft>
              <a:buNone/>
            </a:pPr>
            <a:endParaRPr lang="en-US" sz="1400" dirty="0">
              <a:solidFill>
                <a:schemeClr val="tx1"/>
              </a:solidFill>
              <a:latin typeface="Abel"/>
              <a:ea typeface="Abel"/>
              <a:cs typeface="Abel"/>
              <a:sym typeface="Abel"/>
            </a:endParaRPr>
          </a:p>
          <a:p>
            <a:pPr marL="0" lvl="0" indent="0" algn="l" rtl="0">
              <a:spcBef>
                <a:spcPts val="0"/>
              </a:spcBef>
              <a:spcAft>
                <a:spcPts val="0"/>
              </a:spcAft>
              <a:buNone/>
            </a:pPr>
            <a:r>
              <a:rPr lang="en-US" sz="1400" dirty="0">
                <a:solidFill>
                  <a:schemeClr val="tx1"/>
                </a:solidFill>
                <a:latin typeface="Abel"/>
                <a:ea typeface="Abel"/>
                <a:cs typeface="Abel"/>
                <a:sym typeface="Abel"/>
              </a:rPr>
              <a:t>As a final reflection, find a soothing sound (song, rain, nature sounds) that you might use for their own relaxation in the future.</a:t>
            </a:r>
          </a:p>
        </p:txBody>
      </p:sp>
      <p:sp>
        <p:nvSpPr>
          <p:cNvPr id="5" name="TextBox 4">
            <a:extLst>
              <a:ext uri="{FF2B5EF4-FFF2-40B4-BE49-F238E27FC236}">
                <a16:creationId xmlns:a16="http://schemas.microsoft.com/office/drawing/2014/main" id="{6B12A029-592D-FBE2-7859-BF0AB53A3C40}"/>
              </a:ext>
            </a:extLst>
          </p:cNvPr>
          <p:cNvSpPr txBox="1"/>
          <p:nvPr/>
        </p:nvSpPr>
        <p:spPr>
          <a:xfrm>
            <a:off x="167269" y="756602"/>
            <a:ext cx="4828478" cy="800219"/>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Presentation &amp; Reflection</a:t>
            </a:r>
            <a:endParaRPr lang="en-US" sz="1800" b="0" dirty="0">
              <a:effectLst/>
            </a:endParaRPr>
          </a:p>
          <a:p>
            <a:br>
              <a:rPr lang="en-US" dirty="0"/>
            </a:br>
            <a:endParaRPr lang="en-US" dirty="0"/>
          </a:p>
        </p:txBody>
      </p:sp>
      <p:pic>
        <p:nvPicPr>
          <p:cNvPr id="6" name="Google Shape;140;p21">
            <a:extLst>
              <a:ext uri="{FF2B5EF4-FFF2-40B4-BE49-F238E27FC236}">
                <a16:creationId xmlns:a16="http://schemas.microsoft.com/office/drawing/2014/main" id="{FF689FC3-539D-68ED-91BA-AEF26A8F2FEC}"/>
              </a:ext>
            </a:extLst>
          </p:cNvPr>
          <p:cNvPicPr preferRelativeResize="0"/>
          <p:nvPr/>
        </p:nvPicPr>
        <p:blipFill>
          <a:blip r:embed="rId5">
            <a:alphaModFix/>
          </a:blip>
          <a:stretch>
            <a:fillRect/>
          </a:stretch>
        </p:blipFill>
        <p:spPr>
          <a:xfrm>
            <a:off x="3910387" y="1086056"/>
            <a:ext cx="4658426" cy="2620375"/>
          </a:xfrm>
          <a:prstGeom prst="rect">
            <a:avLst/>
          </a:prstGeom>
          <a:noFill/>
          <a:ln>
            <a:noFill/>
          </a:ln>
        </p:spPr>
      </p:pic>
    </p:spTree>
    <p:extLst>
      <p:ext uri="{BB962C8B-B14F-4D97-AF65-F5344CB8AC3E}">
        <p14:creationId xmlns:p14="http://schemas.microsoft.com/office/powerpoint/2010/main" val="268992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2CB849C8-1EFE-DACA-5B42-D58E439EC472}"/>
            </a:ext>
          </a:extLst>
        </p:cNvPr>
        <p:cNvGrpSpPr/>
        <p:nvPr/>
      </p:nvGrpSpPr>
      <p:grpSpPr>
        <a:xfrm>
          <a:off x="0" y="0"/>
          <a:ext cx="0" cy="0"/>
          <a:chOff x="0" y="0"/>
          <a:chExt cx="0" cy="0"/>
        </a:xfrm>
      </p:grpSpPr>
      <p:sp>
        <p:nvSpPr>
          <p:cNvPr id="211" name="Google Shape;211;p17">
            <a:extLst>
              <a:ext uri="{FF2B5EF4-FFF2-40B4-BE49-F238E27FC236}">
                <a16:creationId xmlns:a16="http://schemas.microsoft.com/office/drawing/2014/main" id="{69B0BA38-077C-E0F1-357E-73AAA2F0507B}"/>
              </a:ext>
            </a:extLst>
          </p:cNvPr>
          <p:cNvSpPr/>
          <p:nvPr/>
        </p:nvSpPr>
        <p:spPr>
          <a:xfrm>
            <a:off x="0" y="0"/>
            <a:ext cx="9144000" cy="5409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17">
            <a:extLst>
              <a:ext uri="{FF2B5EF4-FFF2-40B4-BE49-F238E27FC236}">
                <a16:creationId xmlns:a16="http://schemas.microsoft.com/office/drawing/2014/main" id="{FE66F103-5994-FC30-4639-112AB495B506}"/>
              </a:ext>
            </a:extLst>
          </p:cNvPr>
          <p:cNvSpPr/>
          <p:nvPr/>
        </p:nvSpPr>
        <p:spPr>
          <a:xfrm>
            <a:off x="0" y="4602587"/>
            <a:ext cx="9144000" cy="540913"/>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3" name="Google Shape;213;p17">
            <a:extLst>
              <a:ext uri="{FF2B5EF4-FFF2-40B4-BE49-F238E27FC236}">
                <a16:creationId xmlns:a16="http://schemas.microsoft.com/office/drawing/2014/main" id="{43462B6C-69AB-4BD4-2DD5-2C62867B5614}"/>
              </a:ext>
            </a:extLst>
          </p:cNvPr>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214" name="Google Shape;214;p17">
            <a:extLst>
              <a:ext uri="{FF2B5EF4-FFF2-40B4-BE49-F238E27FC236}">
                <a16:creationId xmlns:a16="http://schemas.microsoft.com/office/drawing/2014/main" id="{D579483C-284D-959A-5A2D-28E3853A3617}"/>
              </a:ext>
            </a:extLst>
          </p:cNvPr>
          <p:cNvPicPr preferRelativeResize="0"/>
          <p:nvPr/>
        </p:nvPicPr>
        <p:blipFill rotWithShape="1">
          <a:blip r:embed="rId3">
            <a:alphaModFix/>
          </a:blip>
          <a:srcRect/>
          <a:stretch/>
        </p:blipFill>
        <p:spPr>
          <a:xfrm>
            <a:off x="311700" y="4773415"/>
            <a:ext cx="2806636" cy="173204"/>
          </a:xfrm>
          <a:prstGeom prst="rect">
            <a:avLst/>
          </a:prstGeom>
          <a:noFill/>
          <a:ln>
            <a:noFill/>
          </a:ln>
        </p:spPr>
      </p:pic>
      <p:sp>
        <p:nvSpPr>
          <p:cNvPr id="215" name="Google Shape;215;p17">
            <a:extLst>
              <a:ext uri="{FF2B5EF4-FFF2-40B4-BE49-F238E27FC236}">
                <a16:creationId xmlns:a16="http://schemas.microsoft.com/office/drawing/2014/main" id="{C1B2E019-6613-E6ED-6A6D-D26C1E2F8EC4}"/>
              </a:ext>
            </a:extLst>
          </p:cNvPr>
          <p:cNvSpPr txBox="1"/>
          <p:nvPr/>
        </p:nvSpPr>
        <p:spPr>
          <a:xfrm>
            <a:off x="-6000" y="137465"/>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Proxima Nova"/>
              <a:ea typeface="Proxima Nova"/>
              <a:cs typeface="Proxima Nova"/>
              <a:sym typeface="Proxima Nova"/>
            </a:endParaRPr>
          </a:p>
        </p:txBody>
      </p:sp>
      <p:sp>
        <p:nvSpPr>
          <p:cNvPr id="216" name="Google Shape;216;p17">
            <a:extLst>
              <a:ext uri="{FF2B5EF4-FFF2-40B4-BE49-F238E27FC236}">
                <a16:creationId xmlns:a16="http://schemas.microsoft.com/office/drawing/2014/main" id="{4D08A35C-80B6-F794-AEE0-11D82B24456F}"/>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pic>
        <p:nvPicPr>
          <p:cNvPr id="217" name="Google Shape;217;p17">
            <a:extLst>
              <a:ext uri="{FF2B5EF4-FFF2-40B4-BE49-F238E27FC236}">
                <a16:creationId xmlns:a16="http://schemas.microsoft.com/office/drawing/2014/main" id="{1CDC0FB4-6865-6FDD-5F57-26CCC3F78CB7}"/>
              </a:ext>
            </a:extLst>
          </p:cNvPr>
          <p:cNvPicPr preferRelativeResize="0"/>
          <p:nvPr/>
        </p:nvPicPr>
        <p:blipFill rotWithShape="1">
          <a:blip r:embed="rId4">
            <a:alphaModFix/>
          </a:blip>
          <a:srcRect r="77107"/>
          <a:stretch/>
        </p:blipFill>
        <p:spPr>
          <a:xfrm>
            <a:off x="8337966" y="116579"/>
            <a:ext cx="461695" cy="366049"/>
          </a:xfrm>
          <a:prstGeom prst="rect">
            <a:avLst/>
          </a:prstGeom>
          <a:noFill/>
          <a:ln>
            <a:noFill/>
          </a:ln>
        </p:spPr>
      </p:pic>
      <p:sp>
        <p:nvSpPr>
          <p:cNvPr id="3" name="TextBox 2">
            <a:extLst>
              <a:ext uri="{FF2B5EF4-FFF2-40B4-BE49-F238E27FC236}">
                <a16:creationId xmlns:a16="http://schemas.microsoft.com/office/drawing/2014/main" id="{7A6B49B2-04F2-2528-BCDA-33C4179882CC}"/>
              </a:ext>
            </a:extLst>
          </p:cNvPr>
          <p:cNvSpPr txBox="1"/>
          <p:nvPr/>
        </p:nvSpPr>
        <p:spPr>
          <a:xfrm>
            <a:off x="167269" y="1241645"/>
            <a:ext cx="8632392" cy="1384995"/>
          </a:xfrm>
          <a:prstGeom prst="rect">
            <a:avLst/>
          </a:prstGeom>
          <a:noFill/>
        </p:spPr>
        <p:txBody>
          <a:bodyPr wrap="square">
            <a:spAutoFit/>
          </a:bodyPr>
          <a:lstStyle/>
          <a:p>
            <a:pPr marL="95250" lvl="0" algn="l" rtl="0">
              <a:spcBef>
                <a:spcPts val="0"/>
              </a:spcBef>
              <a:spcAft>
                <a:spcPts val="0"/>
              </a:spcAft>
              <a:buClr>
                <a:schemeClr val="lt1"/>
              </a:buClr>
              <a:buSzPts val="2100"/>
            </a:pPr>
            <a:r>
              <a:rPr lang="en-US" sz="1400" dirty="0">
                <a:solidFill>
                  <a:schemeClr val="tx1"/>
                </a:solidFill>
                <a:latin typeface="Abel"/>
                <a:ea typeface="Abel"/>
                <a:cs typeface="Abel"/>
                <a:sym typeface="Abel"/>
              </a:rPr>
              <a:t>How does understanding the science of sound help us care for others?</a:t>
            </a:r>
          </a:p>
          <a:p>
            <a:pPr marL="95250" lvl="0" algn="l" rtl="0">
              <a:spcBef>
                <a:spcPts val="0"/>
              </a:spcBef>
              <a:spcAft>
                <a:spcPts val="0"/>
              </a:spcAft>
              <a:buClr>
                <a:schemeClr val="lt1"/>
              </a:buClr>
              <a:buSzPts val="2100"/>
            </a:pPr>
            <a:endParaRPr lang="en-US" sz="1400" dirty="0">
              <a:solidFill>
                <a:schemeClr val="tx1"/>
              </a:solidFill>
              <a:latin typeface="Abel"/>
              <a:ea typeface="Abel"/>
              <a:cs typeface="Abel"/>
              <a:sym typeface="Abel"/>
            </a:endParaRPr>
          </a:p>
          <a:p>
            <a:pPr marL="95250" lvl="0" algn="l" rtl="0">
              <a:spcBef>
                <a:spcPts val="0"/>
              </a:spcBef>
              <a:spcAft>
                <a:spcPts val="0"/>
              </a:spcAft>
              <a:buClr>
                <a:schemeClr val="lt1"/>
              </a:buClr>
              <a:buSzPts val="2100"/>
            </a:pPr>
            <a:r>
              <a:rPr lang="en-US" sz="1400" dirty="0">
                <a:solidFill>
                  <a:schemeClr val="tx1"/>
                </a:solidFill>
                <a:latin typeface="Abel"/>
                <a:ea typeface="Abel"/>
                <a:cs typeface="Abel"/>
                <a:sym typeface="Abel"/>
              </a:rPr>
              <a:t>How do caregivers instinctively use physics to soothe babies? </a:t>
            </a:r>
          </a:p>
          <a:p>
            <a:pPr marL="95250" lvl="0" algn="l" rtl="0">
              <a:spcBef>
                <a:spcPts val="0"/>
              </a:spcBef>
              <a:spcAft>
                <a:spcPts val="0"/>
              </a:spcAft>
              <a:buClr>
                <a:schemeClr val="lt1"/>
              </a:buClr>
              <a:buSzPts val="2100"/>
            </a:pPr>
            <a:endParaRPr lang="en-US" sz="1400" dirty="0">
              <a:solidFill>
                <a:schemeClr val="tx1"/>
              </a:solidFill>
              <a:latin typeface="Abel"/>
              <a:ea typeface="Abel"/>
              <a:cs typeface="Abel"/>
              <a:sym typeface="Abel"/>
            </a:endParaRPr>
          </a:p>
          <a:p>
            <a:pPr marL="95250" lvl="0" algn="l" rtl="0">
              <a:spcBef>
                <a:spcPts val="0"/>
              </a:spcBef>
              <a:spcAft>
                <a:spcPts val="0"/>
              </a:spcAft>
              <a:buClr>
                <a:schemeClr val="lt1"/>
              </a:buClr>
              <a:buSzPts val="2100"/>
            </a:pPr>
            <a:r>
              <a:rPr lang="en-US" sz="1400" dirty="0">
                <a:solidFill>
                  <a:schemeClr val="tx1"/>
                </a:solidFill>
                <a:latin typeface="Abel"/>
                <a:ea typeface="Abel"/>
                <a:cs typeface="Abel"/>
                <a:sym typeface="Abel"/>
              </a:rPr>
              <a:t>Could these concepts apply to stress relief in adults?</a:t>
            </a:r>
          </a:p>
          <a:p>
            <a:pPr marL="0" lvl="0" indent="0" algn="l" rtl="0">
              <a:spcBef>
                <a:spcPts val="0"/>
              </a:spcBef>
              <a:spcAft>
                <a:spcPts val="0"/>
              </a:spcAft>
              <a:buNone/>
            </a:pPr>
            <a:endParaRPr lang="en-US" sz="1400" dirty="0">
              <a:solidFill>
                <a:schemeClr val="tx1"/>
              </a:solidFill>
              <a:latin typeface="Abel"/>
              <a:ea typeface="Abel"/>
              <a:cs typeface="Abel"/>
              <a:sym typeface="Abel"/>
            </a:endParaRPr>
          </a:p>
        </p:txBody>
      </p:sp>
      <p:sp>
        <p:nvSpPr>
          <p:cNvPr id="5" name="TextBox 4">
            <a:extLst>
              <a:ext uri="{FF2B5EF4-FFF2-40B4-BE49-F238E27FC236}">
                <a16:creationId xmlns:a16="http://schemas.microsoft.com/office/drawing/2014/main" id="{EFCB2396-FB75-8C52-BC17-8D2A9BBFC628}"/>
              </a:ext>
            </a:extLst>
          </p:cNvPr>
          <p:cNvSpPr txBox="1"/>
          <p:nvPr/>
        </p:nvSpPr>
        <p:spPr>
          <a:xfrm>
            <a:off x="167269" y="756602"/>
            <a:ext cx="4828478" cy="800219"/>
          </a:xfrm>
          <a:prstGeom prst="rect">
            <a:avLst/>
          </a:prstGeom>
          <a:noFill/>
        </p:spPr>
        <p:txBody>
          <a:bodyPr wrap="square">
            <a:spAutoFit/>
          </a:bodyPr>
          <a:lstStyle/>
          <a:p>
            <a:pPr rtl="0">
              <a:spcBef>
                <a:spcPts val="0"/>
              </a:spcBef>
              <a:spcAft>
                <a:spcPts val="0"/>
              </a:spcAft>
            </a:pPr>
            <a:r>
              <a:rPr lang="en-US" sz="1800" b="1" dirty="0">
                <a:latin typeface="Arial" panose="020B0604020202020204" pitchFamily="34" charset="0"/>
              </a:rPr>
              <a:t>Discussion</a:t>
            </a:r>
            <a:endParaRPr lang="en-US" sz="1800" b="0" dirty="0">
              <a:effectLst/>
            </a:endParaRPr>
          </a:p>
          <a:p>
            <a:br>
              <a:rPr lang="en-US" dirty="0"/>
            </a:br>
            <a:endParaRPr lang="en-US" dirty="0"/>
          </a:p>
        </p:txBody>
      </p:sp>
    </p:spTree>
    <p:extLst>
      <p:ext uri="{BB962C8B-B14F-4D97-AF65-F5344CB8AC3E}">
        <p14:creationId xmlns:p14="http://schemas.microsoft.com/office/powerpoint/2010/main" val="157682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2c561333ef5_2_8"/>
          <p:cNvSpPr/>
          <p:nvPr/>
        </p:nvSpPr>
        <p:spPr>
          <a:xfrm>
            <a:off x="0" y="0"/>
            <a:ext cx="9144000" cy="540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 name="Google Shape;78;g2c561333ef5_2_8"/>
          <p:cNvSpPr/>
          <p:nvPr/>
        </p:nvSpPr>
        <p:spPr>
          <a:xfrm>
            <a:off x="0" y="4602587"/>
            <a:ext cx="9144000" cy="540900"/>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9" name="Google Shape;79;g2c561333ef5_2_8"/>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80" name="Google Shape;80;g2c561333ef5_2_8"/>
          <p:cNvPicPr preferRelativeResize="0"/>
          <p:nvPr/>
        </p:nvPicPr>
        <p:blipFill rotWithShape="1">
          <a:blip r:embed="rId4">
            <a:alphaModFix/>
          </a:blip>
          <a:srcRect/>
          <a:stretch/>
        </p:blipFill>
        <p:spPr>
          <a:xfrm>
            <a:off x="311700" y="4773415"/>
            <a:ext cx="2806636" cy="173204"/>
          </a:xfrm>
          <a:prstGeom prst="rect">
            <a:avLst/>
          </a:prstGeom>
          <a:noFill/>
          <a:ln>
            <a:noFill/>
          </a:ln>
        </p:spPr>
      </p:pic>
      <p:sp>
        <p:nvSpPr>
          <p:cNvPr id="81" name="Google Shape;81;g2c561333ef5_2_8"/>
          <p:cNvSpPr txBox="1"/>
          <p:nvPr/>
        </p:nvSpPr>
        <p:spPr>
          <a:xfrm>
            <a:off x="-95517" y="136130"/>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2" name="Google Shape;82;g2c561333ef5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pic>
        <p:nvPicPr>
          <p:cNvPr id="83" name="Google Shape;83;g2c561333ef5_2_8"/>
          <p:cNvPicPr preferRelativeResize="0"/>
          <p:nvPr/>
        </p:nvPicPr>
        <p:blipFill rotWithShape="1">
          <a:blip r:embed="rId5">
            <a:alphaModFix/>
          </a:blip>
          <a:srcRect r="77106"/>
          <a:stretch/>
        </p:blipFill>
        <p:spPr>
          <a:xfrm>
            <a:off x="8337966" y="116579"/>
            <a:ext cx="461695" cy="366049"/>
          </a:xfrm>
          <a:prstGeom prst="rect">
            <a:avLst/>
          </a:prstGeom>
          <a:noFill/>
          <a:ln>
            <a:noFill/>
          </a:ln>
        </p:spPr>
      </p:pic>
      <p:sp>
        <p:nvSpPr>
          <p:cNvPr id="3" name="TextBox 2">
            <a:extLst>
              <a:ext uri="{FF2B5EF4-FFF2-40B4-BE49-F238E27FC236}">
                <a16:creationId xmlns:a16="http://schemas.microsoft.com/office/drawing/2014/main" id="{B2D17B2C-9E22-6275-CA7B-2F27CEC9E78A}"/>
              </a:ext>
            </a:extLst>
          </p:cNvPr>
          <p:cNvSpPr txBox="1"/>
          <p:nvPr/>
        </p:nvSpPr>
        <p:spPr>
          <a:xfrm>
            <a:off x="276632" y="638458"/>
            <a:ext cx="4205851" cy="800219"/>
          </a:xfrm>
          <a:prstGeom prst="rect">
            <a:avLst/>
          </a:prstGeom>
          <a:noFill/>
        </p:spPr>
        <p:txBody>
          <a:bodyPr wrap="square">
            <a:spAutoFit/>
          </a:bodyPr>
          <a:lstStyle/>
          <a:p>
            <a:pPr rtl="0">
              <a:spcBef>
                <a:spcPts val="0"/>
              </a:spcBef>
              <a:spcAft>
                <a:spcPts val="0"/>
              </a:spcAft>
            </a:pPr>
            <a:r>
              <a:rPr lang="en-US" sz="1800" b="1" dirty="0">
                <a:latin typeface="+mj-lt"/>
              </a:rPr>
              <a:t>Crying Baby and Caregiver</a:t>
            </a:r>
            <a:br>
              <a:rPr lang="en-US" b="0" dirty="0">
                <a:effectLst/>
                <a:latin typeface="+mj-lt"/>
              </a:rPr>
            </a:br>
            <a:br>
              <a:rPr lang="en-US" dirty="0">
                <a:latin typeface="+mj-lt"/>
              </a:rPr>
            </a:br>
            <a:endParaRPr lang="en-US" dirty="0">
              <a:latin typeface="+mj-lt"/>
            </a:endParaRPr>
          </a:p>
        </p:txBody>
      </p:sp>
      <p:sp>
        <p:nvSpPr>
          <p:cNvPr id="4" name="TextBox 3">
            <a:extLst>
              <a:ext uri="{FF2B5EF4-FFF2-40B4-BE49-F238E27FC236}">
                <a16:creationId xmlns:a16="http://schemas.microsoft.com/office/drawing/2014/main" id="{1CA2B29A-658C-DDC2-49D6-652F98D904F2}"/>
              </a:ext>
            </a:extLst>
          </p:cNvPr>
          <p:cNvSpPr txBox="1"/>
          <p:nvPr/>
        </p:nvSpPr>
        <p:spPr>
          <a:xfrm>
            <a:off x="2216889" y="2419191"/>
            <a:ext cx="4625162" cy="307777"/>
          </a:xfrm>
          <a:prstGeom prst="rect">
            <a:avLst/>
          </a:prstGeom>
          <a:noFill/>
        </p:spPr>
        <p:txBody>
          <a:bodyPr wrap="square">
            <a:spAutoFit/>
          </a:bodyPr>
          <a:lstStyle/>
          <a:p>
            <a:r>
              <a:rPr lang="en-US" b="0" dirty="0">
                <a:effectLst/>
              </a:rPr>
              <a:t> </a:t>
            </a:r>
            <a:endParaRPr lang="en-US" dirty="0"/>
          </a:p>
        </p:txBody>
      </p:sp>
      <p:pic>
        <p:nvPicPr>
          <p:cNvPr id="8" name="Online Media 7" descr="Baby Crying and Calming on White Noise">
            <a:hlinkClick r:id="" action="ppaction://media"/>
            <a:extLst>
              <a:ext uri="{FF2B5EF4-FFF2-40B4-BE49-F238E27FC236}">
                <a16:creationId xmlns:a16="http://schemas.microsoft.com/office/drawing/2014/main" id="{CD5FF7D8-0EE9-9613-D33F-A2D8AB0429FE}"/>
              </a:ext>
            </a:extLst>
          </p:cNvPr>
          <p:cNvPicPr>
            <a:picLocks noRot="1" noChangeAspect="1"/>
          </p:cNvPicPr>
          <p:nvPr>
            <a:videoFile r:link="rId1"/>
          </p:nvPr>
        </p:nvPicPr>
        <p:blipFill>
          <a:blip r:embed="rId6"/>
          <a:stretch>
            <a:fillRect/>
          </a:stretch>
        </p:blipFill>
        <p:spPr>
          <a:xfrm>
            <a:off x="368039" y="1269271"/>
            <a:ext cx="4610545" cy="2604958"/>
          </a:xfrm>
          <a:prstGeom prst="rect">
            <a:avLst/>
          </a:prstGeom>
        </p:spPr>
      </p:pic>
      <p:sp>
        <p:nvSpPr>
          <p:cNvPr id="9" name="TextBox 8">
            <a:extLst>
              <a:ext uri="{FF2B5EF4-FFF2-40B4-BE49-F238E27FC236}">
                <a16:creationId xmlns:a16="http://schemas.microsoft.com/office/drawing/2014/main" id="{13E24643-7C69-B40F-09EF-685722117CDF}"/>
              </a:ext>
            </a:extLst>
          </p:cNvPr>
          <p:cNvSpPr txBox="1"/>
          <p:nvPr/>
        </p:nvSpPr>
        <p:spPr>
          <a:xfrm>
            <a:off x="5273749" y="2234988"/>
            <a:ext cx="3747409" cy="307777"/>
          </a:xfrm>
          <a:prstGeom prst="rect">
            <a:avLst/>
          </a:prstGeom>
          <a:noFill/>
        </p:spPr>
        <p:txBody>
          <a:bodyPr wrap="square" rtlCol="0">
            <a:spAutoFit/>
          </a:bodyPr>
          <a:lstStyle/>
          <a:p>
            <a:r>
              <a:rPr lang="en-US" dirty="0"/>
              <a:t>Why do you think the baby stopped crying?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0c2e14ed55_0_0"/>
          <p:cNvSpPr/>
          <p:nvPr/>
        </p:nvSpPr>
        <p:spPr>
          <a:xfrm>
            <a:off x="0" y="0"/>
            <a:ext cx="9144000" cy="540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 name="Google Shape;94;g30c2e14ed55_0_0"/>
          <p:cNvSpPr/>
          <p:nvPr/>
        </p:nvSpPr>
        <p:spPr>
          <a:xfrm>
            <a:off x="0" y="4602587"/>
            <a:ext cx="9144000" cy="540900"/>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95" name="Google Shape;95;g30c2e14ed55_0_0"/>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96" name="Google Shape;96;g30c2e14ed55_0_0"/>
          <p:cNvPicPr preferRelativeResize="0"/>
          <p:nvPr/>
        </p:nvPicPr>
        <p:blipFill rotWithShape="1">
          <a:blip r:embed="rId3">
            <a:alphaModFix/>
          </a:blip>
          <a:srcRect/>
          <a:stretch/>
        </p:blipFill>
        <p:spPr>
          <a:xfrm>
            <a:off x="311700" y="4773415"/>
            <a:ext cx="2806636" cy="173204"/>
          </a:xfrm>
          <a:prstGeom prst="rect">
            <a:avLst/>
          </a:prstGeom>
          <a:noFill/>
          <a:ln>
            <a:noFill/>
          </a:ln>
        </p:spPr>
      </p:pic>
      <p:sp>
        <p:nvSpPr>
          <p:cNvPr id="97" name="Google Shape;97;g30c2e14ed55_0_0"/>
          <p:cNvSpPr txBox="1"/>
          <p:nvPr/>
        </p:nvSpPr>
        <p:spPr>
          <a:xfrm>
            <a:off x="-40045" y="153136"/>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8" name="Google Shape;98;g30c2e14ed55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pic>
        <p:nvPicPr>
          <p:cNvPr id="99" name="Google Shape;99;g30c2e14ed55_0_0"/>
          <p:cNvPicPr preferRelativeResize="0"/>
          <p:nvPr/>
        </p:nvPicPr>
        <p:blipFill rotWithShape="1">
          <a:blip r:embed="rId4">
            <a:alphaModFix/>
          </a:blip>
          <a:srcRect r="77106"/>
          <a:stretch/>
        </p:blipFill>
        <p:spPr>
          <a:xfrm>
            <a:off x="8337966" y="116579"/>
            <a:ext cx="461695" cy="366049"/>
          </a:xfrm>
          <a:prstGeom prst="rect">
            <a:avLst/>
          </a:prstGeom>
          <a:noFill/>
          <a:ln>
            <a:noFill/>
          </a:ln>
        </p:spPr>
      </p:pic>
      <p:pic>
        <p:nvPicPr>
          <p:cNvPr id="2" name="Google Shape;73;p15">
            <a:extLst>
              <a:ext uri="{FF2B5EF4-FFF2-40B4-BE49-F238E27FC236}">
                <a16:creationId xmlns:a16="http://schemas.microsoft.com/office/drawing/2014/main" id="{ACA8061F-DA86-A422-4502-88F516ABBE87}"/>
              </a:ext>
            </a:extLst>
          </p:cNvPr>
          <p:cNvPicPr preferRelativeResize="0"/>
          <p:nvPr/>
        </p:nvPicPr>
        <p:blipFill rotWithShape="1">
          <a:blip r:embed="rId5">
            <a:alphaModFix/>
          </a:blip>
          <a:srcRect l="28309" t="7903" r="25963" b="7199"/>
          <a:stretch/>
        </p:blipFill>
        <p:spPr>
          <a:xfrm>
            <a:off x="864155" y="1317667"/>
            <a:ext cx="1384800" cy="1887600"/>
          </a:xfrm>
          <a:prstGeom prst="roundRect">
            <a:avLst>
              <a:gd name="adj" fmla="val 16667"/>
            </a:avLst>
          </a:prstGeom>
          <a:noFill/>
          <a:ln w="19050" cap="flat" cmpd="sng">
            <a:solidFill>
              <a:schemeClr val="lt1"/>
            </a:solidFill>
            <a:prstDash val="solid"/>
            <a:round/>
            <a:headEnd type="none" w="sm" len="sm"/>
            <a:tailEnd type="none" w="sm" len="sm"/>
          </a:ln>
        </p:spPr>
      </p:pic>
      <p:pic>
        <p:nvPicPr>
          <p:cNvPr id="3" name="Google Shape;77;p15">
            <a:extLst>
              <a:ext uri="{FF2B5EF4-FFF2-40B4-BE49-F238E27FC236}">
                <a16:creationId xmlns:a16="http://schemas.microsoft.com/office/drawing/2014/main" id="{81F98664-A273-41B1-B131-FFD52506868E}"/>
              </a:ext>
            </a:extLst>
          </p:cNvPr>
          <p:cNvPicPr preferRelativeResize="0"/>
          <p:nvPr/>
        </p:nvPicPr>
        <p:blipFill rotWithShape="1">
          <a:blip r:embed="rId6">
            <a:alphaModFix/>
          </a:blip>
          <a:srcRect l="15127" r="6735"/>
          <a:stretch/>
        </p:blipFill>
        <p:spPr>
          <a:xfrm>
            <a:off x="2822741" y="1317667"/>
            <a:ext cx="1355400" cy="1887600"/>
          </a:xfrm>
          <a:prstGeom prst="roundRect">
            <a:avLst>
              <a:gd name="adj" fmla="val 16667"/>
            </a:avLst>
          </a:prstGeom>
          <a:noFill/>
          <a:ln w="19050" cap="flat" cmpd="sng">
            <a:solidFill>
              <a:schemeClr val="lt1"/>
            </a:solidFill>
            <a:prstDash val="solid"/>
            <a:round/>
            <a:headEnd type="none" w="sm" len="sm"/>
            <a:tailEnd type="none" w="sm" len="sm"/>
          </a:ln>
        </p:spPr>
      </p:pic>
      <p:pic>
        <p:nvPicPr>
          <p:cNvPr id="6" name="Google Shape;78;p15">
            <a:extLst>
              <a:ext uri="{FF2B5EF4-FFF2-40B4-BE49-F238E27FC236}">
                <a16:creationId xmlns:a16="http://schemas.microsoft.com/office/drawing/2014/main" id="{86E0D05C-BBD2-B556-74CE-485498FA7B9E}"/>
              </a:ext>
            </a:extLst>
          </p:cNvPr>
          <p:cNvPicPr preferRelativeResize="0"/>
          <p:nvPr/>
        </p:nvPicPr>
        <p:blipFill>
          <a:blip r:embed="rId7">
            <a:alphaModFix/>
          </a:blip>
          <a:stretch>
            <a:fillRect/>
          </a:stretch>
        </p:blipFill>
        <p:spPr>
          <a:xfrm>
            <a:off x="4861903" y="1317667"/>
            <a:ext cx="1275000" cy="1887600"/>
          </a:xfrm>
          <a:prstGeom prst="roundRect">
            <a:avLst>
              <a:gd name="adj" fmla="val 16667"/>
            </a:avLst>
          </a:prstGeom>
          <a:noFill/>
          <a:ln w="19050" cap="flat" cmpd="sng">
            <a:solidFill>
              <a:schemeClr val="lt1"/>
            </a:solidFill>
            <a:prstDash val="solid"/>
            <a:round/>
            <a:headEnd type="none" w="sm" len="sm"/>
            <a:tailEnd type="none" w="sm" len="sm"/>
          </a:ln>
        </p:spPr>
      </p:pic>
      <p:pic>
        <p:nvPicPr>
          <p:cNvPr id="7" name="Google Shape;80;p15">
            <a:extLst>
              <a:ext uri="{FF2B5EF4-FFF2-40B4-BE49-F238E27FC236}">
                <a16:creationId xmlns:a16="http://schemas.microsoft.com/office/drawing/2014/main" id="{496BA01E-F3CD-FA3E-F8E4-3CC8B7B6CDCE}"/>
              </a:ext>
            </a:extLst>
          </p:cNvPr>
          <p:cNvPicPr preferRelativeResize="0"/>
          <p:nvPr/>
        </p:nvPicPr>
        <p:blipFill rotWithShape="1">
          <a:blip r:embed="rId8">
            <a:alphaModFix/>
          </a:blip>
          <a:srcRect r="23803"/>
          <a:stretch/>
        </p:blipFill>
        <p:spPr>
          <a:xfrm>
            <a:off x="6892364" y="1317667"/>
            <a:ext cx="1475400" cy="1920600"/>
          </a:xfrm>
          <a:prstGeom prst="roundRect">
            <a:avLst>
              <a:gd name="adj" fmla="val 16667"/>
            </a:avLst>
          </a:prstGeom>
          <a:noFill/>
          <a:ln>
            <a:noFill/>
          </a:ln>
        </p:spPr>
      </p:pic>
      <p:sp>
        <p:nvSpPr>
          <p:cNvPr id="10" name="TextBox 9">
            <a:extLst>
              <a:ext uri="{FF2B5EF4-FFF2-40B4-BE49-F238E27FC236}">
                <a16:creationId xmlns:a16="http://schemas.microsoft.com/office/drawing/2014/main" id="{897DE8C8-D1A9-F3BA-E1F9-B7C225BBBA17}"/>
              </a:ext>
            </a:extLst>
          </p:cNvPr>
          <p:cNvSpPr txBox="1"/>
          <p:nvPr/>
        </p:nvSpPr>
        <p:spPr>
          <a:xfrm>
            <a:off x="276632" y="638458"/>
            <a:ext cx="7559563" cy="584775"/>
          </a:xfrm>
          <a:prstGeom prst="rect">
            <a:avLst/>
          </a:prstGeom>
          <a:noFill/>
        </p:spPr>
        <p:txBody>
          <a:bodyPr wrap="square">
            <a:spAutoFit/>
          </a:bodyPr>
          <a:lstStyle/>
          <a:p>
            <a:pPr rtl="0">
              <a:spcBef>
                <a:spcPts val="0"/>
              </a:spcBef>
              <a:spcAft>
                <a:spcPts val="0"/>
              </a:spcAft>
            </a:pPr>
            <a:r>
              <a:rPr lang="en-US" sz="1800" b="1" dirty="0">
                <a:latin typeface="+mj-lt"/>
              </a:rPr>
              <a:t>Understand Soothing Techniques</a:t>
            </a:r>
          </a:p>
          <a:p>
            <a:pPr rtl="0">
              <a:spcBef>
                <a:spcPts val="0"/>
              </a:spcBef>
              <a:spcAft>
                <a:spcPts val="0"/>
              </a:spcAft>
            </a:pPr>
            <a:r>
              <a:rPr lang="en-US" dirty="0">
                <a:latin typeface="+mj-lt"/>
              </a:rPr>
              <a:t>Let’s look at different techniques that can be used to soothe, including: </a:t>
            </a:r>
          </a:p>
        </p:txBody>
      </p:sp>
      <p:sp>
        <p:nvSpPr>
          <p:cNvPr id="11" name="TextBox 10">
            <a:extLst>
              <a:ext uri="{FF2B5EF4-FFF2-40B4-BE49-F238E27FC236}">
                <a16:creationId xmlns:a16="http://schemas.microsoft.com/office/drawing/2014/main" id="{588DFB6F-4389-A8BE-9232-7287C8C761B0}"/>
              </a:ext>
            </a:extLst>
          </p:cNvPr>
          <p:cNvSpPr txBox="1"/>
          <p:nvPr/>
        </p:nvSpPr>
        <p:spPr>
          <a:xfrm>
            <a:off x="744354" y="3229333"/>
            <a:ext cx="1624402" cy="1169551"/>
          </a:xfrm>
          <a:prstGeom prst="rect">
            <a:avLst/>
          </a:prstGeom>
          <a:noFill/>
        </p:spPr>
        <p:txBody>
          <a:bodyPr wrap="square" rtlCol="0">
            <a:spAutoFit/>
          </a:bodyPr>
          <a:lstStyle/>
          <a:p>
            <a:pPr algn="ctr"/>
            <a:r>
              <a:rPr lang="en-US" b="1" dirty="0"/>
              <a:t>Swaddling</a:t>
            </a:r>
          </a:p>
          <a:p>
            <a:pPr algn="ctr"/>
            <a:endParaRPr lang="en-US" dirty="0"/>
          </a:p>
          <a:p>
            <a:pPr algn="ctr"/>
            <a:r>
              <a:rPr lang="en-US" dirty="0"/>
              <a:t>Gentle pressure mimics time during pregnancy</a:t>
            </a:r>
          </a:p>
        </p:txBody>
      </p:sp>
      <p:sp>
        <p:nvSpPr>
          <p:cNvPr id="12" name="TextBox 11">
            <a:extLst>
              <a:ext uri="{FF2B5EF4-FFF2-40B4-BE49-F238E27FC236}">
                <a16:creationId xmlns:a16="http://schemas.microsoft.com/office/drawing/2014/main" id="{E752401C-2D83-18CA-7EE0-CE81CC4E2748}"/>
              </a:ext>
            </a:extLst>
          </p:cNvPr>
          <p:cNvSpPr txBox="1"/>
          <p:nvPr/>
        </p:nvSpPr>
        <p:spPr>
          <a:xfrm>
            <a:off x="2692591" y="3205267"/>
            <a:ext cx="1624402" cy="1169551"/>
          </a:xfrm>
          <a:prstGeom prst="rect">
            <a:avLst/>
          </a:prstGeom>
          <a:noFill/>
        </p:spPr>
        <p:txBody>
          <a:bodyPr wrap="square" rtlCol="0">
            <a:spAutoFit/>
          </a:bodyPr>
          <a:lstStyle/>
          <a:p>
            <a:pPr algn="ctr"/>
            <a:r>
              <a:rPr lang="en-US" b="1" dirty="0"/>
              <a:t>Rocking</a:t>
            </a:r>
          </a:p>
          <a:p>
            <a:pPr algn="ctr"/>
            <a:endParaRPr lang="en-US" dirty="0"/>
          </a:p>
          <a:p>
            <a:pPr algn="ctr"/>
            <a:r>
              <a:rPr lang="en-US" dirty="0"/>
              <a:t>Connects to vibrations and movement</a:t>
            </a:r>
          </a:p>
        </p:txBody>
      </p:sp>
      <p:sp>
        <p:nvSpPr>
          <p:cNvPr id="13" name="TextBox 12">
            <a:extLst>
              <a:ext uri="{FF2B5EF4-FFF2-40B4-BE49-F238E27FC236}">
                <a16:creationId xmlns:a16="http://schemas.microsoft.com/office/drawing/2014/main" id="{7F1B770B-9E8C-340D-EAF6-F89CED0F33BB}"/>
              </a:ext>
            </a:extLst>
          </p:cNvPr>
          <p:cNvSpPr txBox="1"/>
          <p:nvPr/>
        </p:nvSpPr>
        <p:spPr>
          <a:xfrm>
            <a:off x="4463469" y="3229332"/>
            <a:ext cx="2071867" cy="1169551"/>
          </a:xfrm>
          <a:prstGeom prst="rect">
            <a:avLst/>
          </a:prstGeom>
          <a:noFill/>
        </p:spPr>
        <p:txBody>
          <a:bodyPr wrap="square" rtlCol="0">
            <a:spAutoFit/>
          </a:bodyPr>
          <a:lstStyle/>
          <a:p>
            <a:pPr algn="ctr"/>
            <a:r>
              <a:rPr lang="en-US" b="1" dirty="0"/>
              <a:t>Shushing/White Noise</a:t>
            </a:r>
          </a:p>
          <a:p>
            <a:pPr algn="ctr"/>
            <a:endParaRPr lang="en-US" dirty="0"/>
          </a:p>
          <a:p>
            <a:pPr algn="ctr"/>
            <a:r>
              <a:rPr lang="en-US" dirty="0"/>
              <a:t>Continuous, steady sound with calming properties</a:t>
            </a:r>
          </a:p>
        </p:txBody>
      </p:sp>
      <p:sp>
        <p:nvSpPr>
          <p:cNvPr id="14" name="TextBox 13">
            <a:extLst>
              <a:ext uri="{FF2B5EF4-FFF2-40B4-BE49-F238E27FC236}">
                <a16:creationId xmlns:a16="http://schemas.microsoft.com/office/drawing/2014/main" id="{4B1A2EBC-AC92-36E7-D296-CEA4EAE799F4}"/>
              </a:ext>
            </a:extLst>
          </p:cNvPr>
          <p:cNvSpPr txBox="1"/>
          <p:nvPr/>
        </p:nvSpPr>
        <p:spPr>
          <a:xfrm>
            <a:off x="6608710" y="3239838"/>
            <a:ext cx="1886687" cy="1169551"/>
          </a:xfrm>
          <a:prstGeom prst="rect">
            <a:avLst/>
          </a:prstGeom>
          <a:noFill/>
        </p:spPr>
        <p:txBody>
          <a:bodyPr wrap="square" rtlCol="0">
            <a:spAutoFit/>
          </a:bodyPr>
          <a:lstStyle/>
          <a:p>
            <a:pPr algn="ctr"/>
            <a:r>
              <a:rPr lang="en-US" b="1" dirty="0"/>
              <a:t>Caregiver’s Voice</a:t>
            </a:r>
          </a:p>
          <a:p>
            <a:pPr algn="ctr"/>
            <a:endParaRPr lang="en-US" dirty="0"/>
          </a:p>
          <a:p>
            <a:pPr algn="ctr"/>
            <a:r>
              <a:rPr lang="en-US" dirty="0"/>
              <a:t>Familiar and rhythmic, comforting for babies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0c2e14ed55_0_17"/>
          <p:cNvSpPr/>
          <p:nvPr/>
        </p:nvSpPr>
        <p:spPr>
          <a:xfrm>
            <a:off x="0" y="0"/>
            <a:ext cx="9144000" cy="540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 name="Google Shape;110;g30c2e14ed55_0_17"/>
          <p:cNvSpPr/>
          <p:nvPr/>
        </p:nvSpPr>
        <p:spPr>
          <a:xfrm>
            <a:off x="0" y="4602587"/>
            <a:ext cx="9144000" cy="540900"/>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11" name="Google Shape;111;g30c2e14ed55_0_17"/>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112" name="Google Shape;112;g30c2e14ed55_0_17"/>
          <p:cNvPicPr preferRelativeResize="0"/>
          <p:nvPr/>
        </p:nvPicPr>
        <p:blipFill rotWithShape="1">
          <a:blip r:embed="rId7">
            <a:alphaModFix/>
          </a:blip>
          <a:srcRect/>
          <a:stretch/>
        </p:blipFill>
        <p:spPr>
          <a:xfrm>
            <a:off x="311700" y="4773415"/>
            <a:ext cx="2806636" cy="173204"/>
          </a:xfrm>
          <a:prstGeom prst="rect">
            <a:avLst/>
          </a:prstGeom>
          <a:noFill/>
          <a:ln>
            <a:noFill/>
          </a:ln>
        </p:spPr>
      </p:pic>
      <p:sp>
        <p:nvSpPr>
          <p:cNvPr id="113" name="Google Shape;113;g30c2e14ed55_0_17"/>
          <p:cNvSpPr txBox="1"/>
          <p:nvPr/>
        </p:nvSpPr>
        <p:spPr>
          <a:xfrm>
            <a:off x="-114053" y="124564"/>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4" name="Google Shape;114;g30c2e14ed55_0_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pic>
        <p:nvPicPr>
          <p:cNvPr id="115" name="Google Shape;115;g30c2e14ed55_0_17"/>
          <p:cNvPicPr preferRelativeResize="0"/>
          <p:nvPr/>
        </p:nvPicPr>
        <p:blipFill rotWithShape="1">
          <a:blip r:embed="rId8">
            <a:alphaModFix/>
          </a:blip>
          <a:srcRect r="77106"/>
          <a:stretch/>
        </p:blipFill>
        <p:spPr>
          <a:xfrm>
            <a:off x="8337966" y="116579"/>
            <a:ext cx="461695" cy="366049"/>
          </a:xfrm>
          <a:prstGeom prst="rect">
            <a:avLst/>
          </a:prstGeom>
          <a:noFill/>
          <a:ln>
            <a:noFill/>
          </a:ln>
        </p:spPr>
      </p:pic>
      <p:sp>
        <p:nvSpPr>
          <p:cNvPr id="7" name="TextBox 6">
            <a:extLst>
              <a:ext uri="{FF2B5EF4-FFF2-40B4-BE49-F238E27FC236}">
                <a16:creationId xmlns:a16="http://schemas.microsoft.com/office/drawing/2014/main" id="{F353B2C0-A891-217D-F067-909821EB5088}"/>
              </a:ext>
            </a:extLst>
          </p:cNvPr>
          <p:cNvSpPr txBox="1"/>
          <p:nvPr/>
        </p:nvSpPr>
        <p:spPr>
          <a:xfrm>
            <a:off x="230286" y="945371"/>
            <a:ext cx="8790872" cy="738664"/>
          </a:xfrm>
          <a:prstGeom prst="rect">
            <a:avLst/>
          </a:prstGeom>
          <a:noFill/>
        </p:spPr>
        <p:txBody>
          <a:bodyPr wrap="square">
            <a:spAutoFit/>
          </a:bodyPr>
          <a:lstStyle/>
          <a:p>
            <a:pPr rtl="0" fontAlgn="base">
              <a:spcBef>
                <a:spcPts val="1200"/>
              </a:spcBef>
              <a:spcAft>
                <a:spcPts val="120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Now yo</a:t>
            </a:r>
            <a:r>
              <a:rPr lang="en-US" dirty="0">
                <a:latin typeface="Arial" panose="020B0604020202020204" pitchFamily="34" charset="0"/>
              </a:rPr>
              <a:t>u’ll listen to a variety of sounds. As you do, think about whether they are high or low in pitch, and whether they are loud or soft, predictable or unpredictable. Reflect and discuss why certain types of sounds might feel calming.  </a:t>
            </a:r>
            <a:endParaRPr lang="en-US" sz="1400" b="0" i="0" u="none" strike="noStrike" dirty="0">
              <a:solidFill>
                <a:srgbClr val="000000"/>
              </a:solidFill>
              <a:effectLst/>
              <a:latin typeface="Arial" panose="020B0604020202020204" pitchFamily="34" charset="0"/>
            </a:endParaRPr>
          </a:p>
        </p:txBody>
      </p:sp>
      <p:sp>
        <p:nvSpPr>
          <p:cNvPr id="9" name="TextBox 8">
            <a:extLst>
              <a:ext uri="{FF2B5EF4-FFF2-40B4-BE49-F238E27FC236}">
                <a16:creationId xmlns:a16="http://schemas.microsoft.com/office/drawing/2014/main" id="{9661A323-FCCC-E1B1-121C-0D9697DD4C1B}"/>
              </a:ext>
            </a:extLst>
          </p:cNvPr>
          <p:cNvSpPr txBox="1"/>
          <p:nvPr/>
        </p:nvSpPr>
        <p:spPr>
          <a:xfrm>
            <a:off x="230286" y="626892"/>
            <a:ext cx="4897120" cy="800219"/>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mj-lt"/>
              </a:rPr>
              <a:t>Sound Clips</a:t>
            </a:r>
            <a:endParaRPr lang="en-US" sz="1800" b="0" dirty="0">
              <a:effectLst/>
              <a:latin typeface="+mj-lt"/>
            </a:endParaRPr>
          </a:p>
          <a:p>
            <a:br>
              <a:rPr lang="en-US" dirty="0"/>
            </a:br>
            <a:endParaRPr lang="en-US" dirty="0"/>
          </a:p>
        </p:txBody>
      </p:sp>
      <p:sp>
        <p:nvSpPr>
          <p:cNvPr id="12" name="TextBox 11">
            <a:extLst>
              <a:ext uri="{FF2B5EF4-FFF2-40B4-BE49-F238E27FC236}">
                <a16:creationId xmlns:a16="http://schemas.microsoft.com/office/drawing/2014/main" id="{0AF79CF5-D6DE-3362-AF0F-90A3E0FB1F6C}"/>
              </a:ext>
            </a:extLst>
          </p:cNvPr>
          <p:cNvSpPr txBox="1"/>
          <p:nvPr/>
        </p:nvSpPr>
        <p:spPr>
          <a:xfrm>
            <a:off x="2317332" y="2688121"/>
            <a:ext cx="1305587" cy="307777"/>
          </a:xfrm>
          <a:prstGeom prst="rect">
            <a:avLst/>
          </a:prstGeom>
          <a:noFill/>
        </p:spPr>
        <p:txBody>
          <a:bodyPr wrap="square" rtlCol="0">
            <a:spAutoFit/>
          </a:bodyPr>
          <a:lstStyle/>
          <a:p>
            <a:r>
              <a:rPr lang="en-US" dirty="0"/>
              <a:t>1. Heartbeat</a:t>
            </a:r>
          </a:p>
        </p:txBody>
      </p:sp>
      <p:sp>
        <p:nvSpPr>
          <p:cNvPr id="13" name="TextBox 12">
            <a:extLst>
              <a:ext uri="{FF2B5EF4-FFF2-40B4-BE49-F238E27FC236}">
                <a16:creationId xmlns:a16="http://schemas.microsoft.com/office/drawing/2014/main" id="{01817E0A-C8CD-7070-1A93-EF6542CE0662}"/>
              </a:ext>
            </a:extLst>
          </p:cNvPr>
          <p:cNvSpPr txBox="1"/>
          <p:nvPr/>
        </p:nvSpPr>
        <p:spPr>
          <a:xfrm>
            <a:off x="2247284" y="4140921"/>
            <a:ext cx="1445682" cy="307777"/>
          </a:xfrm>
          <a:prstGeom prst="rect">
            <a:avLst/>
          </a:prstGeom>
          <a:noFill/>
        </p:spPr>
        <p:txBody>
          <a:bodyPr wrap="square" rtlCol="0">
            <a:spAutoFit/>
          </a:bodyPr>
          <a:lstStyle/>
          <a:p>
            <a:r>
              <a:rPr lang="en-US" dirty="0"/>
              <a:t>2. White Noise</a:t>
            </a:r>
          </a:p>
        </p:txBody>
      </p:sp>
      <p:sp>
        <p:nvSpPr>
          <p:cNvPr id="14" name="TextBox 13">
            <a:extLst>
              <a:ext uri="{FF2B5EF4-FFF2-40B4-BE49-F238E27FC236}">
                <a16:creationId xmlns:a16="http://schemas.microsoft.com/office/drawing/2014/main" id="{D5B0C816-1867-D85F-41E2-5DA98CF50528}"/>
              </a:ext>
            </a:extLst>
          </p:cNvPr>
          <p:cNvSpPr txBox="1"/>
          <p:nvPr/>
        </p:nvSpPr>
        <p:spPr>
          <a:xfrm>
            <a:off x="5561835" y="2688121"/>
            <a:ext cx="1305587" cy="307777"/>
          </a:xfrm>
          <a:prstGeom prst="rect">
            <a:avLst/>
          </a:prstGeom>
          <a:noFill/>
        </p:spPr>
        <p:txBody>
          <a:bodyPr wrap="square" rtlCol="0">
            <a:spAutoFit/>
          </a:bodyPr>
          <a:lstStyle/>
          <a:p>
            <a:r>
              <a:rPr lang="en-US" dirty="0"/>
              <a:t>3. Shushing</a:t>
            </a:r>
          </a:p>
        </p:txBody>
      </p:sp>
      <p:sp>
        <p:nvSpPr>
          <p:cNvPr id="15" name="TextBox 14">
            <a:extLst>
              <a:ext uri="{FF2B5EF4-FFF2-40B4-BE49-F238E27FC236}">
                <a16:creationId xmlns:a16="http://schemas.microsoft.com/office/drawing/2014/main" id="{3CE8BDA5-3720-1261-B160-AFE62EC845F5}"/>
              </a:ext>
            </a:extLst>
          </p:cNvPr>
          <p:cNvSpPr txBox="1"/>
          <p:nvPr/>
        </p:nvSpPr>
        <p:spPr>
          <a:xfrm>
            <a:off x="5312779" y="4141568"/>
            <a:ext cx="2187615" cy="307777"/>
          </a:xfrm>
          <a:prstGeom prst="rect">
            <a:avLst/>
          </a:prstGeom>
          <a:noFill/>
        </p:spPr>
        <p:txBody>
          <a:bodyPr wrap="square" rtlCol="0">
            <a:spAutoFit/>
          </a:bodyPr>
          <a:lstStyle/>
          <a:p>
            <a:r>
              <a:rPr lang="en-US" dirty="0"/>
              <a:t>4. Shh and white noise</a:t>
            </a:r>
          </a:p>
        </p:txBody>
      </p:sp>
      <p:pic>
        <p:nvPicPr>
          <p:cNvPr id="16" name="Online Media 15" descr="Heartbeat sound">
            <a:hlinkClick r:id="" action="ppaction://media"/>
            <a:extLst>
              <a:ext uri="{FF2B5EF4-FFF2-40B4-BE49-F238E27FC236}">
                <a16:creationId xmlns:a16="http://schemas.microsoft.com/office/drawing/2014/main" id="{3D4779EC-2A42-2A37-B6DE-7979A09B6C70}"/>
              </a:ext>
            </a:extLst>
          </p:cNvPr>
          <p:cNvPicPr>
            <a:picLocks noRot="1" noChangeAspect="1"/>
          </p:cNvPicPr>
          <p:nvPr>
            <a:videoFile r:link="rId1"/>
          </p:nvPr>
        </p:nvPicPr>
        <p:blipFill>
          <a:blip r:embed="rId9"/>
          <a:stretch>
            <a:fillRect/>
          </a:stretch>
        </p:blipFill>
        <p:spPr>
          <a:xfrm>
            <a:off x="2152804" y="1787071"/>
            <a:ext cx="1588511" cy="897509"/>
          </a:xfrm>
          <a:prstGeom prst="rect">
            <a:avLst/>
          </a:prstGeom>
        </p:spPr>
      </p:pic>
      <p:pic>
        <p:nvPicPr>
          <p:cNvPr id="19" name="Online Media 18" descr="White Noise">
            <a:hlinkClick r:id="" action="ppaction://media"/>
            <a:extLst>
              <a:ext uri="{FF2B5EF4-FFF2-40B4-BE49-F238E27FC236}">
                <a16:creationId xmlns:a16="http://schemas.microsoft.com/office/drawing/2014/main" id="{47D811D2-DF6C-FB93-552A-B1635A2A2CD5}"/>
              </a:ext>
            </a:extLst>
          </p:cNvPr>
          <p:cNvPicPr>
            <a:picLocks noRot="1" noChangeAspect="1"/>
          </p:cNvPicPr>
          <p:nvPr>
            <a:videoFile r:link="rId2"/>
          </p:nvPr>
        </p:nvPicPr>
        <p:blipFill>
          <a:blip r:embed="rId10"/>
          <a:stretch>
            <a:fillRect/>
          </a:stretch>
        </p:blipFill>
        <p:spPr>
          <a:xfrm>
            <a:off x="2152804" y="3166726"/>
            <a:ext cx="1751865" cy="989804"/>
          </a:xfrm>
          <a:prstGeom prst="rect">
            <a:avLst/>
          </a:prstGeom>
        </p:spPr>
      </p:pic>
      <p:pic>
        <p:nvPicPr>
          <p:cNvPr id="20" name="Online Media 19" descr="Baby Sleep Shhh: The Perfect Settling Tool for Babies!">
            <a:hlinkClick r:id="" action="ppaction://media"/>
            <a:extLst>
              <a:ext uri="{FF2B5EF4-FFF2-40B4-BE49-F238E27FC236}">
                <a16:creationId xmlns:a16="http://schemas.microsoft.com/office/drawing/2014/main" id="{B73019D2-6FAE-DCAC-C60B-DC3675F74425}"/>
              </a:ext>
            </a:extLst>
          </p:cNvPr>
          <p:cNvPicPr>
            <a:picLocks noRot="1" noChangeAspect="1"/>
          </p:cNvPicPr>
          <p:nvPr>
            <a:videoFile r:link="rId3"/>
          </p:nvPr>
        </p:nvPicPr>
        <p:blipFill>
          <a:blip r:embed="rId11"/>
          <a:stretch>
            <a:fillRect/>
          </a:stretch>
        </p:blipFill>
        <p:spPr>
          <a:xfrm>
            <a:off x="5421741" y="1576857"/>
            <a:ext cx="1556261" cy="1167196"/>
          </a:xfrm>
          <a:prstGeom prst="rect">
            <a:avLst/>
          </a:prstGeom>
        </p:spPr>
      </p:pic>
      <p:pic>
        <p:nvPicPr>
          <p:cNvPr id="21" name="Online Media 20" descr="Shhh Sound to Put a Baby to Sleep | Fall Asleep and Relax Instantly!">
            <a:hlinkClick r:id="" action="ppaction://media"/>
            <a:extLst>
              <a:ext uri="{FF2B5EF4-FFF2-40B4-BE49-F238E27FC236}">
                <a16:creationId xmlns:a16="http://schemas.microsoft.com/office/drawing/2014/main" id="{7B61E4F0-202F-49A4-6174-23652CB5BE4E}"/>
              </a:ext>
            </a:extLst>
          </p:cNvPr>
          <p:cNvPicPr>
            <a:picLocks noRot="1" noChangeAspect="1"/>
          </p:cNvPicPr>
          <p:nvPr>
            <a:videoFile r:link="rId4"/>
          </p:nvPr>
        </p:nvPicPr>
        <p:blipFill>
          <a:blip r:embed="rId12"/>
          <a:stretch>
            <a:fillRect/>
          </a:stretch>
        </p:blipFill>
        <p:spPr>
          <a:xfrm>
            <a:off x="5396796" y="3141428"/>
            <a:ext cx="1841416" cy="104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16"/>
                </p:tgtEl>
              </p:cMediaNode>
            </p:vide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6"/>
                                        </p:tgtEl>
                                      </p:cBhvr>
                                    </p:cmd>
                                  </p:childTnLst>
                                </p:cTn>
                              </p:par>
                            </p:childTnLst>
                          </p:cTn>
                        </p:par>
                      </p:childTnLst>
                    </p:cTn>
                  </p:par>
                </p:childTnLst>
              </p:cTn>
              <p:nextCondLst>
                <p:cond evt="onClick" delay="0">
                  <p:tgtEl>
                    <p:spTgt spid="16"/>
                  </p:tgtEl>
                </p:cond>
              </p:nextCondLst>
            </p:seq>
            <p:video>
              <p:cMediaNode vol="80000">
                <p:cTn id="25" fill="hold" display="0">
                  <p:stCondLst>
                    <p:cond delay="indefinite"/>
                  </p:stCondLst>
                </p:cTn>
                <p:tgtEl>
                  <p:spTgt spid="19"/>
                </p:tgtEl>
              </p:cMediaNode>
            </p:video>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9"/>
                                        </p:tgtEl>
                                      </p:cBhvr>
                                    </p:cmd>
                                  </p:childTnLst>
                                </p:cTn>
                              </p:par>
                            </p:childTnLst>
                          </p:cTn>
                        </p:par>
                      </p:childTnLst>
                    </p:cTn>
                  </p:par>
                </p:childTnLst>
              </p:cTn>
              <p:nextCondLst>
                <p:cond evt="onClick" delay="0">
                  <p:tgtEl>
                    <p:spTgt spid="19"/>
                  </p:tgtEl>
                </p:cond>
              </p:nextCondLst>
            </p:seq>
            <p:video>
              <p:cMediaNode vol="80000">
                <p:cTn id="31" fill="hold" display="0">
                  <p:stCondLst>
                    <p:cond delay="indefinite"/>
                  </p:stCondLst>
                </p:cTn>
                <p:tgtEl>
                  <p:spTgt spid="20"/>
                </p:tgtEl>
              </p:cMediaNode>
            </p:video>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20"/>
                                        </p:tgtEl>
                                      </p:cBhvr>
                                    </p:cmd>
                                  </p:childTnLst>
                                </p:cTn>
                              </p:par>
                            </p:childTnLst>
                          </p:cTn>
                        </p:par>
                      </p:childTnLst>
                    </p:cTn>
                  </p:par>
                </p:childTnLst>
              </p:cTn>
              <p:nextCondLst>
                <p:cond evt="onClick" delay="0">
                  <p:tgtEl>
                    <p:spTgt spid="20"/>
                  </p:tgtEl>
                </p:cond>
              </p:nextCondLst>
            </p:seq>
            <p:video>
              <p:cMediaNode vol="80000">
                <p:cTn id="37" fill="hold" display="0">
                  <p:stCondLst>
                    <p:cond delay="indefinite"/>
                  </p:stCondLst>
                </p:cTn>
                <p:tgtEl>
                  <p:spTgt spid="21"/>
                </p:tgtEl>
              </p:cMediaNode>
            </p:video>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p:nvPr/>
        </p:nvSpPr>
        <p:spPr>
          <a:xfrm>
            <a:off x="0" y="0"/>
            <a:ext cx="9144000" cy="5409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17"/>
          <p:cNvSpPr/>
          <p:nvPr/>
        </p:nvSpPr>
        <p:spPr>
          <a:xfrm>
            <a:off x="0" y="4602587"/>
            <a:ext cx="9144000" cy="540913"/>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3" name="Google Shape;213;p17"/>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214" name="Google Shape;214;p17"/>
          <p:cNvPicPr preferRelativeResize="0"/>
          <p:nvPr/>
        </p:nvPicPr>
        <p:blipFill rotWithShape="1">
          <a:blip r:embed="rId4">
            <a:alphaModFix/>
          </a:blip>
          <a:srcRect/>
          <a:stretch/>
        </p:blipFill>
        <p:spPr>
          <a:xfrm>
            <a:off x="311700" y="4773415"/>
            <a:ext cx="2806636" cy="173204"/>
          </a:xfrm>
          <a:prstGeom prst="rect">
            <a:avLst/>
          </a:prstGeom>
          <a:noFill/>
          <a:ln>
            <a:noFill/>
          </a:ln>
        </p:spPr>
      </p:pic>
      <p:sp>
        <p:nvSpPr>
          <p:cNvPr id="215" name="Google Shape;215;p17"/>
          <p:cNvSpPr txBox="1"/>
          <p:nvPr/>
        </p:nvSpPr>
        <p:spPr>
          <a:xfrm>
            <a:off x="-88949" y="116579"/>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Proxima Nova"/>
              <a:ea typeface="Proxima Nova"/>
              <a:cs typeface="Proxima Nova"/>
              <a:sym typeface="Proxima Nova"/>
            </a:endParaRPr>
          </a:p>
        </p:txBody>
      </p:sp>
      <p:sp>
        <p:nvSpPr>
          <p:cNvPr id="216" name="Google Shape;21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pic>
        <p:nvPicPr>
          <p:cNvPr id="217" name="Google Shape;217;p17"/>
          <p:cNvPicPr preferRelativeResize="0"/>
          <p:nvPr/>
        </p:nvPicPr>
        <p:blipFill rotWithShape="1">
          <a:blip r:embed="rId5">
            <a:alphaModFix/>
          </a:blip>
          <a:srcRect r="77107"/>
          <a:stretch/>
        </p:blipFill>
        <p:spPr>
          <a:xfrm>
            <a:off x="8337966" y="116579"/>
            <a:ext cx="461695" cy="366049"/>
          </a:xfrm>
          <a:prstGeom prst="rect">
            <a:avLst/>
          </a:prstGeom>
          <a:noFill/>
          <a:ln>
            <a:noFill/>
          </a:ln>
        </p:spPr>
      </p:pic>
      <p:sp>
        <p:nvSpPr>
          <p:cNvPr id="3" name="TextBox 2">
            <a:extLst>
              <a:ext uri="{FF2B5EF4-FFF2-40B4-BE49-F238E27FC236}">
                <a16:creationId xmlns:a16="http://schemas.microsoft.com/office/drawing/2014/main" id="{D1AE4E9F-DC88-AF61-18B2-DE2B74357A96}"/>
              </a:ext>
            </a:extLst>
          </p:cNvPr>
          <p:cNvSpPr txBox="1"/>
          <p:nvPr/>
        </p:nvSpPr>
        <p:spPr>
          <a:xfrm>
            <a:off x="167267" y="1007680"/>
            <a:ext cx="8525320" cy="523220"/>
          </a:xfrm>
          <a:prstGeom prst="rect">
            <a:avLst/>
          </a:prstGeom>
          <a:noFill/>
        </p:spPr>
        <p:txBody>
          <a:bodyPr wrap="square">
            <a:spAutoFit/>
          </a:bodyPr>
          <a:lstStyle/>
          <a:p>
            <a:pPr rtl="0" fontAlgn="base">
              <a:spcBef>
                <a:spcPts val="1200"/>
              </a:spcBef>
              <a:spcAft>
                <a:spcPts val="1200"/>
              </a:spcAft>
              <a:buFont typeface="Arial" panose="020B0604020202020204" pitchFamily="34" charset="0"/>
              <a:buChar char="•"/>
            </a:pPr>
            <a:r>
              <a:rPr lang="en-US" sz="1400" b="0" i="0" u="none" strike="noStrike" dirty="0">
                <a:solidFill>
                  <a:srgbClr val="000000"/>
                </a:solidFill>
                <a:effectLst/>
                <a:latin typeface="Nunito" panose="020F0502020204030204" pitchFamily="34" charset="0"/>
              </a:rPr>
              <a:t>Now we’re going to explore three key ideas: </a:t>
            </a:r>
            <a:r>
              <a:rPr lang="en-US" sz="1400" b="1" i="0" u="none" strike="noStrike" dirty="0">
                <a:solidFill>
                  <a:srgbClr val="000000"/>
                </a:solidFill>
                <a:effectLst/>
                <a:latin typeface="Nunito" panose="020F0502020204030204" pitchFamily="34" charset="0"/>
              </a:rPr>
              <a:t>frequency</a:t>
            </a:r>
            <a:r>
              <a:rPr lang="en-US" sz="1400" b="0" i="0" u="none" strike="noStrike" dirty="0">
                <a:solidFill>
                  <a:srgbClr val="000000"/>
                </a:solidFill>
                <a:effectLst/>
                <a:latin typeface="Nunito" panose="020F0502020204030204" pitchFamily="34" charset="0"/>
              </a:rPr>
              <a:t> (pitch), </a:t>
            </a:r>
            <a:r>
              <a:rPr lang="en-US" sz="1400" b="1" i="0" u="none" strike="noStrike" dirty="0">
                <a:solidFill>
                  <a:srgbClr val="000000"/>
                </a:solidFill>
                <a:effectLst/>
                <a:latin typeface="Nunito" panose="020F0502020204030204" pitchFamily="34" charset="0"/>
              </a:rPr>
              <a:t>amplitude</a:t>
            </a:r>
            <a:r>
              <a:rPr lang="en-US" sz="1400" b="0" i="0" u="none" strike="noStrike" dirty="0">
                <a:solidFill>
                  <a:srgbClr val="000000"/>
                </a:solidFill>
                <a:effectLst/>
                <a:latin typeface="Nunito" panose="020F0502020204030204" pitchFamily="34" charset="0"/>
              </a:rPr>
              <a:t> (volume), and </a:t>
            </a:r>
            <a:r>
              <a:rPr lang="en-US" sz="1400" b="1" i="0" u="none" strike="noStrike" dirty="0">
                <a:solidFill>
                  <a:srgbClr val="000000"/>
                </a:solidFill>
                <a:effectLst/>
                <a:latin typeface="Nunito" panose="020F0502020204030204" pitchFamily="34" charset="0"/>
              </a:rPr>
              <a:t>wavelength </a:t>
            </a:r>
            <a:r>
              <a:rPr lang="en-US" sz="1400" b="0" i="0" u="none" strike="noStrike" dirty="0">
                <a:solidFill>
                  <a:srgbClr val="000000"/>
                </a:solidFill>
                <a:effectLst/>
                <a:latin typeface="Nunito" panose="020F0502020204030204" pitchFamily="34" charset="0"/>
              </a:rPr>
              <a:t>(the distance between waves). Let’s dive in by watching this video: </a:t>
            </a:r>
            <a:endParaRPr lang="en-US" sz="1400" b="0" i="0" u="none" strike="noStrike" dirty="0">
              <a:solidFill>
                <a:srgbClr val="000000"/>
              </a:solidFill>
              <a:effectLst/>
              <a:latin typeface="+mj-lt"/>
            </a:endParaRPr>
          </a:p>
        </p:txBody>
      </p:sp>
      <p:sp>
        <p:nvSpPr>
          <p:cNvPr id="5" name="TextBox 4">
            <a:extLst>
              <a:ext uri="{FF2B5EF4-FFF2-40B4-BE49-F238E27FC236}">
                <a16:creationId xmlns:a16="http://schemas.microsoft.com/office/drawing/2014/main" id="{19AE5A28-7531-34B6-52B1-7C29963DC7B6}"/>
              </a:ext>
            </a:extLst>
          </p:cNvPr>
          <p:cNvSpPr txBox="1"/>
          <p:nvPr/>
        </p:nvSpPr>
        <p:spPr>
          <a:xfrm>
            <a:off x="182686" y="599198"/>
            <a:ext cx="7853987" cy="800219"/>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The Physics of Sound (Discussion &amp; Worksheet Activity)</a:t>
            </a:r>
            <a:endParaRPr lang="en-US" sz="1800" b="0" dirty="0">
              <a:effectLst/>
            </a:endParaRPr>
          </a:p>
          <a:p>
            <a:br>
              <a:rPr lang="en-US" dirty="0"/>
            </a:br>
            <a:endParaRPr lang="en-US" dirty="0"/>
          </a:p>
        </p:txBody>
      </p:sp>
      <p:pic>
        <p:nvPicPr>
          <p:cNvPr id="4" name="Online Media 3" descr="Sound: Wavelength, Frequency and Amplitude.">
            <a:hlinkClick r:id="" action="ppaction://media"/>
            <a:extLst>
              <a:ext uri="{FF2B5EF4-FFF2-40B4-BE49-F238E27FC236}">
                <a16:creationId xmlns:a16="http://schemas.microsoft.com/office/drawing/2014/main" id="{7D0B7890-B28C-73D9-00F5-83133CDCC6E5}"/>
              </a:ext>
            </a:extLst>
          </p:cNvPr>
          <p:cNvPicPr>
            <a:picLocks noRot="1" noChangeAspect="1"/>
          </p:cNvPicPr>
          <p:nvPr>
            <a:videoFile r:link="rId1"/>
          </p:nvPr>
        </p:nvPicPr>
        <p:blipFill>
          <a:blip r:embed="rId6"/>
          <a:stretch>
            <a:fillRect/>
          </a:stretch>
        </p:blipFill>
        <p:spPr>
          <a:xfrm>
            <a:off x="2200051" y="1701728"/>
            <a:ext cx="4308127" cy="2434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8F543837-1C7B-2C78-6810-EF92034811DB}"/>
            </a:ext>
          </a:extLst>
        </p:cNvPr>
        <p:cNvGrpSpPr/>
        <p:nvPr/>
      </p:nvGrpSpPr>
      <p:grpSpPr>
        <a:xfrm>
          <a:off x="0" y="0"/>
          <a:ext cx="0" cy="0"/>
          <a:chOff x="0" y="0"/>
          <a:chExt cx="0" cy="0"/>
        </a:xfrm>
      </p:grpSpPr>
      <p:sp>
        <p:nvSpPr>
          <p:cNvPr id="211" name="Google Shape;211;p17">
            <a:extLst>
              <a:ext uri="{FF2B5EF4-FFF2-40B4-BE49-F238E27FC236}">
                <a16:creationId xmlns:a16="http://schemas.microsoft.com/office/drawing/2014/main" id="{12AD87C9-2049-6A46-767D-7E08FB92D0BA}"/>
              </a:ext>
            </a:extLst>
          </p:cNvPr>
          <p:cNvSpPr/>
          <p:nvPr/>
        </p:nvSpPr>
        <p:spPr>
          <a:xfrm>
            <a:off x="0" y="0"/>
            <a:ext cx="9144000" cy="5409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17">
            <a:extLst>
              <a:ext uri="{FF2B5EF4-FFF2-40B4-BE49-F238E27FC236}">
                <a16:creationId xmlns:a16="http://schemas.microsoft.com/office/drawing/2014/main" id="{B19F5383-5C2D-8F39-FCDA-945A7FB41603}"/>
              </a:ext>
            </a:extLst>
          </p:cNvPr>
          <p:cNvSpPr/>
          <p:nvPr/>
        </p:nvSpPr>
        <p:spPr>
          <a:xfrm>
            <a:off x="0" y="4602587"/>
            <a:ext cx="9144000" cy="540913"/>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3" name="Google Shape;213;p17">
            <a:extLst>
              <a:ext uri="{FF2B5EF4-FFF2-40B4-BE49-F238E27FC236}">
                <a16:creationId xmlns:a16="http://schemas.microsoft.com/office/drawing/2014/main" id="{EFDA8AF4-3560-96E3-E29C-056794899DAB}"/>
              </a:ext>
            </a:extLst>
          </p:cNvPr>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214" name="Google Shape;214;p17">
            <a:extLst>
              <a:ext uri="{FF2B5EF4-FFF2-40B4-BE49-F238E27FC236}">
                <a16:creationId xmlns:a16="http://schemas.microsoft.com/office/drawing/2014/main" id="{2E0AA792-EBF0-F192-39D3-05973169D1F9}"/>
              </a:ext>
            </a:extLst>
          </p:cNvPr>
          <p:cNvPicPr preferRelativeResize="0"/>
          <p:nvPr/>
        </p:nvPicPr>
        <p:blipFill rotWithShape="1">
          <a:blip r:embed="rId3">
            <a:alphaModFix/>
          </a:blip>
          <a:srcRect/>
          <a:stretch/>
        </p:blipFill>
        <p:spPr>
          <a:xfrm>
            <a:off x="311700" y="4773415"/>
            <a:ext cx="2806636" cy="173204"/>
          </a:xfrm>
          <a:prstGeom prst="rect">
            <a:avLst/>
          </a:prstGeom>
          <a:noFill/>
          <a:ln>
            <a:noFill/>
          </a:ln>
        </p:spPr>
      </p:pic>
      <p:sp>
        <p:nvSpPr>
          <p:cNvPr id="215" name="Google Shape;215;p17">
            <a:extLst>
              <a:ext uri="{FF2B5EF4-FFF2-40B4-BE49-F238E27FC236}">
                <a16:creationId xmlns:a16="http://schemas.microsoft.com/office/drawing/2014/main" id="{8965235D-40B6-E66F-6F06-19883EABBF1C}"/>
              </a:ext>
            </a:extLst>
          </p:cNvPr>
          <p:cNvSpPr txBox="1"/>
          <p:nvPr/>
        </p:nvSpPr>
        <p:spPr>
          <a:xfrm>
            <a:off x="-6000" y="137465"/>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Proxima Nova"/>
              <a:ea typeface="Proxima Nova"/>
              <a:cs typeface="Proxima Nova"/>
              <a:sym typeface="Proxima Nova"/>
            </a:endParaRPr>
          </a:p>
        </p:txBody>
      </p:sp>
      <p:sp>
        <p:nvSpPr>
          <p:cNvPr id="216" name="Google Shape;216;p17">
            <a:extLst>
              <a:ext uri="{FF2B5EF4-FFF2-40B4-BE49-F238E27FC236}">
                <a16:creationId xmlns:a16="http://schemas.microsoft.com/office/drawing/2014/main" id="{E4E37E4D-3217-DD8B-6B55-709764CA29C3}"/>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pic>
        <p:nvPicPr>
          <p:cNvPr id="217" name="Google Shape;217;p17">
            <a:extLst>
              <a:ext uri="{FF2B5EF4-FFF2-40B4-BE49-F238E27FC236}">
                <a16:creationId xmlns:a16="http://schemas.microsoft.com/office/drawing/2014/main" id="{D8D1996B-39B9-A94C-3B6D-8EB31A9D0378}"/>
              </a:ext>
            </a:extLst>
          </p:cNvPr>
          <p:cNvPicPr preferRelativeResize="0"/>
          <p:nvPr/>
        </p:nvPicPr>
        <p:blipFill rotWithShape="1">
          <a:blip r:embed="rId4">
            <a:alphaModFix/>
          </a:blip>
          <a:srcRect r="77107"/>
          <a:stretch/>
        </p:blipFill>
        <p:spPr>
          <a:xfrm>
            <a:off x="8337966" y="116579"/>
            <a:ext cx="461695" cy="366049"/>
          </a:xfrm>
          <a:prstGeom prst="rect">
            <a:avLst/>
          </a:prstGeom>
          <a:noFill/>
          <a:ln>
            <a:noFill/>
          </a:ln>
        </p:spPr>
      </p:pic>
      <p:sp>
        <p:nvSpPr>
          <p:cNvPr id="3" name="TextBox 2">
            <a:extLst>
              <a:ext uri="{FF2B5EF4-FFF2-40B4-BE49-F238E27FC236}">
                <a16:creationId xmlns:a16="http://schemas.microsoft.com/office/drawing/2014/main" id="{65D7F871-158C-7D9A-FBDC-3DA90B6A2482}"/>
              </a:ext>
            </a:extLst>
          </p:cNvPr>
          <p:cNvSpPr txBox="1"/>
          <p:nvPr/>
        </p:nvSpPr>
        <p:spPr>
          <a:xfrm>
            <a:off x="178844" y="660665"/>
            <a:ext cx="6306014" cy="1261884"/>
          </a:xfrm>
          <a:prstGeom prst="rect">
            <a:avLst/>
          </a:prstGeom>
          <a:noFill/>
        </p:spPr>
        <p:txBody>
          <a:bodyPr wrap="square">
            <a:spAutoFit/>
          </a:bodyPr>
          <a:lstStyle/>
          <a:p>
            <a:pPr rtl="0">
              <a:spcBef>
                <a:spcPts val="1200"/>
              </a:spcBef>
              <a:spcAft>
                <a:spcPts val="1200"/>
              </a:spcAft>
            </a:pPr>
            <a:r>
              <a:rPr lang="en-US" b="0" i="0" u="none" strike="noStrike" dirty="0">
                <a:solidFill>
                  <a:srgbClr val="000000"/>
                </a:solidFill>
                <a:effectLst/>
                <a:latin typeface="+mn-lt"/>
              </a:rPr>
              <a:t>Here’s a recap to reflect on frequency, amplitude, and wavelength: </a:t>
            </a:r>
            <a:endParaRPr lang="en-US" i="0" u="none" strike="noStrike" dirty="0">
              <a:solidFill>
                <a:srgbClr val="000000"/>
              </a:solidFill>
              <a:latin typeface="+mn-lt"/>
            </a:endParaRPr>
          </a:p>
          <a:p>
            <a:pPr rtl="0">
              <a:spcBef>
                <a:spcPts val="1200"/>
              </a:spcBef>
              <a:spcAft>
                <a:spcPts val="1200"/>
              </a:spcAft>
            </a:pPr>
            <a:br>
              <a:rPr lang="en-US" b="0" dirty="0">
                <a:effectLst/>
                <a:latin typeface="+mn-lt"/>
              </a:rPr>
            </a:br>
            <a:br>
              <a:rPr lang="en-US" dirty="0"/>
            </a:br>
            <a:endParaRPr lang="en-US" sz="1400" b="0" i="0" u="none" strike="noStrike" dirty="0">
              <a:solidFill>
                <a:srgbClr val="000000"/>
              </a:solidFill>
              <a:effectLst/>
              <a:latin typeface="Nunito" pitchFamily="2" charset="77"/>
            </a:endParaRPr>
          </a:p>
        </p:txBody>
      </p:sp>
      <p:pic>
        <p:nvPicPr>
          <p:cNvPr id="2" name="Google Shape;111;p18">
            <a:extLst>
              <a:ext uri="{FF2B5EF4-FFF2-40B4-BE49-F238E27FC236}">
                <a16:creationId xmlns:a16="http://schemas.microsoft.com/office/drawing/2014/main" id="{3EE0A204-3520-8AB9-9248-341C1622192A}"/>
              </a:ext>
            </a:extLst>
          </p:cNvPr>
          <p:cNvPicPr preferRelativeResize="0"/>
          <p:nvPr/>
        </p:nvPicPr>
        <p:blipFill>
          <a:blip r:embed="rId5">
            <a:alphaModFix/>
          </a:blip>
          <a:stretch>
            <a:fillRect/>
          </a:stretch>
        </p:blipFill>
        <p:spPr>
          <a:xfrm>
            <a:off x="1587050" y="1280797"/>
            <a:ext cx="6191250" cy="2790825"/>
          </a:xfrm>
          <a:prstGeom prst="rect">
            <a:avLst/>
          </a:prstGeom>
          <a:noFill/>
          <a:ln>
            <a:noFill/>
          </a:ln>
        </p:spPr>
      </p:pic>
    </p:spTree>
    <p:extLst>
      <p:ext uri="{BB962C8B-B14F-4D97-AF65-F5344CB8AC3E}">
        <p14:creationId xmlns:p14="http://schemas.microsoft.com/office/powerpoint/2010/main" val="381358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6B551433-1D8D-F431-ACFA-81E95CE897B9}"/>
            </a:ext>
          </a:extLst>
        </p:cNvPr>
        <p:cNvGrpSpPr/>
        <p:nvPr/>
      </p:nvGrpSpPr>
      <p:grpSpPr>
        <a:xfrm>
          <a:off x="0" y="0"/>
          <a:ext cx="0" cy="0"/>
          <a:chOff x="0" y="0"/>
          <a:chExt cx="0" cy="0"/>
        </a:xfrm>
      </p:grpSpPr>
      <p:sp>
        <p:nvSpPr>
          <p:cNvPr id="211" name="Google Shape;211;p17">
            <a:extLst>
              <a:ext uri="{FF2B5EF4-FFF2-40B4-BE49-F238E27FC236}">
                <a16:creationId xmlns:a16="http://schemas.microsoft.com/office/drawing/2014/main" id="{6767369B-E24F-490D-DB47-C37266727F22}"/>
              </a:ext>
            </a:extLst>
          </p:cNvPr>
          <p:cNvSpPr/>
          <p:nvPr/>
        </p:nvSpPr>
        <p:spPr>
          <a:xfrm>
            <a:off x="0" y="0"/>
            <a:ext cx="9144000" cy="5409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17">
            <a:extLst>
              <a:ext uri="{FF2B5EF4-FFF2-40B4-BE49-F238E27FC236}">
                <a16:creationId xmlns:a16="http://schemas.microsoft.com/office/drawing/2014/main" id="{9D420B5B-1CAA-C0A6-C2B1-3EABDF92A404}"/>
              </a:ext>
            </a:extLst>
          </p:cNvPr>
          <p:cNvSpPr/>
          <p:nvPr/>
        </p:nvSpPr>
        <p:spPr>
          <a:xfrm>
            <a:off x="0" y="4602587"/>
            <a:ext cx="9144000" cy="540913"/>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3" name="Google Shape;213;p17">
            <a:extLst>
              <a:ext uri="{FF2B5EF4-FFF2-40B4-BE49-F238E27FC236}">
                <a16:creationId xmlns:a16="http://schemas.microsoft.com/office/drawing/2014/main" id="{3F6B71B5-09E4-DF62-AC66-67C494681D12}"/>
              </a:ext>
            </a:extLst>
          </p:cNvPr>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214" name="Google Shape;214;p17">
            <a:extLst>
              <a:ext uri="{FF2B5EF4-FFF2-40B4-BE49-F238E27FC236}">
                <a16:creationId xmlns:a16="http://schemas.microsoft.com/office/drawing/2014/main" id="{E43D1258-7C5B-C9E3-C217-8C99B340D77C}"/>
              </a:ext>
            </a:extLst>
          </p:cNvPr>
          <p:cNvPicPr preferRelativeResize="0"/>
          <p:nvPr/>
        </p:nvPicPr>
        <p:blipFill rotWithShape="1">
          <a:blip r:embed="rId3">
            <a:alphaModFix/>
          </a:blip>
          <a:srcRect/>
          <a:stretch/>
        </p:blipFill>
        <p:spPr>
          <a:xfrm>
            <a:off x="311700" y="4773415"/>
            <a:ext cx="2806636" cy="173204"/>
          </a:xfrm>
          <a:prstGeom prst="rect">
            <a:avLst/>
          </a:prstGeom>
          <a:noFill/>
          <a:ln>
            <a:noFill/>
          </a:ln>
        </p:spPr>
      </p:pic>
      <p:sp>
        <p:nvSpPr>
          <p:cNvPr id="215" name="Google Shape;215;p17">
            <a:extLst>
              <a:ext uri="{FF2B5EF4-FFF2-40B4-BE49-F238E27FC236}">
                <a16:creationId xmlns:a16="http://schemas.microsoft.com/office/drawing/2014/main" id="{16248869-1B34-FB7F-5654-A6459B47404A}"/>
              </a:ext>
            </a:extLst>
          </p:cNvPr>
          <p:cNvSpPr txBox="1"/>
          <p:nvPr/>
        </p:nvSpPr>
        <p:spPr>
          <a:xfrm>
            <a:off x="-6000" y="137465"/>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Proxima Nova"/>
              <a:ea typeface="Proxima Nova"/>
              <a:cs typeface="Proxima Nova"/>
              <a:sym typeface="Proxima Nova"/>
            </a:endParaRPr>
          </a:p>
        </p:txBody>
      </p:sp>
      <p:sp>
        <p:nvSpPr>
          <p:cNvPr id="216" name="Google Shape;216;p17">
            <a:extLst>
              <a:ext uri="{FF2B5EF4-FFF2-40B4-BE49-F238E27FC236}">
                <a16:creationId xmlns:a16="http://schemas.microsoft.com/office/drawing/2014/main" id="{A0B38E5C-9EA6-4F51-A87E-470E4C215D7E}"/>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pic>
        <p:nvPicPr>
          <p:cNvPr id="217" name="Google Shape;217;p17">
            <a:extLst>
              <a:ext uri="{FF2B5EF4-FFF2-40B4-BE49-F238E27FC236}">
                <a16:creationId xmlns:a16="http://schemas.microsoft.com/office/drawing/2014/main" id="{731F62E1-2D97-7BFA-42EC-86652BBF5FD8}"/>
              </a:ext>
            </a:extLst>
          </p:cNvPr>
          <p:cNvPicPr preferRelativeResize="0"/>
          <p:nvPr/>
        </p:nvPicPr>
        <p:blipFill rotWithShape="1">
          <a:blip r:embed="rId4">
            <a:alphaModFix/>
          </a:blip>
          <a:srcRect r="77107"/>
          <a:stretch/>
        </p:blipFill>
        <p:spPr>
          <a:xfrm>
            <a:off x="8337966" y="116579"/>
            <a:ext cx="461695" cy="366049"/>
          </a:xfrm>
          <a:prstGeom prst="rect">
            <a:avLst/>
          </a:prstGeom>
          <a:noFill/>
          <a:ln>
            <a:noFill/>
          </a:ln>
        </p:spPr>
      </p:pic>
      <p:sp>
        <p:nvSpPr>
          <p:cNvPr id="3" name="TextBox 2">
            <a:extLst>
              <a:ext uri="{FF2B5EF4-FFF2-40B4-BE49-F238E27FC236}">
                <a16:creationId xmlns:a16="http://schemas.microsoft.com/office/drawing/2014/main" id="{9CED118C-06DD-10C4-ECE3-260DC8FC336E}"/>
              </a:ext>
            </a:extLst>
          </p:cNvPr>
          <p:cNvSpPr txBox="1"/>
          <p:nvPr/>
        </p:nvSpPr>
        <p:spPr>
          <a:xfrm>
            <a:off x="5182654" y="1063645"/>
            <a:ext cx="3386159" cy="3323987"/>
          </a:xfrm>
          <a:prstGeom prst="rect">
            <a:avLst/>
          </a:prstGeom>
          <a:noFill/>
        </p:spPr>
        <p:txBody>
          <a:bodyPr wrap="square">
            <a:spAutoFit/>
          </a:bodyPr>
          <a:lstStyle/>
          <a:p>
            <a:pPr marL="0" lvl="0" indent="0" algn="l" rtl="0">
              <a:lnSpc>
                <a:spcPct val="100000"/>
              </a:lnSpc>
              <a:spcBef>
                <a:spcPts val="0"/>
              </a:spcBef>
              <a:spcAft>
                <a:spcPts val="0"/>
              </a:spcAft>
              <a:buNone/>
            </a:pPr>
            <a:r>
              <a:rPr lang="en-US" sz="1400" dirty="0">
                <a:solidFill>
                  <a:schemeClr val="tx1"/>
                </a:solidFill>
                <a:latin typeface="+mj-lt"/>
                <a:ea typeface="Abel"/>
                <a:cs typeface="Abel"/>
                <a:sym typeface="Abel"/>
              </a:rPr>
              <a:t>Sound waves go into the ear canal and hit the </a:t>
            </a:r>
            <a:r>
              <a:rPr lang="en-US" sz="1400" b="1" dirty="0">
                <a:solidFill>
                  <a:schemeClr val="tx1"/>
                </a:solidFill>
                <a:latin typeface="+mj-lt"/>
                <a:ea typeface="Abel"/>
                <a:cs typeface="Abel"/>
                <a:sym typeface="Abel"/>
              </a:rPr>
              <a:t>eardrum</a:t>
            </a:r>
          </a:p>
          <a:p>
            <a:pPr marL="0" lvl="0" indent="0" algn="l" rtl="0">
              <a:lnSpc>
                <a:spcPct val="100000"/>
              </a:lnSpc>
              <a:spcBef>
                <a:spcPts val="0"/>
              </a:spcBef>
              <a:spcAft>
                <a:spcPts val="0"/>
              </a:spcAft>
              <a:buNone/>
            </a:pPr>
            <a:endParaRPr lang="en-US" sz="1400" dirty="0">
              <a:solidFill>
                <a:schemeClr val="tx1"/>
              </a:solidFill>
              <a:latin typeface="+mj-lt"/>
              <a:ea typeface="Abel"/>
              <a:cs typeface="Abel"/>
              <a:sym typeface="Abel"/>
            </a:endParaRPr>
          </a:p>
          <a:p>
            <a:pPr marL="0" lvl="0" indent="0" algn="l" rtl="0">
              <a:lnSpc>
                <a:spcPct val="100000"/>
              </a:lnSpc>
              <a:spcBef>
                <a:spcPts val="0"/>
              </a:spcBef>
              <a:spcAft>
                <a:spcPts val="0"/>
              </a:spcAft>
              <a:buNone/>
            </a:pPr>
            <a:r>
              <a:rPr lang="en-US" sz="1400" dirty="0">
                <a:solidFill>
                  <a:schemeClr val="tx1"/>
                </a:solidFill>
                <a:latin typeface="+mj-lt"/>
                <a:ea typeface="Abel"/>
                <a:cs typeface="Abel"/>
                <a:sym typeface="Abel"/>
              </a:rPr>
              <a:t>The eardrum vibrates and moves tiny bones in the middle ear, which send vibrations to the </a:t>
            </a:r>
            <a:r>
              <a:rPr lang="en-US" sz="1400" b="1" dirty="0">
                <a:solidFill>
                  <a:schemeClr val="tx1"/>
                </a:solidFill>
                <a:latin typeface="+mj-lt"/>
                <a:ea typeface="Abel"/>
                <a:cs typeface="Abel"/>
                <a:sym typeface="Abel"/>
              </a:rPr>
              <a:t>cochlea</a:t>
            </a:r>
          </a:p>
          <a:p>
            <a:pPr marL="0" lvl="0" indent="0" algn="l" rtl="0">
              <a:lnSpc>
                <a:spcPct val="100000"/>
              </a:lnSpc>
              <a:spcBef>
                <a:spcPts val="0"/>
              </a:spcBef>
              <a:spcAft>
                <a:spcPts val="0"/>
              </a:spcAft>
              <a:buNone/>
            </a:pPr>
            <a:endParaRPr lang="en-US" sz="1400" dirty="0">
              <a:solidFill>
                <a:schemeClr val="tx1"/>
              </a:solidFill>
              <a:latin typeface="+mj-lt"/>
              <a:ea typeface="Abel"/>
              <a:cs typeface="Abel"/>
              <a:sym typeface="Abel"/>
            </a:endParaRPr>
          </a:p>
          <a:p>
            <a:pPr marL="0" lvl="0" indent="0" algn="l" rtl="0">
              <a:lnSpc>
                <a:spcPct val="100000"/>
              </a:lnSpc>
              <a:spcBef>
                <a:spcPts val="0"/>
              </a:spcBef>
              <a:spcAft>
                <a:spcPts val="0"/>
              </a:spcAft>
              <a:buNone/>
            </a:pPr>
            <a:r>
              <a:rPr lang="en-US" sz="1400" dirty="0">
                <a:solidFill>
                  <a:schemeClr val="tx1"/>
                </a:solidFill>
                <a:latin typeface="+mj-lt"/>
                <a:ea typeface="Abel"/>
                <a:cs typeface="Abel"/>
                <a:sym typeface="Abel"/>
              </a:rPr>
              <a:t>Vibrations move inside the cochlea and create </a:t>
            </a:r>
            <a:r>
              <a:rPr lang="en-US" sz="1400" b="1" dirty="0">
                <a:solidFill>
                  <a:schemeClr val="tx1"/>
                </a:solidFill>
                <a:latin typeface="+mj-lt"/>
                <a:ea typeface="Abel"/>
                <a:cs typeface="Abel"/>
                <a:sym typeface="Abel"/>
              </a:rPr>
              <a:t>nerve impulses</a:t>
            </a:r>
            <a:r>
              <a:rPr lang="en-US" sz="1400" dirty="0">
                <a:solidFill>
                  <a:schemeClr val="tx1"/>
                </a:solidFill>
                <a:latin typeface="+mj-lt"/>
                <a:ea typeface="Abel"/>
                <a:cs typeface="Abel"/>
                <a:sym typeface="Abel"/>
              </a:rPr>
              <a:t> that travel to the brain through the </a:t>
            </a:r>
            <a:r>
              <a:rPr lang="en-US" sz="1400" b="1" dirty="0">
                <a:solidFill>
                  <a:schemeClr val="tx1"/>
                </a:solidFill>
                <a:latin typeface="+mj-lt"/>
                <a:ea typeface="Abel"/>
                <a:cs typeface="Abel"/>
                <a:sym typeface="Abel"/>
              </a:rPr>
              <a:t>cochlear nerve</a:t>
            </a:r>
            <a:r>
              <a:rPr lang="en-US" sz="1400" dirty="0">
                <a:solidFill>
                  <a:schemeClr val="tx1"/>
                </a:solidFill>
                <a:latin typeface="+mj-lt"/>
                <a:ea typeface="Abel"/>
                <a:cs typeface="Abel"/>
                <a:sym typeface="Abel"/>
              </a:rPr>
              <a:t> </a:t>
            </a:r>
          </a:p>
          <a:p>
            <a:pPr marL="0" lvl="0" indent="0" algn="l" rtl="0">
              <a:lnSpc>
                <a:spcPct val="100000"/>
              </a:lnSpc>
              <a:spcBef>
                <a:spcPts val="0"/>
              </a:spcBef>
              <a:spcAft>
                <a:spcPts val="0"/>
              </a:spcAft>
              <a:buNone/>
            </a:pPr>
            <a:endParaRPr lang="en-US" sz="1400" dirty="0">
              <a:solidFill>
                <a:schemeClr val="tx1"/>
              </a:solidFill>
              <a:latin typeface="+mj-lt"/>
              <a:ea typeface="Abel"/>
              <a:cs typeface="Abel"/>
              <a:sym typeface="Abel"/>
            </a:endParaRPr>
          </a:p>
          <a:p>
            <a:pPr marL="0" lvl="0" indent="0" algn="l" rtl="0">
              <a:lnSpc>
                <a:spcPct val="100000"/>
              </a:lnSpc>
              <a:spcBef>
                <a:spcPts val="0"/>
              </a:spcBef>
              <a:spcAft>
                <a:spcPts val="0"/>
              </a:spcAft>
              <a:buNone/>
            </a:pPr>
            <a:r>
              <a:rPr lang="en-US" sz="1400" dirty="0">
                <a:solidFill>
                  <a:schemeClr val="tx1"/>
                </a:solidFill>
                <a:latin typeface="+mj-lt"/>
                <a:ea typeface="Abel"/>
                <a:cs typeface="Abel"/>
                <a:sym typeface="Abel"/>
              </a:rPr>
              <a:t>The brain interprets these nerve impulses so we can </a:t>
            </a:r>
            <a:r>
              <a:rPr lang="en-US" sz="1400" b="1" dirty="0">
                <a:solidFill>
                  <a:schemeClr val="tx1"/>
                </a:solidFill>
                <a:latin typeface="+mj-lt"/>
                <a:ea typeface="Abel"/>
                <a:cs typeface="Abel"/>
                <a:sym typeface="Abel"/>
              </a:rPr>
              <a:t>hear sounds</a:t>
            </a:r>
            <a:r>
              <a:rPr lang="en-US" sz="1400" dirty="0">
                <a:solidFill>
                  <a:schemeClr val="tx1"/>
                </a:solidFill>
                <a:latin typeface="+mj-lt"/>
                <a:ea typeface="Abel"/>
                <a:cs typeface="Abel"/>
                <a:sym typeface="Abel"/>
              </a:rPr>
              <a:t>!</a:t>
            </a:r>
          </a:p>
          <a:p>
            <a:br>
              <a:rPr lang="en-US" dirty="0"/>
            </a:br>
            <a:endParaRPr lang="en-US" sz="1400" b="0" i="0" u="none" strike="noStrike" dirty="0">
              <a:solidFill>
                <a:srgbClr val="000000"/>
              </a:solidFill>
              <a:effectLst/>
              <a:latin typeface="Nunito" pitchFamily="2" charset="77"/>
            </a:endParaRPr>
          </a:p>
        </p:txBody>
      </p:sp>
      <p:sp>
        <p:nvSpPr>
          <p:cNvPr id="5" name="TextBox 4">
            <a:extLst>
              <a:ext uri="{FF2B5EF4-FFF2-40B4-BE49-F238E27FC236}">
                <a16:creationId xmlns:a16="http://schemas.microsoft.com/office/drawing/2014/main" id="{A903E5F5-7870-3EAA-7C8E-9DAD1523E872}"/>
              </a:ext>
            </a:extLst>
          </p:cNvPr>
          <p:cNvSpPr txBox="1"/>
          <p:nvPr/>
        </p:nvSpPr>
        <p:spPr>
          <a:xfrm>
            <a:off x="167269" y="756602"/>
            <a:ext cx="4828478" cy="800219"/>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How do we hear sounds?</a:t>
            </a:r>
            <a:endParaRPr lang="en-US" sz="1800" b="0" dirty="0">
              <a:effectLst/>
            </a:endParaRPr>
          </a:p>
          <a:p>
            <a:br>
              <a:rPr lang="en-US" dirty="0"/>
            </a:br>
            <a:endParaRPr lang="en-US" dirty="0"/>
          </a:p>
        </p:txBody>
      </p:sp>
      <p:pic>
        <p:nvPicPr>
          <p:cNvPr id="2" name="Google Shape;120;p19" title="acp2754_460x300.jpg">
            <a:extLst>
              <a:ext uri="{FF2B5EF4-FFF2-40B4-BE49-F238E27FC236}">
                <a16:creationId xmlns:a16="http://schemas.microsoft.com/office/drawing/2014/main" id="{A9D283A1-C47A-119B-674B-EEF9D2E396A1}"/>
              </a:ext>
            </a:extLst>
          </p:cNvPr>
          <p:cNvPicPr preferRelativeResize="0"/>
          <p:nvPr/>
        </p:nvPicPr>
        <p:blipFill>
          <a:blip r:embed="rId5">
            <a:alphaModFix/>
          </a:blip>
          <a:stretch>
            <a:fillRect/>
          </a:stretch>
        </p:blipFill>
        <p:spPr>
          <a:xfrm>
            <a:off x="272150" y="1143000"/>
            <a:ext cx="4381500" cy="2857500"/>
          </a:xfrm>
          <a:prstGeom prst="rect">
            <a:avLst/>
          </a:prstGeom>
          <a:noFill/>
          <a:ln>
            <a:noFill/>
          </a:ln>
        </p:spPr>
      </p:pic>
      <p:sp>
        <p:nvSpPr>
          <p:cNvPr id="4" name="Google Shape;122;p19">
            <a:extLst>
              <a:ext uri="{FF2B5EF4-FFF2-40B4-BE49-F238E27FC236}">
                <a16:creationId xmlns:a16="http://schemas.microsoft.com/office/drawing/2014/main" id="{9D89292C-A8C7-6D4D-3E0D-35B7BBF2EBEC}"/>
              </a:ext>
            </a:extLst>
          </p:cNvPr>
          <p:cNvSpPr txBox="1"/>
          <p:nvPr/>
        </p:nvSpPr>
        <p:spPr>
          <a:xfrm>
            <a:off x="184647" y="4202752"/>
            <a:ext cx="37767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tx1"/>
                </a:solidFill>
              </a:rPr>
              <a:t>https://</a:t>
            </a:r>
            <a:r>
              <a:rPr lang="en" sz="700" dirty="0" err="1">
                <a:solidFill>
                  <a:schemeClr val="tx1"/>
                </a:solidFill>
              </a:rPr>
              <a:t>www.columbiadoctors.org</a:t>
            </a:r>
            <a:r>
              <a:rPr lang="en" sz="700" dirty="0">
                <a:solidFill>
                  <a:schemeClr val="tx1"/>
                </a:solidFill>
              </a:rPr>
              <a:t>/health-library/multimedia/how-sound-waves-reach-brain/</a:t>
            </a:r>
            <a:endParaRPr sz="900" dirty="0">
              <a:solidFill>
                <a:schemeClr val="tx1"/>
              </a:solidFill>
            </a:endParaRPr>
          </a:p>
        </p:txBody>
      </p:sp>
    </p:spTree>
    <p:extLst>
      <p:ext uri="{BB962C8B-B14F-4D97-AF65-F5344CB8AC3E}">
        <p14:creationId xmlns:p14="http://schemas.microsoft.com/office/powerpoint/2010/main" val="159347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9EE1081C-1585-6AAB-78BE-22D91FEF4C3F}"/>
            </a:ext>
          </a:extLst>
        </p:cNvPr>
        <p:cNvGrpSpPr/>
        <p:nvPr/>
      </p:nvGrpSpPr>
      <p:grpSpPr>
        <a:xfrm>
          <a:off x="0" y="0"/>
          <a:ext cx="0" cy="0"/>
          <a:chOff x="0" y="0"/>
          <a:chExt cx="0" cy="0"/>
        </a:xfrm>
      </p:grpSpPr>
      <p:sp>
        <p:nvSpPr>
          <p:cNvPr id="211" name="Google Shape;211;p17">
            <a:extLst>
              <a:ext uri="{FF2B5EF4-FFF2-40B4-BE49-F238E27FC236}">
                <a16:creationId xmlns:a16="http://schemas.microsoft.com/office/drawing/2014/main" id="{A2B6D7B7-4BC0-42C1-A4A6-6CB1AACF786A}"/>
              </a:ext>
            </a:extLst>
          </p:cNvPr>
          <p:cNvSpPr/>
          <p:nvPr/>
        </p:nvSpPr>
        <p:spPr>
          <a:xfrm>
            <a:off x="0" y="0"/>
            <a:ext cx="9144000" cy="5409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17">
            <a:extLst>
              <a:ext uri="{FF2B5EF4-FFF2-40B4-BE49-F238E27FC236}">
                <a16:creationId xmlns:a16="http://schemas.microsoft.com/office/drawing/2014/main" id="{478C6D2E-D926-823D-177B-4B6E2B1317A3}"/>
              </a:ext>
            </a:extLst>
          </p:cNvPr>
          <p:cNvSpPr/>
          <p:nvPr/>
        </p:nvSpPr>
        <p:spPr>
          <a:xfrm>
            <a:off x="0" y="4602587"/>
            <a:ext cx="9144000" cy="540913"/>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3" name="Google Shape;213;p17">
            <a:extLst>
              <a:ext uri="{FF2B5EF4-FFF2-40B4-BE49-F238E27FC236}">
                <a16:creationId xmlns:a16="http://schemas.microsoft.com/office/drawing/2014/main" id="{96E47F8B-CB9D-166F-137F-F5994851679E}"/>
              </a:ext>
            </a:extLst>
          </p:cNvPr>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214" name="Google Shape;214;p17">
            <a:extLst>
              <a:ext uri="{FF2B5EF4-FFF2-40B4-BE49-F238E27FC236}">
                <a16:creationId xmlns:a16="http://schemas.microsoft.com/office/drawing/2014/main" id="{35F3C73A-C6E7-FA18-D7AA-5C8FE627AB01}"/>
              </a:ext>
            </a:extLst>
          </p:cNvPr>
          <p:cNvPicPr preferRelativeResize="0"/>
          <p:nvPr/>
        </p:nvPicPr>
        <p:blipFill rotWithShape="1">
          <a:blip r:embed="rId5">
            <a:alphaModFix/>
          </a:blip>
          <a:srcRect/>
          <a:stretch/>
        </p:blipFill>
        <p:spPr>
          <a:xfrm>
            <a:off x="311700" y="4773415"/>
            <a:ext cx="2806636" cy="173204"/>
          </a:xfrm>
          <a:prstGeom prst="rect">
            <a:avLst/>
          </a:prstGeom>
          <a:noFill/>
          <a:ln>
            <a:noFill/>
          </a:ln>
        </p:spPr>
      </p:pic>
      <p:sp>
        <p:nvSpPr>
          <p:cNvPr id="215" name="Google Shape;215;p17">
            <a:extLst>
              <a:ext uri="{FF2B5EF4-FFF2-40B4-BE49-F238E27FC236}">
                <a16:creationId xmlns:a16="http://schemas.microsoft.com/office/drawing/2014/main" id="{70D33CF5-5F76-5803-0EAD-B876D215AECA}"/>
              </a:ext>
            </a:extLst>
          </p:cNvPr>
          <p:cNvSpPr txBox="1"/>
          <p:nvPr/>
        </p:nvSpPr>
        <p:spPr>
          <a:xfrm>
            <a:off x="-6000" y="137465"/>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Proxima Nova"/>
              <a:ea typeface="Proxima Nova"/>
              <a:cs typeface="Proxima Nova"/>
              <a:sym typeface="Proxima Nova"/>
            </a:endParaRPr>
          </a:p>
        </p:txBody>
      </p:sp>
      <p:sp>
        <p:nvSpPr>
          <p:cNvPr id="216" name="Google Shape;216;p17">
            <a:extLst>
              <a:ext uri="{FF2B5EF4-FFF2-40B4-BE49-F238E27FC236}">
                <a16:creationId xmlns:a16="http://schemas.microsoft.com/office/drawing/2014/main" id="{C6D81A09-BD1B-8D9B-BE39-A0CA717A4FFB}"/>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pic>
        <p:nvPicPr>
          <p:cNvPr id="217" name="Google Shape;217;p17">
            <a:extLst>
              <a:ext uri="{FF2B5EF4-FFF2-40B4-BE49-F238E27FC236}">
                <a16:creationId xmlns:a16="http://schemas.microsoft.com/office/drawing/2014/main" id="{09B77D55-10BF-DC7E-3510-49925860A9C6}"/>
              </a:ext>
            </a:extLst>
          </p:cNvPr>
          <p:cNvPicPr preferRelativeResize="0"/>
          <p:nvPr/>
        </p:nvPicPr>
        <p:blipFill rotWithShape="1">
          <a:blip r:embed="rId6">
            <a:alphaModFix/>
          </a:blip>
          <a:srcRect r="77107"/>
          <a:stretch/>
        </p:blipFill>
        <p:spPr>
          <a:xfrm>
            <a:off x="8337966" y="116579"/>
            <a:ext cx="461695" cy="366049"/>
          </a:xfrm>
          <a:prstGeom prst="rect">
            <a:avLst/>
          </a:prstGeom>
          <a:noFill/>
          <a:ln>
            <a:noFill/>
          </a:ln>
        </p:spPr>
      </p:pic>
      <p:sp>
        <p:nvSpPr>
          <p:cNvPr id="3" name="TextBox 2">
            <a:extLst>
              <a:ext uri="{FF2B5EF4-FFF2-40B4-BE49-F238E27FC236}">
                <a16:creationId xmlns:a16="http://schemas.microsoft.com/office/drawing/2014/main" id="{4BAEE24B-A35A-A2A6-6E74-0120C39836FF}"/>
              </a:ext>
            </a:extLst>
          </p:cNvPr>
          <p:cNvSpPr txBox="1"/>
          <p:nvPr/>
        </p:nvSpPr>
        <p:spPr>
          <a:xfrm>
            <a:off x="167269" y="1241645"/>
            <a:ext cx="8444296" cy="1938992"/>
          </a:xfrm>
          <a:prstGeom prst="rect">
            <a:avLst/>
          </a:prstGeom>
          <a:noFill/>
        </p:spPr>
        <p:txBody>
          <a:bodyPr wrap="square">
            <a:spAutoFit/>
          </a:bodyPr>
          <a:lstStyle/>
          <a:p>
            <a:pPr rtl="0">
              <a:spcBef>
                <a:spcPts val="1200"/>
              </a:spcBef>
              <a:spcAft>
                <a:spcPts val="1200"/>
              </a:spcAft>
            </a:pPr>
            <a:r>
              <a:rPr lang="en-US" dirty="0">
                <a:latin typeface="+mn-lt"/>
              </a:rPr>
              <a:t>Now you will listen to calming sounds and associate them with relaxation.</a:t>
            </a:r>
          </a:p>
          <a:p>
            <a:pPr rtl="0">
              <a:spcBef>
                <a:spcPts val="1200"/>
              </a:spcBef>
              <a:spcAft>
                <a:spcPts val="1200"/>
              </a:spcAft>
            </a:pPr>
            <a:r>
              <a:rPr lang="en-US" i="0" u="none" strike="noStrike" dirty="0">
                <a:solidFill>
                  <a:srgbClr val="000000"/>
                </a:solidFill>
                <a:latin typeface="+mn-lt"/>
              </a:rPr>
              <a:t>Define frequency (pitch), amplitude (volume), and wavelength (distance between waves). </a:t>
            </a:r>
            <a:endParaRPr lang="en-US" dirty="0">
              <a:latin typeface="+mn-lt"/>
            </a:endParaRPr>
          </a:p>
          <a:p>
            <a:pPr rtl="0">
              <a:spcBef>
                <a:spcPts val="1200"/>
              </a:spcBef>
              <a:spcAft>
                <a:spcPts val="1200"/>
              </a:spcAft>
            </a:pPr>
            <a:endParaRPr lang="en-US" b="0" dirty="0">
              <a:effectLst/>
              <a:latin typeface="+mn-lt"/>
            </a:endParaRPr>
          </a:p>
          <a:p>
            <a:br>
              <a:rPr lang="en-US" dirty="0"/>
            </a:br>
            <a:endParaRPr lang="en-US" sz="1400" b="0" i="0" u="none" strike="noStrike" dirty="0">
              <a:solidFill>
                <a:srgbClr val="000000"/>
              </a:solidFill>
              <a:effectLst/>
              <a:latin typeface="Nunito" pitchFamily="2" charset="77"/>
            </a:endParaRPr>
          </a:p>
        </p:txBody>
      </p:sp>
      <p:sp>
        <p:nvSpPr>
          <p:cNvPr id="5" name="TextBox 4">
            <a:extLst>
              <a:ext uri="{FF2B5EF4-FFF2-40B4-BE49-F238E27FC236}">
                <a16:creationId xmlns:a16="http://schemas.microsoft.com/office/drawing/2014/main" id="{EECB9B32-C7AF-9860-2962-A75D1F3EB09C}"/>
              </a:ext>
            </a:extLst>
          </p:cNvPr>
          <p:cNvSpPr txBox="1"/>
          <p:nvPr/>
        </p:nvSpPr>
        <p:spPr>
          <a:xfrm>
            <a:off x="167269" y="756602"/>
            <a:ext cx="4828478" cy="800219"/>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Brainstorming</a:t>
            </a:r>
            <a:endParaRPr lang="en-US" sz="1800" b="0" dirty="0">
              <a:effectLst/>
            </a:endParaRPr>
          </a:p>
          <a:p>
            <a:br>
              <a:rPr lang="en-US" dirty="0"/>
            </a:br>
            <a:endParaRPr lang="en-US" dirty="0"/>
          </a:p>
        </p:txBody>
      </p:sp>
      <p:pic>
        <p:nvPicPr>
          <p:cNvPr id="6" name="Online Media 5" descr="Rain Sounds   15 seconds soundtrack">
            <a:hlinkClick r:id="" action="ppaction://media"/>
            <a:extLst>
              <a:ext uri="{FF2B5EF4-FFF2-40B4-BE49-F238E27FC236}">
                <a16:creationId xmlns:a16="http://schemas.microsoft.com/office/drawing/2014/main" id="{9988B617-FD72-DE98-A56D-20BEBA34C17A}"/>
              </a:ext>
            </a:extLst>
          </p:cNvPr>
          <p:cNvPicPr>
            <a:picLocks noRot="1" noChangeAspect="1"/>
          </p:cNvPicPr>
          <p:nvPr>
            <a:videoFile r:link="rId1"/>
          </p:nvPr>
        </p:nvPicPr>
        <p:blipFill>
          <a:blip r:embed="rId7"/>
          <a:stretch>
            <a:fillRect/>
          </a:stretch>
        </p:blipFill>
        <p:spPr>
          <a:xfrm>
            <a:off x="1114410" y="2271331"/>
            <a:ext cx="2540000" cy="1435100"/>
          </a:xfrm>
          <a:prstGeom prst="rect">
            <a:avLst/>
          </a:prstGeom>
        </p:spPr>
      </p:pic>
      <p:pic>
        <p:nvPicPr>
          <p:cNvPr id="7" name="Online Media 6" descr="Ocean Waves for Deep Sleep (10 Minutes)">
            <a:hlinkClick r:id="" action="ppaction://media"/>
            <a:extLst>
              <a:ext uri="{FF2B5EF4-FFF2-40B4-BE49-F238E27FC236}">
                <a16:creationId xmlns:a16="http://schemas.microsoft.com/office/drawing/2014/main" id="{F0093DFC-3000-D028-641B-DBE4E4D8381A}"/>
              </a:ext>
            </a:extLst>
          </p:cNvPr>
          <p:cNvPicPr>
            <a:picLocks noRot="1" noChangeAspect="1"/>
          </p:cNvPicPr>
          <p:nvPr>
            <a:videoFile r:link="rId2"/>
          </p:nvPr>
        </p:nvPicPr>
        <p:blipFill>
          <a:blip r:embed="rId8"/>
          <a:stretch>
            <a:fillRect/>
          </a:stretch>
        </p:blipFill>
        <p:spPr>
          <a:xfrm>
            <a:off x="4572000" y="2271331"/>
            <a:ext cx="2540000" cy="1435100"/>
          </a:xfrm>
          <a:prstGeom prst="rect">
            <a:avLst/>
          </a:prstGeom>
        </p:spPr>
      </p:pic>
      <p:sp>
        <p:nvSpPr>
          <p:cNvPr id="8" name="TextBox 7">
            <a:extLst>
              <a:ext uri="{FF2B5EF4-FFF2-40B4-BE49-F238E27FC236}">
                <a16:creationId xmlns:a16="http://schemas.microsoft.com/office/drawing/2014/main" id="{8EA46366-7D89-C326-2813-939DDF6DB55F}"/>
              </a:ext>
            </a:extLst>
          </p:cNvPr>
          <p:cNvSpPr txBox="1"/>
          <p:nvPr/>
        </p:nvSpPr>
        <p:spPr>
          <a:xfrm>
            <a:off x="167269" y="3846731"/>
            <a:ext cx="5995686" cy="307777"/>
          </a:xfrm>
          <a:prstGeom prst="rect">
            <a:avLst/>
          </a:prstGeom>
          <a:noFill/>
        </p:spPr>
        <p:txBody>
          <a:bodyPr wrap="square" rtlCol="0">
            <a:spAutoFit/>
          </a:bodyPr>
          <a:lstStyle/>
          <a:p>
            <a:r>
              <a:rPr lang="en-US" dirty="0"/>
              <a:t>Discuss: What properties of these sounds make them soothing?</a:t>
            </a:r>
          </a:p>
        </p:txBody>
      </p:sp>
    </p:spTree>
    <p:extLst>
      <p:ext uri="{BB962C8B-B14F-4D97-AF65-F5344CB8AC3E}">
        <p14:creationId xmlns:p14="http://schemas.microsoft.com/office/powerpoint/2010/main" val="196625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3C437F51-533B-DCA3-A8E2-27F4F4CD8364}"/>
            </a:ext>
          </a:extLst>
        </p:cNvPr>
        <p:cNvGrpSpPr/>
        <p:nvPr/>
      </p:nvGrpSpPr>
      <p:grpSpPr>
        <a:xfrm>
          <a:off x="0" y="0"/>
          <a:ext cx="0" cy="0"/>
          <a:chOff x="0" y="0"/>
          <a:chExt cx="0" cy="0"/>
        </a:xfrm>
      </p:grpSpPr>
      <p:sp>
        <p:nvSpPr>
          <p:cNvPr id="211" name="Google Shape;211;p17">
            <a:extLst>
              <a:ext uri="{FF2B5EF4-FFF2-40B4-BE49-F238E27FC236}">
                <a16:creationId xmlns:a16="http://schemas.microsoft.com/office/drawing/2014/main" id="{E4E8C7EA-98F0-AD06-0B39-04A1127FC128}"/>
              </a:ext>
            </a:extLst>
          </p:cNvPr>
          <p:cNvSpPr/>
          <p:nvPr/>
        </p:nvSpPr>
        <p:spPr>
          <a:xfrm>
            <a:off x="0" y="0"/>
            <a:ext cx="9144000" cy="5409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17">
            <a:extLst>
              <a:ext uri="{FF2B5EF4-FFF2-40B4-BE49-F238E27FC236}">
                <a16:creationId xmlns:a16="http://schemas.microsoft.com/office/drawing/2014/main" id="{63844109-2F75-0856-E4BD-AC65997A38C0}"/>
              </a:ext>
            </a:extLst>
          </p:cNvPr>
          <p:cNvSpPr/>
          <p:nvPr/>
        </p:nvSpPr>
        <p:spPr>
          <a:xfrm>
            <a:off x="0" y="4602587"/>
            <a:ext cx="9144000" cy="540913"/>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13" name="Google Shape;213;p17">
            <a:extLst>
              <a:ext uri="{FF2B5EF4-FFF2-40B4-BE49-F238E27FC236}">
                <a16:creationId xmlns:a16="http://schemas.microsoft.com/office/drawing/2014/main" id="{ABECD649-5904-D54A-A36C-6EAAF7972DCD}"/>
              </a:ext>
            </a:extLst>
          </p:cNvPr>
          <p:cNvCxnSpPr/>
          <p:nvPr/>
        </p:nvCxnSpPr>
        <p:spPr>
          <a:xfrm>
            <a:off x="0" y="540913"/>
            <a:ext cx="9144000" cy="0"/>
          </a:xfrm>
          <a:prstGeom prst="straightConnector1">
            <a:avLst/>
          </a:prstGeom>
          <a:noFill/>
          <a:ln w="9525" cap="flat" cmpd="sng">
            <a:solidFill>
              <a:srgbClr val="FF803C"/>
            </a:solidFill>
            <a:prstDash val="solid"/>
            <a:round/>
            <a:headEnd type="none" w="sm" len="sm"/>
            <a:tailEnd type="none" w="sm" len="sm"/>
          </a:ln>
        </p:spPr>
      </p:cxnSp>
      <p:pic>
        <p:nvPicPr>
          <p:cNvPr id="214" name="Google Shape;214;p17">
            <a:extLst>
              <a:ext uri="{FF2B5EF4-FFF2-40B4-BE49-F238E27FC236}">
                <a16:creationId xmlns:a16="http://schemas.microsoft.com/office/drawing/2014/main" id="{47E0BFE7-98FF-7A59-361F-412F1BC1F85F}"/>
              </a:ext>
            </a:extLst>
          </p:cNvPr>
          <p:cNvPicPr preferRelativeResize="0"/>
          <p:nvPr/>
        </p:nvPicPr>
        <p:blipFill rotWithShape="1">
          <a:blip r:embed="rId3">
            <a:alphaModFix/>
          </a:blip>
          <a:srcRect/>
          <a:stretch/>
        </p:blipFill>
        <p:spPr>
          <a:xfrm>
            <a:off x="311700" y="4773415"/>
            <a:ext cx="2806636" cy="173204"/>
          </a:xfrm>
          <a:prstGeom prst="rect">
            <a:avLst/>
          </a:prstGeom>
          <a:noFill/>
          <a:ln>
            <a:noFill/>
          </a:ln>
        </p:spPr>
      </p:pic>
      <p:sp>
        <p:nvSpPr>
          <p:cNvPr id="215" name="Google Shape;215;p17">
            <a:extLst>
              <a:ext uri="{FF2B5EF4-FFF2-40B4-BE49-F238E27FC236}">
                <a16:creationId xmlns:a16="http://schemas.microsoft.com/office/drawing/2014/main" id="{24A2429E-BA2F-0BDC-51D2-84245F3FA2E7}"/>
              </a:ext>
            </a:extLst>
          </p:cNvPr>
          <p:cNvSpPr txBox="1"/>
          <p:nvPr/>
        </p:nvSpPr>
        <p:spPr>
          <a:xfrm>
            <a:off x="-6000" y="137465"/>
            <a:ext cx="4578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Science of Soothing: Using Sounds to Find Calm</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Proxima Nova"/>
              <a:ea typeface="Proxima Nova"/>
              <a:cs typeface="Proxima Nova"/>
              <a:sym typeface="Proxima Nova"/>
            </a:endParaRPr>
          </a:p>
        </p:txBody>
      </p:sp>
      <p:sp>
        <p:nvSpPr>
          <p:cNvPr id="216" name="Google Shape;216;p17">
            <a:extLst>
              <a:ext uri="{FF2B5EF4-FFF2-40B4-BE49-F238E27FC236}">
                <a16:creationId xmlns:a16="http://schemas.microsoft.com/office/drawing/2014/main" id="{DDF1BE95-F4DD-2F55-267C-57D3C2637639}"/>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pic>
        <p:nvPicPr>
          <p:cNvPr id="217" name="Google Shape;217;p17">
            <a:extLst>
              <a:ext uri="{FF2B5EF4-FFF2-40B4-BE49-F238E27FC236}">
                <a16:creationId xmlns:a16="http://schemas.microsoft.com/office/drawing/2014/main" id="{1C285B14-37B9-6650-67F5-88C35A3C4DE3}"/>
              </a:ext>
            </a:extLst>
          </p:cNvPr>
          <p:cNvPicPr preferRelativeResize="0"/>
          <p:nvPr/>
        </p:nvPicPr>
        <p:blipFill rotWithShape="1">
          <a:blip r:embed="rId4">
            <a:alphaModFix/>
          </a:blip>
          <a:srcRect r="77107"/>
          <a:stretch/>
        </p:blipFill>
        <p:spPr>
          <a:xfrm>
            <a:off x="8337966" y="116579"/>
            <a:ext cx="461695" cy="366049"/>
          </a:xfrm>
          <a:prstGeom prst="rect">
            <a:avLst/>
          </a:prstGeom>
          <a:noFill/>
          <a:ln>
            <a:noFill/>
          </a:ln>
        </p:spPr>
      </p:pic>
      <p:sp>
        <p:nvSpPr>
          <p:cNvPr id="3" name="TextBox 2">
            <a:extLst>
              <a:ext uri="{FF2B5EF4-FFF2-40B4-BE49-F238E27FC236}">
                <a16:creationId xmlns:a16="http://schemas.microsoft.com/office/drawing/2014/main" id="{2E2F420E-A95A-78E4-219A-26DF41228499}"/>
              </a:ext>
            </a:extLst>
          </p:cNvPr>
          <p:cNvSpPr txBox="1"/>
          <p:nvPr/>
        </p:nvSpPr>
        <p:spPr>
          <a:xfrm>
            <a:off x="167269" y="1241645"/>
            <a:ext cx="4520478" cy="1600438"/>
          </a:xfrm>
          <a:prstGeom prst="rect">
            <a:avLst/>
          </a:prstGeom>
          <a:noFill/>
        </p:spPr>
        <p:txBody>
          <a:bodyPr wrap="square">
            <a:spAutoFit/>
          </a:bodyPr>
          <a:lstStyle/>
          <a:p>
            <a:pPr marL="0" lvl="0" indent="0" algn="l" rtl="0">
              <a:spcBef>
                <a:spcPts val="0"/>
              </a:spcBef>
              <a:spcAft>
                <a:spcPts val="0"/>
              </a:spcAft>
              <a:buNone/>
            </a:pPr>
            <a:r>
              <a:rPr lang="en-US" sz="1400" b="1" dirty="0">
                <a:solidFill>
                  <a:schemeClr val="tx1"/>
                </a:solidFill>
                <a:latin typeface="Abel"/>
                <a:ea typeface="Abel"/>
                <a:cs typeface="Abel"/>
                <a:sym typeface="Abel"/>
              </a:rPr>
              <a:t>Task</a:t>
            </a:r>
            <a:r>
              <a:rPr lang="en-US" sz="1400" dirty="0">
                <a:solidFill>
                  <a:schemeClr val="tx1"/>
                </a:solidFill>
                <a:latin typeface="Abel"/>
                <a:ea typeface="Abel"/>
                <a:cs typeface="Abel"/>
                <a:sym typeface="Abel"/>
              </a:rPr>
              <a:t>: Now it’s time for you to use everyday objects (e.g., rubbing fabric, whispering, tapping gently, or playing soft instrumental music) to create different sounds. </a:t>
            </a:r>
          </a:p>
          <a:p>
            <a:pPr marL="0" lvl="0" indent="0" algn="l" rtl="0">
              <a:spcBef>
                <a:spcPts val="0"/>
              </a:spcBef>
              <a:spcAft>
                <a:spcPts val="0"/>
              </a:spcAft>
              <a:buNone/>
            </a:pPr>
            <a:endParaRPr lang="en-US" sz="1400" dirty="0">
              <a:solidFill>
                <a:schemeClr val="tx1"/>
              </a:solidFill>
              <a:latin typeface="Abel"/>
              <a:ea typeface="Abel"/>
              <a:cs typeface="Abel"/>
              <a:sym typeface="Abel"/>
            </a:endParaRPr>
          </a:p>
          <a:p>
            <a:pPr marL="0" lvl="0" indent="0" algn="l" rtl="0">
              <a:spcBef>
                <a:spcPts val="0"/>
              </a:spcBef>
              <a:spcAft>
                <a:spcPts val="0"/>
              </a:spcAft>
              <a:buNone/>
            </a:pPr>
            <a:r>
              <a:rPr lang="en-US" sz="1400" dirty="0">
                <a:solidFill>
                  <a:schemeClr val="tx1"/>
                </a:solidFill>
                <a:latin typeface="Abel"/>
                <a:ea typeface="Abel"/>
                <a:cs typeface="Abel"/>
                <a:sym typeface="Abel"/>
              </a:rPr>
              <a:t>Record the sounds using a phone, tablet, or computer.</a:t>
            </a:r>
          </a:p>
          <a:p>
            <a:br>
              <a:rPr lang="en-US" dirty="0"/>
            </a:br>
            <a:endParaRPr lang="en-US" sz="1400" b="0" i="0" u="none" strike="noStrike" dirty="0">
              <a:solidFill>
                <a:srgbClr val="000000"/>
              </a:solidFill>
              <a:effectLst/>
              <a:latin typeface="Nunito" pitchFamily="2" charset="77"/>
            </a:endParaRPr>
          </a:p>
        </p:txBody>
      </p:sp>
      <p:sp>
        <p:nvSpPr>
          <p:cNvPr id="5" name="TextBox 4">
            <a:extLst>
              <a:ext uri="{FF2B5EF4-FFF2-40B4-BE49-F238E27FC236}">
                <a16:creationId xmlns:a16="http://schemas.microsoft.com/office/drawing/2014/main" id="{A75361D8-6296-0763-4615-CA05C7CC4A3E}"/>
              </a:ext>
            </a:extLst>
          </p:cNvPr>
          <p:cNvSpPr txBox="1"/>
          <p:nvPr/>
        </p:nvSpPr>
        <p:spPr>
          <a:xfrm>
            <a:off x="167269" y="756602"/>
            <a:ext cx="4828478" cy="800219"/>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Sound Experimentation</a:t>
            </a:r>
            <a:endParaRPr lang="en-US" sz="1800" b="0" dirty="0">
              <a:effectLst/>
            </a:endParaRPr>
          </a:p>
          <a:p>
            <a:br>
              <a:rPr lang="en-US" dirty="0"/>
            </a:br>
            <a:endParaRPr lang="en-US" dirty="0"/>
          </a:p>
        </p:txBody>
      </p:sp>
      <p:pic>
        <p:nvPicPr>
          <p:cNvPr id="2" name="Google Shape;140;p21">
            <a:extLst>
              <a:ext uri="{FF2B5EF4-FFF2-40B4-BE49-F238E27FC236}">
                <a16:creationId xmlns:a16="http://schemas.microsoft.com/office/drawing/2014/main" id="{6B935393-BC7D-4283-FF13-407CF530E485}"/>
              </a:ext>
            </a:extLst>
          </p:cNvPr>
          <p:cNvPicPr preferRelativeResize="0"/>
          <p:nvPr/>
        </p:nvPicPr>
        <p:blipFill>
          <a:blip r:embed="rId5">
            <a:alphaModFix/>
          </a:blip>
          <a:stretch>
            <a:fillRect/>
          </a:stretch>
        </p:blipFill>
        <p:spPr>
          <a:xfrm>
            <a:off x="4400550" y="1162825"/>
            <a:ext cx="4268181" cy="2423854"/>
          </a:xfrm>
          <a:prstGeom prst="rect">
            <a:avLst/>
          </a:prstGeom>
          <a:noFill/>
          <a:ln>
            <a:noFill/>
          </a:ln>
        </p:spPr>
      </p:pic>
    </p:spTree>
    <p:extLst>
      <p:ext uri="{BB962C8B-B14F-4D97-AF65-F5344CB8AC3E}">
        <p14:creationId xmlns:p14="http://schemas.microsoft.com/office/powerpoint/2010/main" val="17611496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745</Words>
  <Application>Microsoft Macintosh PowerPoint</Application>
  <PresentationFormat>On-screen Show (16:9)</PresentationFormat>
  <Paragraphs>108</Paragraphs>
  <Slides>11</Slides>
  <Notes>11</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Proxima Nova</vt:lpstr>
      <vt:lpstr>Abel</vt:lpstr>
      <vt:lpstr>Nunito</vt:lpstr>
      <vt:lpstr>Calibri</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Maia Gumnit</cp:lastModifiedBy>
  <cp:revision>6</cp:revision>
  <dcterms:modified xsi:type="dcterms:W3CDTF">2026-01-21T23:03:59Z</dcterms:modified>
</cp:coreProperties>
</file>