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roxima Nova"/>
      <p:regular r:id="rId24"/>
      <p:bold r:id="rId25"/>
      <p:italic r:id="rId26"/>
      <p:boldItalic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2" roundtripDataSignature="AMtx7mh4fPJqOtQEGrSIFM+gONl0Xq+W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9197C3-60F1-496B-822F-71AAF8D792B0}">
  <a:tblStyle styleId="{239197C3-60F1-496B-822F-71AAF8D792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roximaNova-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Roboto-regular.fntdata"/><Relationship Id="rId27" Type="http://schemas.openxmlformats.org/officeDocument/2006/relationships/font" Target="fonts/ProximaNova-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The Stavros Niarchos Brain Insight Lecture</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 “A Clear Vision: How Animals and Robots See</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the Physical World”</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By Rudy Behnia, Ph. D. and Shuran Song,</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400">
                <a:solidFill>
                  <a:schemeClr val="dk1"/>
                </a:solidFill>
                <a:latin typeface="Calibri"/>
                <a:ea typeface="Calibri"/>
                <a:cs typeface="Calibri"/>
                <a:sym typeface="Calibri"/>
              </a:rPr>
              <a:t>Ph.D.</a:t>
            </a:r>
            <a:endParaRPr b="1" sz="14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sz="14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c2e14ed55_0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0c2e14ed55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0c2e14ed55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30c2e14ed55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0c2e14ed55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30c2e14ed55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0c2e14ed55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30c2e14ed55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561333ef5_2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2c561333ef5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c2e14ed5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30c2e14ed5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c2e14ed55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30c2e14ed55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c2e14ed5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30c2e14ed5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c2e14ed55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30c2e14ed55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 name="Shape 19"/>
        <p:cNvGrpSpPr/>
        <p:nvPr/>
      </p:nvGrpSpPr>
      <p:grpSpPr>
        <a:xfrm>
          <a:off x="0" y="0"/>
          <a:ext cx="0" cy="0"/>
          <a:chOff x="0" y="0"/>
          <a:chExt cx="0" cy="0"/>
        </a:xfrm>
      </p:grpSpPr>
      <p:sp>
        <p:nvSpPr>
          <p:cNvPr id="20" name="Google Shape;20;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 name="Google Shape;21;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 name="Shape 23"/>
        <p:cNvGrpSpPr/>
        <p:nvPr/>
      </p:nvGrpSpPr>
      <p:grpSpPr>
        <a:xfrm>
          <a:off x="0" y="0"/>
          <a:ext cx="0" cy="0"/>
          <a:chOff x="0" y="0"/>
          <a:chExt cx="0" cy="0"/>
        </a:xfrm>
      </p:grpSpPr>
      <p:sp>
        <p:nvSpPr>
          <p:cNvPr id="24" name="Google Shape;24;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 name="Google Shape;25;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 name="Shape 26"/>
        <p:cNvGrpSpPr/>
        <p:nvPr/>
      </p:nvGrpSpPr>
      <p:grpSpPr>
        <a:xfrm>
          <a:off x="0" y="0"/>
          <a:ext cx="0" cy="0"/>
          <a:chOff x="0" y="0"/>
          <a:chExt cx="0" cy="0"/>
        </a:xfrm>
      </p:grpSpPr>
      <p:sp>
        <p:nvSpPr>
          <p:cNvPr id="27" name="Google Shape;27;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9" name="Google Shape;29;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 name="Google Shape;30;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2" name="Shape 32"/>
        <p:cNvGrpSpPr/>
        <p:nvPr/>
      </p:nvGrpSpPr>
      <p:grpSpPr>
        <a:xfrm>
          <a:off x="0" y="0"/>
          <a:ext cx="0" cy="0"/>
          <a:chOff x="0" y="0"/>
          <a:chExt cx="0" cy="0"/>
        </a:xfrm>
      </p:grpSpPr>
      <p:sp>
        <p:nvSpPr>
          <p:cNvPr id="33" name="Google Shape;33;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4" name="Google Shape;34;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35" name="Google Shape;3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p:nvPr/>
        </p:nvSpPr>
        <p:spPr>
          <a:xfrm>
            <a:off x="-18875" y="0"/>
            <a:ext cx="9162900" cy="11946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18875" y="889800"/>
            <a:ext cx="9162900" cy="1971900"/>
          </a:xfrm>
          <a:prstGeom prst="rect">
            <a:avLst/>
          </a:prstGeom>
          <a:solidFill>
            <a:srgbClr val="FDF4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
          <p:cNvSpPr txBox="1"/>
          <p:nvPr/>
        </p:nvSpPr>
        <p:spPr>
          <a:xfrm>
            <a:off x="404725" y="2991725"/>
            <a:ext cx="8469300" cy="153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800"/>
              <a:buFont typeface="Arial"/>
              <a:buNone/>
            </a:pPr>
            <a:r>
              <a:rPr lang="en-US" sz="3800">
                <a:solidFill>
                  <a:srgbClr val="F37721"/>
                </a:solidFill>
                <a:latin typeface="Proxima Nova"/>
                <a:ea typeface="Proxima Nova"/>
                <a:cs typeface="Proxima Nova"/>
                <a:sym typeface="Proxima Nova"/>
              </a:rPr>
              <a:t>Evolution &amp; Eyes</a:t>
            </a:r>
            <a:endParaRPr b="0" i="0" sz="3800" u="none" cap="none" strike="noStrike">
              <a:solidFill>
                <a:srgbClr val="F37721"/>
              </a:solidFill>
              <a:latin typeface="Proxima Nova"/>
              <a:ea typeface="Proxima Nova"/>
              <a:cs typeface="Proxima Nova"/>
              <a:sym typeface="Proxima Nova"/>
            </a:endParaRPr>
          </a:p>
        </p:txBody>
      </p:sp>
      <p:sp>
        <p:nvSpPr>
          <p:cNvPr id="45" name="Google Shape;45;p1"/>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595959"/>
                </a:solidFill>
                <a:latin typeface="Arial"/>
                <a:ea typeface="Arial"/>
                <a:cs typeface="Arial"/>
                <a:sym typeface="Arial"/>
              </a:rPr>
              <a:t>‹#›</a:t>
            </a:fld>
            <a:endParaRPr b="0" i="0" sz="1000" u="none" cap="none" strike="noStrike">
              <a:solidFill>
                <a:srgbClr val="595959"/>
              </a:solidFill>
              <a:latin typeface="Arial"/>
              <a:ea typeface="Arial"/>
              <a:cs typeface="Arial"/>
              <a:sym typeface="Arial"/>
            </a:endParaRPr>
          </a:p>
        </p:txBody>
      </p:sp>
      <p:pic>
        <p:nvPicPr>
          <p:cNvPr id="46" name="Google Shape;46;p1"/>
          <p:cNvPicPr preferRelativeResize="0"/>
          <p:nvPr/>
        </p:nvPicPr>
        <p:blipFill rotWithShape="1">
          <a:blip r:embed="rId3">
            <a:alphaModFix/>
          </a:blip>
          <a:srcRect b="0" l="0" r="0" t="0"/>
          <a:stretch/>
        </p:blipFill>
        <p:spPr>
          <a:xfrm>
            <a:off x="1812050" y="1302651"/>
            <a:ext cx="5519900" cy="1054300"/>
          </a:xfrm>
          <a:prstGeom prst="rect">
            <a:avLst/>
          </a:prstGeom>
          <a:noFill/>
          <a:ln>
            <a:noFill/>
          </a:ln>
        </p:spPr>
      </p:pic>
      <p:pic>
        <p:nvPicPr>
          <p:cNvPr id="47" name="Google Shape;47;p1"/>
          <p:cNvPicPr preferRelativeResize="0"/>
          <p:nvPr/>
        </p:nvPicPr>
        <p:blipFill rotWithShape="1">
          <a:blip r:embed="rId4">
            <a:alphaModFix/>
          </a:blip>
          <a:srcRect b="0" l="0" r="0" t="0"/>
          <a:stretch/>
        </p:blipFill>
        <p:spPr>
          <a:xfrm>
            <a:off x="2192875" y="443688"/>
            <a:ext cx="4758239" cy="307225"/>
          </a:xfrm>
          <a:prstGeom prst="rect">
            <a:avLst/>
          </a:prstGeom>
          <a:noFill/>
          <a:ln>
            <a:noFill/>
          </a:ln>
        </p:spPr>
      </p:pic>
      <p:cxnSp>
        <p:nvCxnSpPr>
          <p:cNvPr id="48" name="Google Shape;48;p1"/>
          <p:cNvCxnSpPr/>
          <p:nvPr/>
        </p:nvCxnSpPr>
        <p:spPr>
          <a:xfrm>
            <a:off x="-9450" y="2861700"/>
            <a:ext cx="9173400" cy="0"/>
          </a:xfrm>
          <a:prstGeom prst="straightConnector1">
            <a:avLst/>
          </a:prstGeom>
          <a:noFill/>
          <a:ln cap="flat" cmpd="sng" w="28575">
            <a:solidFill>
              <a:srgbClr val="F37721"/>
            </a:solidFill>
            <a:prstDash val="solid"/>
            <a:round/>
            <a:headEnd len="sm" w="sm" type="none"/>
            <a:tailEnd len="sm" w="sm" type="none"/>
          </a:ln>
        </p:spPr>
      </p:cxnSp>
      <p:cxnSp>
        <p:nvCxnSpPr>
          <p:cNvPr id="49" name="Google Shape;49;p1"/>
          <p:cNvCxnSpPr/>
          <p:nvPr/>
        </p:nvCxnSpPr>
        <p:spPr>
          <a:xfrm>
            <a:off x="-9450" y="889800"/>
            <a:ext cx="9173400" cy="0"/>
          </a:xfrm>
          <a:prstGeom prst="straightConnector1">
            <a:avLst/>
          </a:prstGeom>
          <a:noFill/>
          <a:ln cap="flat" cmpd="sng" w="28575">
            <a:solidFill>
              <a:srgbClr val="F37721"/>
            </a:solidFill>
            <a:prstDash val="solid"/>
            <a:round/>
            <a:headEnd len="sm" w="sm" type="none"/>
            <a:tailEnd len="sm" w="sm" type="none"/>
          </a:ln>
        </p:spPr>
      </p:cxnSp>
      <p:cxnSp>
        <p:nvCxnSpPr>
          <p:cNvPr id="50" name="Google Shape;50;p1"/>
          <p:cNvCxnSpPr/>
          <p:nvPr/>
        </p:nvCxnSpPr>
        <p:spPr>
          <a:xfrm>
            <a:off x="-9450" y="4663225"/>
            <a:ext cx="9173400" cy="0"/>
          </a:xfrm>
          <a:prstGeom prst="straightConnector1">
            <a:avLst/>
          </a:prstGeom>
          <a:noFill/>
          <a:ln cap="flat" cmpd="sng" w="9525">
            <a:solidFill>
              <a:srgbClr val="000000"/>
            </a:solidFill>
            <a:prstDash val="solid"/>
            <a:round/>
            <a:headEnd len="sm" w="sm" type="none"/>
            <a:tailEnd len="sm" w="sm" type="none"/>
          </a:ln>
        </p:spPr>
      </p:cxnSp>
      <p:sp>
        <p:nvSpPr>
          <p:cNvPr id="51" name="Google Shape;51;p1"/>
          <p:cNvSpPr txBox="1"/>
          <p:nvPr/>
        </p:nvSpPr>
        <p:spPr>
          <a:xfrm>
            <a:off x="3162550" y="4817130"/>
            <a:ext cx="1268700" cy="15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Proxima Nova"/>
                <a:ea typeface="Proxima Nova"/>
                <a:cs typeface="Proxima Nova"/>
                <a:sym typeface="Proxima Nova"/>
              </a:rPr>
              <a:t>SUPPORTED BY:</a:t>
            </a:r>
            <a:endParaRPr b="0" i="0" sz="1000" u="none" cap="none" strike="noStrike">
              <a:solidFill>
                <a:srgbClr val="000000"/>
              </a:solidFill>
              <a:latin typeface="Proxima Nova"/>
              <a:ea typeface="Proxima Nova"/>
              <a:cs typeface="Proxima Nova"/>
              <a:sym typeface="Proxima Nova"/>
            </a:endParaRPr>
          </a:p>
        </p:txBody>
      </p:sp>
      <p:pic>
        <p:nvPicPr>
          <p:cNvPr id="52" name="Google Shape;52;p1"/>
          <p:cNvPicPr preferRelativeResize="0"/>
          <p:nvPr/>
        </p:nvPicPr>
        <p:blipFill rotWithShape="1">
          <a:blip r:embed="rId5">
            <a:alphaModFix/>
          </a:blip>
          <a:srcRect b="0" l="0" r="0" t="0"/>
          <a:stretch/>
        </p:blipFill>
        <p:spPr>
          <a:xfrm>
            <a:off x="4274202" y="4801725"/>
            <a:ext cx="1925499" cy="211550"/>
          </a:xfrm>
          <a:prstGeom prst="rect">
            <a:avLst/>
          </a:prstGeom>
          <a:noFill/>
          <a:ln>
            <a:noFill/>
          </a:ln>
        </p:spPr>
      </p:pic>
      <p:sp>
        <p:nvSpPr>
          <p:cNvPr id="53" name="Google Shape;53;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0c2e14ed55_0_87"/>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g30c2e14ed55_0_87"/>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90" name="Google Shape;190;g30c2e14ed55_0_87"/>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91" name="Google Shape;191;g30c2e14ed55_0_87"/>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92" name="Google Shape;192;g30c2e14ed55_0_87"/>
          <p:cNvSpPr txBox="1"/>
          <p:nvPr/>
        </p:nvSpPr>
        <p:spPr>
          <a:xfrm>
            <a:off x="-1318635" y="11657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93" name="Google Shape;193;g30c2e14ed55_0_8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94" name="Google Shape;194;g30c2e14ed55_0_87"/>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pic>
        <p:nvPicPr>
          <p:cNvPr id="195" name="Google Shape;195;g30c2e14ed55_0_87"/>
          <p:cNvPicPr preferRelativeResize="0"/>
          <p:nvPr/>
        </p:nvPicPr>
        <p:blipFill>
          <a:blip r:embed="rId5">
            <a:alphaModFix/>
          </a:blip>
          <a:stretch>
            <a:fillRect/>
          </a:stretch>
        </p:blipFill>
        <p:spPr>
          <a:xfrm>
            <a:off x="5281899" y="2037621"/>
            <a:ext cx="2548644" cy="1715169"/>
          </a:xfrm>
          <a:prstGeom prst="rect">
            <a:avLst/>
          </a:prstGeom>
          <a:noFill/>
          <a:ln>
            <a:noFill/>
          </a:ln>
        </p:spPr>
      </p:pic>
      <p:cxnSp>
        <p:nvCxnSpPr>
          <p:cNvPr id="196" name="Google Shape;196;g30c2e14ed55_0_87"/>
          <p:cNvCxnSpPr>
            <a:endCxn id="195" idx="1"/>
          </p:cNvCxnSpPr>
          <p:nvPr/>
        </p:nvCxnSpPr>
        <p:spPr>
          <a:xfrm>
            <a:off x="4923999" y="2854706"/>
            <a:ext cx="357900" cy="40500"/>
          </a:xfrm>
          <a:prstGeom prst="straightConnector1">
            <a:avLst/>
          </a:prstGeom>
          <a:noFill/>
          <a:ln cap="flat" cmpd="sng" w="9525">
            <a:solidFill>
              <a:srgbClr val="000000"/>
            </a:solidFill>
            <a:prstDash val="solid"/>
            <a:round/>
            <a:headEnd len="med" w="med" type="none"/>
            <a:tailEnd len="med" w="med" type="none"/>
          </a:ln>
        </p:spPr>
      </p:cxnSp>
      <p:cxnSp>
        <p:nvCxnSpPr>
          <p:cNvPr id="197" name="Google Shape;197;g30c2e14ed55_0_87"/>
          <p:cNvCxnSpPr/>
          <p:nvPr/>
        </p:nvCxnSpPr>
        <p:spPr>
          <a:xfrm flipH="1">
            <a:off x="5791322" y="1736292"/>
            <a:ext cx="522900" cy="1200000"/>
          </a:xfrm>
          <a:prstGeom prst="straightConnector1">
            <a:avLst/>
          </a:prstGeom>
          <a:noFill/>
          <a:ln cap="flat" cmpd="sng" w="9525">
            <a:solidFill>
              <a:srgbClr val="000000"/>
            </a:solidFill>
            <a:prstDash val="solid"/>
            <a:round/>
            <a:headEnd len="med" w="med" type="none"/>
            <a:tailEnd len="med" w="med" type="none"/>
          </a:ln>
        </p:spPr>
      </p:cxnSp>
      <p:cxnSp>
        <p:nvCxnSpPr>
          <p:cNvPr id="198" name="Google Shape;198;g30c2e14ed55_0_87"/>
          <p:cNvCxnSpPr>
            <a:stCxn id="199" idx="0"/>
          </p:cNvCxnSpPr>
          <p:nvPr/>
        </p:nvCxnSpPr>
        <p:spPr>
          <a:xfrm flipH="1" rot="10800000">
            <a:off x="6036975" y="2833174"/>
            <a:ext cx="1228500" cy="974700"/>
          </a:xfrm>
          <a:prstGeom prst="straightConnector1">
            <a:avLst/>
          </a:prstGeom>
          <a:noFill/>
          <a:ln cap="flat" cmpd="sng" w="9525">
            <a:solidFill>
              <a:srgbClr val="000000"/>
            </a:solidFill>
            <a:prstDash val="solid"/>
            <a:round/>
            <a:headEnd len="med" w="med" type="none"/>
            <a:tailEnd len="med" w="med" type="none"/>
          </a:ln>
        </p:spPr>
      </p:cxnSp>
      <p:cxnSp>
        <p:nvCxnSpPr>
          <p:cNvPr id="200" name="Google Shape;200;g30c2e14ed55_0_87"/>
          <p:cNvCxnSpPr>
            <a:stCxn id="201" idx="2"/>
          </p:cNvCxnSpPr>
          <p:nvPr/>
        </p:nvCxnSpPr>
        <p:spPr>
          <a:xfrm flipH="1">
            <a:off x="7513241" y="2005313"/>
            <a:ext cx="138600" cy="1134900"/>
          </a:xfrm>
          <a:prstGeom prst="straightConnector1">
            <a:avLst/>
          </a:prstGeom>
          <a:noFill/>
          <a:ln cap="flat" cmpd="sng" w="9525">
            <a:solidFill>
              <a:srgbClr val="000000"/>
            </a:solidFill>
            <a:prstDash val="solid"/>
            <a:round/>
            <a:headEnd len="med" w="med" type="none"/>
            <a:tailEnd len="med" w="med" type="none"/>
          </a:ln>
        </p:spPr>
      </p:cxnSp>
      <p:sp>
        <p:nvSpPr>
          <p:cNvPr id="202" name="Google Shape;202;g30c2e14ed55_0_87"/>
          <p:cNvSpPr txBox="1"/>
          <p:nvPr/>
        </p:nvSpPr>
        <p:spPr>
          <a:xfrm>
            <a:off x="311700" y="880150"/>
            <a:ext cx="3731700" cy="9348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US" sz="2800">
                <a:solidFill>
                  <a:srgbClr val="000000"/>
                </a:solidFill>
              </a:rPr>
              <a:t>V. Exit Ticket: Parts of the Human Eye</a:t>
            </a:r>
            <a:endParaRPr b="1" sz="2800">
              <a:solidFill>
                <a:srgbClr val="000000"/>
              </a:solidFill>
            </a:endParaRPr>
          </a:p>
        </p:txBody>
      </p:sp>
      <p:sp>
        <p:nvSpPr>
          <p:cNvPr id="203" name="Google Shape;203;g30c2e14ed55_0_87"/>
          <p:cNvSpPr txBox="1"/>
          <p:nvPr/>
        </p:nvSpPr>
        <p:spPr>
          <a:xfrm>
            <a:off x="4849650" y="687825"/>
            <a:ext cx="1867800" cy="1048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000000"/>
                </a:solidFill>
              </a:rPr>
              <a:t>Lens:</a:t>
            </a:r>
            <a:r>
              <a:rPr lang="en-US" sz="1200">
                <a:solidFill>
                  <a:srgbClr val="000000"/>
                </a:solidFill>
              </a:rPr>
              <a:t> </a:t>
            </a:r>
            <a:r>
              <a:rPr lang="en-US" sz="1200">
                <a:solidFill>
                  <a:srgbClr val="000000"/>
                </a:solidFill>
                <a:highlight>
                  <a:srgbClr val="FFFFFF"/>
                </a:highlight>
              </a:rPr>
              <a:t>Clear, curved structure in the eye that bends light and focuses it for the retina.</a:t>
            </a:r>
            <a:endParaRPr sz="1200">
              <a:solidFill>
                <a:srgbClr val="000000"/>
              </a:solidFill>
            </a:endParaRPr>
          </a:p>
        </p:txBody>
      </p:sp>
      <p:sp>
        <p:nvSpPr>
          <p:cNvPr id="204" name="Google Shape;204;g30c2e14ed55_0_87"/>
          <p:cNvSpPr txBox="1"/>
          <p:nvPr/>
        </p:nvSpPr>
        <p:spPr>
          <a:xfrm>
            <a:off x="6717450" y="847650"/>
            <a:ext cx="2303700" cy="113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rgbClr val="000000"/>
                </a:solidFill>
              </a:rPr>
              <a:t>Optic Nerve:</a:t>
            </a:r>
            <a:r>
              <a:rPr lang="en-US" sz="1100">
                <a:solidFill>
                  <a:srgbClr val="000000"/>
                </a:solidFill>
              </a:rPr>
              <a:t> Transmits sensory information for vision from the eye to the brain. The brain processes those signals and uses them to construct the picture you see.</a:t>
            </a:r>
            <a:endParaRPr sz="1100">
              <a:solidFill>
                <a:srgbClr val="000000"/>
              </a:solidFill>
            </a:endParaRPr>
          </a:p>
        </p:txBody>
      </p:sp>
      <p:sp>
        <p:nvSpPr>
          <p:cNvPr id="205" name="Google Shape;205;g30c2e14ed55_0_87"/>
          <p:cNvSpPr txBox="1"/>
          <p:nvPr/>
        </p:nvSpPr>
        <p:spPr>
          <a:xfrm>
            <a:off x="1239700" y="2501638"/>
            <a:ext cx="3684300" cy="540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000000"/>
                </a:solidFill>
              </a:rPr>
              <a:t>Cornea:</a:t>
            </a:r>
            <a:r>
              <a:rPr lang="en-US" sz="1200">
                <a:solidFill>
                  <a:srgbClr val="000000"/>
                </a:solidFill>
              </a:rPr>
              <a:t> </a:t>
            </a:r>
            <a:r>
              <a:rPr lang="en-US" sz="1200">
                <a:solidFill>
                  <a:srgbClr val="000000"/>
                </a:solidFill>
                <a:highlight>
                  <a:srgbClr val="FFFFFF"/>
                </a:highlight>
              </a:rPr>
              <a:t>Clear dome of tissue at the front of the eye that refracts light through the lens. </a:t>
            </a:r>
            <a:endParaRPr sz="1200">
              <a:solidFill>
                <a:srgbClr val="000000"/>
              </a:solidFill>
            </a:endParaRPr>
          </a:p>
        </p:txBody>
      </p:sp>
      <p:sp>
        <p:nvSpPr>
          <p:cNvPr id="206" name="Google Shape;206;g30c2e14ed55_0_87"/>
          <p:cNvSpPr txBox="1"/>
          <p:nvPr/>
        </p:nvSpPr>
        <p:spPr>
          <a:xfrm>
            <a:off x="2275550" y="3807875"/>
            <a:ext cx="6745800" cy="736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000000"/>
                </a:solidFill>
              </a:rPr>
              <a:t>Retina: </a:t>
            </a:r>
            <a:r>
              <a:rPr lang="en-US" sz="1100">
                <a:solidFill>
                  <a:srgbClr val="000000"/>
                </a:solidFill>
                <a:highlight>
                  <a:srgbClr val="FFFFFF"/>
                </a:highlight>
              </a:rPr>
              <a:t>Layer of nervous tissue that covers two-thirds of the back of the eyeball. When it is stimulated by light it sends visual-sensory information to the rest of the brain. The retina is an extension of the central nervous system and connected to the brain through the optic nerve.</a:t>
            </a:r>
            <a:endParaRPr sz="11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2" name="Google Shape;212;p17"/>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13" name="Google Shape;213;p17"/>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14" name="Google Shape;214;p17"/>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15" name="Google Shape;215;p17"/>
          <p:cNvSpPr txBox="1"/>
          <p:nvPr/>
        </p:nvSpPr>
        <p:spPr>
          <a:xfrm>
            <a:off x="-1391125" y="116584"/>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16" name="Google Shape;21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17" name="Google Shape;217;p17"/>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18" name="Google Shape;218;p17"/>
          <p:cNvSpPr txBox="1"/>
          <p:nvPr/>
        </p:nvSpPr>
        <p:spPr>
          <a:xfrm>
            <a:off x="114250" y="615800"/>
            <a:ext cx="8520600" cy="572700"/>
          </a:xfrm>
          <a:prstGeom prst="rect">
            <a:avLst/>
          </a:prstGeom>
          <a:noFill/>
          <a:ln>
            <a:noFill/>
          </a:ln>
        </p:spPr>
        <p:txBody>
          <a:bodyPr anchorCtr="0" anchor="t" bIns="91425" lIns="91425" spcFirstLastPara="1" rIns="91425" wrap="square" tIns="91425">
            <a:normAutofit/>
          </a:bodyPr>
          <a:lstStyle/>
          <a:p>
            <a:pPr indent="-381000" lvl="0" marL="457200" rtl="0" algn="l">
              <a:lnSpc>
                <a:spcPct val="90000"/>
              </a:lnSpc>
              <a:spcBef>
                <a:spcPts val="0"/>
              </a:spcBef>
              <a:spcAft>
                <a:spcPts val="0"/>
              </a:spcAft>
              <a:buClr>
                <a:srgbClr val="000000"/>
              </a:buClr>
              <a:buSzPts val="2400"/>
              <a:buAutoNum type="romanUcPeriod"/>
            </a:pPr>
            <a:r>
              <a:rPr b="1" lang="en-US" sz="2400">
                <a:solidFill>
                  <a:srgbClr val="000000"/>
                </a:solidFill>
                <a:extLst>
                  <a:ext uri="http://customooxmlschemas.google.com/">
                    <go:slidesCustomData xmlns:go="http://customooxmlschemas.google.com/" textRoundtripDataId="0"/>
                  </a:ext>
                </a:extLst>
              </a:rPr>
              <a:t>Warm-Up</a:t>
            </a:r>
            <a:r>
              <a:rPr b="1" lang="en-US" sz="2400">
                <a:solidFill>
                  <a:srgbClr val="000000"/>
                </a:solidFill>
              </a:rPr>
              <a:t>: which eye belo</a:t>
            </a:r>
            <a:r>
              <a:rPr b="1" lang="en-US" sz="2400"/>
              <a:t>ngs to what animal?</a:t>
            </a:r>
            <a:endParaRPr b="1" sz="2400">
              <a:solidFill>
                <a:srgbClr val="000000"/>
              </a:solidFill>
            </a:endParaRPr>
          </a:p>
        </p:txBody>
      </p:sp>
      <p:pic>
        <p:nvPicPr>
          <p:cNvPr id="219" name="Google Shape;219;p17"/>
          <p:cNvPicPr preferRelativeResize="0"/>
          <p:nvPr/>
        </p:nvPicPr>
        <p:blipFill>
          <a:blip r:embed="rId5">
            <a:alphaModFix/>
          </a:blip>
          <a:stretch>
            <a:fillRect/>
          </a:stretch>
        </p:blipFill>
        <p:spPr>
          <a:xfrm>
            <a:off x="1970640" y="1034375"/>
            <a:ext cx="4657314" cy="2619750"/>
          </a:xfrm>
          <a:prstGeom prst="rect">
            <a:avLst/>
          </a:prstGeom>
          <a:noFill/>
          <a:ln>
            <a:noFill/>
          </a:ln>
        </p:spPr>
      </p:pic>
      <p:graphicFrame>
        <p:nvGraphicFramePr>
          <p:cNvPr id="220" name="Google Shape;220;p17"/>
          <p:cNvGraphicFramePr/>
          <p:nvPr/>
        </p:nvGraphicFramePr>
        <p:xfrm>
          <a:off x="877300" y="3732150"/>
          <a:ext cx="3000000" cy="3000000"/>
        </p:xfrm>
        <a:graphic>
          <a:graphicData uri="http://schemas.openxmlformats.org/drawingml/2006/table">
            <a:tbl>
              <a:tblPr>
                <a:noFill/>
                <a:tableStyleId>{239197C3-60F1-496B-822F-71AAF8D792B0}</a:tableStyleId>
              </a:tblPr>
              <a:tblGrid>
                <a:gridCol w="2413000"/>
                <a:gridCol w="2413000"/>
                <a:gridCol w="2413000"/>
              </a:tblGrid>
              <a:tr h="381000">
                <a:tc>
                  <a:txBody>
                    <a:bodyPr/>
                    <a:lstStyle/>
                    <a:p>
                      <a:pPr indent="0" lvl="0" marL="0" rtl="0" algn="l">
                        <a:spcBef>
                          <a:spcPts val="0"/>
                        </a:spcBef>
                        <a:spcAft>
                          <a:spcPts val="0"/>
                        </a:spcAft>
                        <a:buNone/>
                      </a:pPr>
                      <a:r>
                        <a:rPr b="1" lang="en-US">
                          <a:solidFill>
                            <a:srgbClr val="000000"/>
                          </a:solidFill>
                        </a:rPr>
                        <a:t>1.</a:t>
                      </a:r>
                      <a:endParaRPr b="1">
                        <a:solidFill>
                          <a:srgbClr val="000000"/>
                        </a:solidFill>
                      </a:endParaRPr>
                    </a:p>
                  </a:txBody>
                  <a:tcPr marT="91425" marB="91425" marR="91425" marL="91425"/>
                </a:tc>
                <a:tc>
                  <a:txBody>
                    <a:bodyPr/>
                    <a:lstStyle/>
                    <a:p>
                      <a:pPr indent="0" lvl="0" marL="0" rtl="0" algn="l">
                        <a:spcBef>
                          <a:spcPts val="0"/>
                        </a:spcBef>
                        <a:spcAft>
                          <a:spcPts val="0"/>
                        </a:spcAft>
                        <a:buNone/>
                      </a:pPr>
                      <a:r>
                        <a:rPr b="1" lang="en-US">
                          <a:solidFill>
                            <a:srgbClr val="000000"/>
                          </a:solidFill>
                        </a:rPr>
                        <a:t>2.</a:t>
                      </a:r>
                      <a:endParaRPr b="1">
                        <a:solidFill>
                          <a:srgbClr val="000000"/>
                        </a:solidFill>
                      </a:endParaRPr>
                    </a:p>
                  </a:txBody>
                  <a:tcPr marT="91425" marB="91425" marR="91425" marL="91425"/>
                </a:tc>
                <a:tc>
                  <a:txBody>
                    <a:bodyPr/>
                    <a:lstStyle/>
                    <a:p>
                      <a:pPr indent="0" lvl="0" marL="0" rtl="0" algn="l">
                        <a:spcBef>
                          <a:spcPts val="0"/>
                        </a:spcBef>
                        <a:spcAft>
                          <a:spcPts val="0"/>
                        </a:spcAft>
                        <a:buNone/>
                      </a:pPr>
                      <a:r>
                        <a:rPr b="1" lang="en-US">
                          <a:solidFill>
                            <a:srgbClr val="000000"/>
                          </a:solidFill>
                        </a:rPr>
                        <a:t>3.</a:t>
                      </a:r>
                      <a:endParaRPr b="1">
                        <a:solidFill>
                          <a:srgbClr val="000000"/>
                        </a:solidFill>
                      </a:endParaRPr>
                    </a:p>
                  </a:txBody>
                  <a:tcPr marT="91425" marB="91425" marR="91425" marL="91425"/>
                </a:tc>
              </a:tr>
              <a:tr h="381000">
                <a:tc>
                  <a:txBody>
                    <a:bodyPr/>
                    <a:lstStyle/>
                    <a:p>
                      <a:pPr indent="0" lvl="0" marL="0" rtl="0" algn="l">
                        <a:spcBef>
                          <a:spcPts val="0"/>
                        </a:spcBef>
                        <a:spcAft>
                          <a:spcPts val="0"/>
                        </a:spcAft>
                        <a:buNone/>
                      </a:pPr>
                      <a:r>
                        <a:rPr b="1" lang="en-US">
                          <a:solidFill>
                            <a:srgbClr val="000000"/>
                          </a:solidFill>
                        </a:rPr>
                        <a:t>4.</a:t>
                      </a:r>
                      <a:endParaRPr b="1">
                        <a:solidFill>
                          <a:srgbClr val="000000"/>
                        </a:solidFill>
                      </a:endParaRPr>
                    </a:p>
                  </a:txBody>
                  <a:tcPr marT="91425" marB="91425" marR="91425" marL="91425"/>
                </a:tc>
                <a:tc>
                  <a:txBody>
                    <a:bodyPr/>
                    <a:lstStyle/>
                    <a:p>
                      <a:pPr indent="0" lvl="0" marL="0" rtl="0" algn="l">
                        <a:spcBef>
                          <a:spcPts val="0"/>
                        </a:spcBef>
                        <a:spcAft>
                          <a:spcPts val="0"/>
                        </a:spcAft>
                        <a:buNone/>
                      </a:pPr>
                      <a:r>
                        <a:rPr b="1" lang="en-US">
                          <a:solidFill>
                            <a:srgbClr val="000000"/>
                          </a:solidFill>
                        </a:rPr>
                        <a:t>5.</a:t>
                      </a:r>
                      <a:endParaRPr b="1">
                        <a:solidFill>
                          <a:srgbClr val="000000"/>
                        </a:solidFill>
                      </a:endParaRPr>
                    </a:p>
                  </a:txBody>
                  <a:tcPr marT="91425" marB="91425" marR="91425" marL="91425"/>
                </a:tc>
                <a:tc>
                  <a:txBody>
                    <a:bodyPr/>
                    <a:lstStyle/>
                    <a:p>
                      <a:pPr indent="0" lvl="0" marL="0" rtl="0" algn="l">
                        <a:spcBef>
                          <a:spcPts val="0"/>
                        </a:spcBef>
                        <a:spcAft>
                          <a:spcPts val="0"/>
                        </a:spcAft>
                        <a:buNone/>
                      </a:pPr>
                      <a:r>
                        <a:rPr b="1" lang="en-US">
                          <a:solidFill>
                            <a:srgbClr val="000000"/>
                          </a:solidFill>
                        </a:rPr>
                        <a:t>6.</a:t>
                      </a:r>
                      <a:endParaRPr b="1">
                        <a:solidFill>
                          <a:srgbClr val="000000"/>
                        </a:solidFill>
                      </a:endParaRPr>
                    </a:p>
                  </a:txBody>
                  <a:tcPr marT="91425" marB="91425" marR="91425" marL="91425"/>
                </a:tc>
              </a:tr>
            </a:tbl>
          </a:graphicData>
        </a:graphic>
      </p:graphicFrame>
      <p:sp>
        <p:nvSpPr>
          <p:cNvPr id="221" name="Google Shape;221;p17"/>
          <p:cNvSpPr txBox="1"/>
          <p:nvPr/>
        </p:nvSpPr>
        <p:spPr>
          <a:xfrm>
            <a:off x="6742050" y="2688900"/>
            <a:ext cx="2279100" cy="12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solidFill>
                  <a:schemeClr val="dk2"/>
                </a:solidFill>
              </a:rPr>
              <a:t>Nell Greenfieldboyce, Eye Shapes Of the Animal World Hint at Differences in Our Lifestyles, image, NPR, August 7, 2015, accessed April 17, 2024, https://www.npr.org/ sections/health-shots/2015/08/07/430149677/ eye-shapes-of-the-animal-world-hint-at-differences-in-our-lifestyles.</a:t>
            </a:r>
            <a:endParaRPr sz="700">
              <a:solidFill>
                <a:schemeClr val="dk2"/>
              </a:solidFill>
            </a:endParaRPr>
          </a:p>
          <a:p>
            <a:pPr indent="0" lvl="0" marL="0" rtl="0" algn="l">
              <a:spcBef>
                <a:spcPts val="0"/>
              </a:spcBef>
              <a:spcAft>
                <a:spcPts val="0"/>
              </a:spcAft>
              <a:buNone/>
            </a:pPr>
            <a:r>
              <a:t/>
            </a:r>
            <a:endParaRPr sz="9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5"/>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7" name="Google Shape;227;p5"/>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28" name="Google Shape;228;p5"/>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29" name="Google Shape;229;p5"/>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30" name="Google Shape;230;p5"/>
          <p:cNvSpPr txBox="1"/>
          <p:nvPr/>
        </p:nvSpPr>
        <p:spPr>
          <a:xfrm>
            <a:off x="-1384461"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31" name="Google Shape;2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32" name="Google Shape;232;p5"/>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pic>
        <p:nvPicPr>
          <p:cNvPr id="233" name="Google Shape;233;p5"/>
          <p:cNvPicPr preferRelativeResize="0"/>
          <p:nvPr/>
        </p:nvPicPr>
        <p:blipFill>
          <a:blip r:embed="rId5">
            <a:alphaModFix/>
          </a:blip>
          <a:stretch>
            <a:fillRect/>
          </a:stretch>
        </p:blipFill>
        <p:spPr>
          <a:xfrm>
            <a:off x="6175600" y="639775"/>
            <a:ext cx="2751525" cy="1396250"/>
          </a:xfrm>
          <a:prstGeom prst="rect">
            <a:avLst/>
          </a:prstGeom>
          <a:noFill/>
          <a:ln>
            <a:noFill/>
          </a:ln>
        </p:spPr>
      </p:pic>
      <p:sp>
        <p:nvSpPr>
          <p:cNvPr id="234" name="Google Shape;234;p5"/>
          <p:cNvSpPr txBox="1"/>
          <p:nvPr/>
        </p:nvSpPr>
        <p:spPr>
          <a:xfrm>
            <a:off x="6175600" y="2036025"/>
            <a:ext cx="2853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solidFill>
                  <a:srgbClr val="000000"/>
                </a:solidFill>
                <a:highlight>
                  <a:srgbClr val="FFFFFF"/>
                </a:highlight>
                <a:latin typeface="Roboto"/>
                <a:ea typeface="Roboto"/>
                <a:cs typeface="Roboto"/>
                <a:sym typeface="Roboto"/>
              </a:rPr>
              <a:t>Jeff Rzepka, </a:t>
            </a:r>
            <a:r>
              <a:rPr i="1" lang="en-US" sz="700">
                <a:solidFill>
                  <a:srgbClr val="000000"/>
                </a:solidFill>
                <a:highlight>
                  <a:srgbClr val="FFFFFF"/>
                </a:highlight>
                <a:latin typeface="Roboto"/>
                <a:ea typeface="Roboto"/>
                <a:cs typeface="Roboto"/>
                <a:sym typeface="Roboto"/>
              </a:rPr>
              <a:t>Kirtland's Warbler</a:t>
            </a:r>
            <a:r>
              <a:rPr lang="en-US" sz="700">
                <a:solidFill>
                  <a:srgbClr val="000000"/>
                </a:solidFill>
                <a:highlight>
                  <a:srgbClr val="FFFFFF"/>
                </a:highlight>
                <a:latin typeface="Roboto"/>
                <a:ea typeface="Roboto"/>
                <a:cs typeface="Roboto"/>
                <a:sym typeface="Roboto"/>
              </a:rPr>
              <a:t>, photograph, National Geographic, accessed April 17, 2024, https://education .nationalgeographic.org/resource/niche/.</a:t>
            </a:r>
            <a:endParaRPr sz="1500">
              <a:solidFill>
                <a:srgbClr val="000000"/>
              </a:solidFill>
            </a:endParaRPr>
          </a:p>
        </p:txBody>
      </p:sp>
      <p:sp>
        <p:nvSpPr>
          <p:cNvPr id="235" name="Google Shape;235;p5"/>
          <p:cNvSpPr txBox="1"/>
          <p:nvPr/>
        </p:nvSpPr>
        <p:spPr>
          <a:xfrm>
            <a:off x="245875" y="764725"/>
            <a:ext cx="2043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 Niche</a:t>
            </a:r>
            <a:endParaRPr b="1" sz="2800">
              <a:solidFill>
                <a:srgbClr val="000000"/>
              </a:solidFill>
            </a:endParaRPr>
          </a:p>
        </p:txBody>
      </p:sp>
      <p:sp>
        <p:nvSpPr>
          <p:cNvPr id="236" name="Google Shape;236;p5"/>
          <p:cNvSpPr txBox="1"/>
          <p:nvPr/>
        </p:nvSpPr>
        <p:spPr>
          <a:xfrm>
            <a:off x="0" y="1280875"/>
            <a:ext cx="6215400" cy="1126200"/>
          </a:xfrm>
          <a:prstGeom prst="rect">
            <a:avLst/>
          </a:prstGeom>
          <a:noFill/>
          <a:ln>
            <a:noFill/>
          </a:ln>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Clr>
                <a:srgbClr val="000000"/>
              </a:buClr>
              <a:buSzPts val="1700"/>
              <a:buChar char="●"/>
            </a:pPr>
            <a:r>
              <a:rPr lang="en-US" sz="1700">
                <a:solidFill>
                  <a:srgbClr val="000000"/>
                </a:solidFill>
              </a:rPr>
              <a:t>Describes the role a species plays in its community</a:t>
            </a:r>
            <a:endParaRPr sz="1700">
              <a:solidFill>
                <a:srgbClr val="000000"/>
              </a:solidFill>
            </a:endParaRPr>
          </a:p>
          <a:p>
            <a:pPr indent="-336550" lvl="0" marL="457200" rtl="0" algn="l">
              <a:lnSpc>
                <a:spcPct val="95000"/>
              </a:lnSpc>
              <a:spcBef>
                <a:spcPts val="0"/>
              </a:spcBef>
              <a:spcAft>
                <a:spcPts val="0"/>
              </a:spcAft>
              <a:buClr>
                <a:srgbClr val="000000"/>
              </a:buClr>
              <a:buSzPts val="1700"/>
              <a:buChar char="●"/>
            </a:pPr>
            <a:r>
              <a:rPr lang="en-US" sz="1700">
                <a:solidFill>
                  <a:srgbClr val="000000"/>
                </a:solidFill>
              </a:rPr>
              <a:t>Encompasses both the </a:t>
            </a:r>
            <a:r>
              <a:rPr b="1" lang="en-US" sz="1700">
                <a:solidFill>
                  <a:srgbClr val="000000"/>
                </a:solidFill>
              </a:rPr>
              <a:t>physical and environmental conditions</a:t>
            </a:r>
            <a:r>
              <a:rPr lang="en-US" sz="1700">
                <a:solidFill>
                  <a:srgbClr val="000000"/>
                </a:solidFill>
              </a:rPr>
              <a:t> the species requires as well as the </a:t>
            </a:r>
            <a:r>
              <a:rPr b="1" lang="en-US" sz="1700">
                <a:solidFill>
                  <a:srgbClr val="000000"/>
                </a:solidFill>
              </a:rPr>
              <a:t>interactions the species has with other species</a:t>
            </a:r>
            <a:r>
              <a:rPr lang="en-US" sz="1700">
                <a:solidFill>
                  <a:srgbClr val="000000"/>
                </a:solidFill>
              </a:rPr>
              <a:t>.</a:t>
            </a:r>
            <a:endParaRPr sz="1700">
              <a:solidFill>
                <a:srgbClr val="000000"/>
              </a:solidFill>
            </a:endParaRPr>
          </a:p>
        </p:txBody>
      </p:sp>
      <p:sp>
        <p:nvSpPr>
          <p:cNvPr id="237" name="Google Shape;237;p5"/>
          <p:cNvSpPr txBox="1"/>
          <p:nvPr/>
        </p:nvSpPr>
        <p:spPr>
          <a:xfrm>
            <a:off x="282100" y="2689300"/>
            <a:ext cx="7503600" cy="10062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b="1" lang="en-US" sz="1500">
                <a:solidFill>
                  <a:schemeClr val="dk1"/>
                </a:solidFill>
              </a:rPr>
              <a:t>Example:</a:t>
            </a:r>
            <a:r>
              <a:rPr lang="en-US" sz="1500">
                <a:solidFill>
                  <a:schemeClr val="dk1"/>
                </a:solidFill>
              </a:rPr>
              <a:t> Kirtland’s warbler nests only among young North American jack pine trees that require periodic wildfires</a:t>
            </a:r>
            <a:r>
              <a:rPr b="1" lang="en-US" sz="1500">
                <a:solidFill>
                  <a:schemeClr val="dk1"/>
                </a:solidFill>
              </a:rPr>
              <a:t> </a:t>
            </a:r>
            <a:r>
              <a:rPr lang="en-US" sz="1500">
                <a:solidFill>
                  <a:schemeClr val="dk1"/>
                </a:solidFill>
              </a:rPr>
              <a:t>for their seeds to germinate </a:t>
            </a:r>
            <a:r>
              <a:rPr b="1" lang="en-US" sz="1500">
                <a:solidFill>
                  <a:schemeClr val="dk1"/>
                </a:solidFill>
              </a:rPr>
              <a:t>(physical and environmental conditions)</a:t>
            </a:r>
            <a:r>
              <a:rPr lang="en-US" sz="1500">
                <a:solidFill>
                  <a:schemeClr val="dk1"/>
                </a:solidFill>
              </a:rPr>
              <a:t>. The Kirtland’s warbler has a </a:t>
            </a:r>
            <a:r>
              <a:rPr b="1" lang="en-US" sz="1500">
                <a:solidFill>
                  <a:schemeClr val="dk1"/>
                </a:solidFill>
              </a:rPr>
              <a:t>parasitic relationship</a:t>
            </a:r>
            <a:r>
              <a:rPr lang="en-US" sz="1500">
                <a:solidFill>
                  <a:schemeClr val="dk1"/>
                </a:solidFill>
              </a:rPr>
              <a:t> with the brown-headed cowbird. The brown-headed cowbird lays its eggs in the Kirtland’s warbler’s nest, so the Kirtland’s warbler raises the brown-headed cowbird’s offspring, often to the detriment of the Kirtland’s warbler’s own offspring </a:t>
            </a:r>
            <a:r>
              <a:rPr b="1" lang="en-US" sz="1500">
                <a:solidFill>
                  <a:schemeClr val="dk1"/>
                </a:solidFill>
              </a:rPr>
              <a:t>(interactions with other species)</a:t>
            </a:r>
            <a:r>
              <a:rPr lang="en-US" sz="1500">
                <a:solidFill>
                  <a:schemeClr val="dk1"/>
                </a:solidFill>
              </a:rPr>
              <a:t>.</a:t>
            </a:r>
            <a:endParaRPr sz="1500">
              <a:solidFill>
                <a:schemeClr val="dk1"/>
              </a:solidFill>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0c2e14ed55_0_122"/>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g30c2e14ed55_0_122"/>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44" name="Google Shape;244;g30c2e14ed55_0_122"/>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45" name="Google Shape;245;g30c2e14ed55_0_122"/>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46" name="Google Shape;246;g30c2e14ed55_0_122"/>
          <p:cNvSpPr txBox="1"/>
          <p:nvPr/>
        </p:nvSpPr>
        <p:spPr>
          <a:xfrm>
            <a:off x="-1306511"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47" name="Google Shape;247;g30c2e14ed55_0_1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48" name="Google Shape;248;g30c2e14ed55_0_122"/>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249" name="Google Shape;249;g30c2e14ed55_0_122"/>
          <p:cNvSpPr txBox="1"/>
          <p:nvPr/>
        </p:nvSpPr>
        <p:spPr>
          <a:xfrm>
            <a:off x="245875" y="764725"/>
            <a:ext cx="2043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 </a:t>
            </a:r>
            <a:r>
              <a:rPr b="1" lang="en-US" sz="2800"/>
              <a:t>Predator</a:t>
            </a:r>
            <a:endParaRPr b="1" sz="2800">
              <a:solidFill>
                <a:srgbClr val="000000"/>
              </a:solidFill>
            </a:endParaRPr>
          </a:p>
        </p:txBody>
      </p:sp>
      <p:sp>
        <p:nvSpPr>
          <p:cNvPr id="250" name="Google Shape;250;g30c2e14ed55_0_122"/>
          <p:cNvSpPr txBox="1"/>
          <p:nvPr/>
        </p:nvSpPr>
        <p:spPr>
          <a:xfrm>
            <a:off x="311700" y="3123000"/>
            <a:ext cx="7503600" cy="10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1700">
                <a:solidFill>
                  <a:schemeClr val="dk1"/>
                </a:solidFill>
                <a:highlight>
                  <a:schemeClr val="lt1"/>
                </a:highlight>
              </a:rPr>
              <a:t>Example: </a:t>
            </a:r>
            <a:r>
              <a:rPr lang="en-US" sz="1700">
                <a:solidFill>
                  <a:schemeClr val="dk1"/>
                </a:solidFill>
                <a:highlight>
                  <a:schemeClr val="lt1"/>
                </a:highlight>
              </a:rPr>
              <a:t>Wolves are considered </a:t>
            </a:r>
            <a:r>
              <a:rPr b="1" lang="en-US" sz="1700">
                <a:solidFill>
                  <a:schemeClr val="dk1"/>
                </a:solidFill>
                <a:highlight>
                  <a:schemeClr val="lt1"/>
                </a:highlight>
              </a:rPr>
              <a:t>apex predators</a:t>
            </a:r>
            <a:r>
              <a:rPr lang="en-US" sz="1700">
                <a:solidFill>
                  <a:schemeClr val="dk1"/>
                </a:solidFill>
                <a:highlight>
                  <a:schemeClr val="lt1"/>
                </a:highlight>
              </a:rPr>
              <a:t> because they occupy the top of the food chain and are not hunted or eaten by other species within the food chain. They play a vital role in the health of their ecosystems by controlling prey populations.</a:t>
            </a:r>
            <a:endParaRPr b="1" sz="1700">
              <a:solidFill>
                <a:schemeClr val="dk1"/>
              </a:solidFill>
              <a:highlight>
                <a:schemeClr val="lt1"/>
              </a:highlight>
            </a:endParaRPr>
          </a:p>
          <a:p>
            <a:pPr indent="0" lvl="0" marL="0" rtl="0" algn="l">
              <a:spcBef>
                <a:spcPts val="1200"/>
              </a:spcBef>
              <a:spcAft>
                <a:spcPts val="0"/>
              </a:spcAft>
              <a:buNone/>
            </a:pPr>
            <a:r>
              <a:t/>
            </a:r>
            <a:endParaRPr b="1" sz="1500">
              <a:solidFill>
                <a:schemeClr val="dk1"/>
              </a:solidFill>
            </a:endParaRPr>
          </a:p>
        </p:txBody>
      </p:sp>
      <p:pic>
        <p:nvPicPr>
          <p:cNvPr id="251" name="Google Shape;251;g30c2e14ed55_0_122"/>
          <p:cNvPicPr preferRelativeResize="0"/>
          <p:nvPr/>
        </p:nvPicPr>
        <p:blipFill>
          <a:blip r:embed="rId5">
            <a:alphaModFix/>
          </a:blip>
          <a:stretch>
            <a:fillRect/>
          </a:stretch>
        </p:blipFill>
        <p:spPr>
          <a:xfrm>
            <a:off x="5735900" y="599225"/>
            <a:ext cx="3332875" cy="1589525"/>
          </a:xfrm>
          <a:prstGeom prst="rect">
            <a:avLst/>
          </a:prstGeom>
          <a:noFill/>
          <a:ln>
            <a:noFill/>
          </a:ln>
        </p:spPr>
      </p:pic>
      <p:sp>
        <p:nvSpPr>
          <p:cNvPr id="252" name="Google Shape;252;g30c2e14ed55_0_122"/>
          <p:cNvSpPr txBox="1"/>
          <p:nvPr/>
        </p:nvSpPr>
        <p:spPr>
          <a:xfrm>
            <a:off x="5965350" y="2141750"/>
            <a:ext cx="300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700">
                <a:solidFill>
                  <a:srgbClr val="333333"/>
                </a:solidFill>
              </a:rPr>
              <a:t>Gray Wolf</a:t>
            </a:r>
            <a:r>
              <a:rPr lang="en-US" sz="700">
                <a:solidFill>
                  <a:srgbClr val="333333"/>
                </a:solidFill>
              </a:rPr>
              <a:t>, photograph, accessed August 9, 2024, https://www.nwf.org/Educational-Resources/Wildlife-Guide/Mammals/Gray-Wolf.</a:t>
            </a:r>
            <a:endParaRPr sz="1500">
              <a:solidFill>
                <a:schemeClr val="dk2"/>
              </a:solidFill>
            </a:endParaRPr>
          </a:p>
        </p:txBody>
      </p:sp>
      <p:sp>
        <p:nvSpPr>
          <p:cNvPr id="253" name="Google Shape;253;g30c2e14ed55_0_122"/>
          <p:cNvSpPr txBox="1"/>
          <p:nvPr/>
        </p:nvSpPr>
        <p:spPr>
          <a:xfrm>
            <a:off x="245875" y="1191950"/>
            <a:ext cx="4869300" cy="14577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Char char="●"/>
            </a:pPr>
            <a:r>
              <a:rPr lang="en-US" sz="1700">
                <a:solidFill>
                  <a:schemeClr val="dk1"/>
                </a:solidFill>
                <a:highlight>
                  <a:schemeClr val="lt1"/>
                </a:highlight>
              </a:rPr>
              <a:t>A biological interaction where one animal, the predator, kills and eats another animal, its prey.</a:t>
            </a:r>
            <a:endParaRPr sz="1700">
              <a:solidFill>
                <a:schemeClr val="dk1"/>
              </a:solidFill>
              <a:highlight>
                <a:schemeClr val="lt1"/>
              </a:highlight>
            </a:endParaRPr>
          </a:p>
          <a:p>
            <a:pPr indent="-336550" lvl="0" marL="457200" rtl="0" algn="l">
              <a:spcBef>
                <a:spcPts val="0"/>
              </a:spcBef>
              <a:spcAft>
                <a:spcPts val="0"/>
              </a:spcAft>
              <a:buClr>
                <a:schemeClr val="dk1"/>
              </a:buClr>
              <a:buSzPts val="1700"/>
              <a:buChar char="●"/>
            </a:pPr>
            <a:r>
              <a:rPr lang="en-US" sz="1700">
                <a:solidFill>
                  <a:schemeClr val="dk1"/>
                </a:solidFill>
                <a:highlight>
                  <a:schemeClr val="lt1"/>
                </a:highlight>
              </a:rPr>
              <a:t>Predators are either carnivores (only eat other animals) or omnivores (eat both plants and other animals).</a:t>
            </a:r>
            <a:endParaRPr sz="1600">
              <a:solidFill>
                <a:schemeClr val="dk1"/>
              </a:solidFill>
            </a:endParaRPr>
          </a:p>
          <a:p>
            <a:pPr indent="0" lvl="0" marL="0" rtl="0" algn="l">
              <a:spcBef>
                <a:spcPts val="1200"/>
              </a:spcBef>
              <a:spcAft>
                <a:spcPts val="0"/>
              </a:spcAft>
              <a:buNone/>
            </a:pPr>
            <a:r>
              <a:t/>
            </a:r>
            <a:endParaRPr sz="2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0c2e14ed55_0_141"/>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g30c2e14ed55_0_141"/>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60" name="Google Shape;260;g30c2e14ed55_0_141"/>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61" name="Google Shape;261;g30c2e14ed55_0_141"/>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62" name="Google Shape;262;g30c2e14ed55_0_141"/>
          <p:cNvSpPr txBox="1"/>
          <p:nvPr/>
        </p:nvSpPr>
        <p:spPr>
          <a:xfrm>
            <a:off x="-1312836"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63" name="Google Shape;263;g30c2e14ed55_0_1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64" name="Google Shape;264;g30c2e14ed55_0_141"/>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265" name="Google Shape;265;g30c2e14ed55_0_141"/>
          <p:cNvSpPr txBox="1"/>
          <p:nvPr/>
        </p:nvSpPr>
        <p:spPr>
          <a:xfrm>
            <a:off x="245875" y="764725"/>
            <a:ext cx="2043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 </a:t>
            </a:r>
            <a:r>
              <a:rPr b="1" lang="en-US" sz="2800"/>
              <a:t>Prey</a:t>
            </a:r>
            <a:endParaRPr b="1" sz="2800">
              <a:solidFill>
                <a:srgbClr val="000000"/>
              </a:solidFill>
            </a:endParaRPr>
          </a:p>
        </p:txBody>
      </p:sp>
      <p:pic>
        <p:nvPicPr>
          <p:cNvPr id="266" name="Google Shape;266;g30c2e14ed55_0_141"/>
          <p:cNvPicPr preferRelativeResize="0"/>
          <p:nvPr/>
        </p:nvPicPr>
        <p:blipFill>
          <a:blip r:embed="rId5">
            <a:alphaModFix/>
          </a:blip>
          <a:stretch>
            <a:fillRect/>
          </a:stretch>
        </p:blipFill>
        <p:spPr>
          <a:xfrm>
            <a:off x="6801250" y="639775"/>
            <a:ext cx="2156325" cy="1574100"/>
          </a:xfrm>
          <a:prstGeom prst="rect">
            <a:avLst/>
          </a:prstGeom>
          <a:noFill/>
          <a:ln>
            <a:noFill/>
          </a:ln>
        </p:spPr>
      </p:pic>
      <p:sp>
        <p:nvSpPr>
          <p:cNvPr id="267" name="Google Shape;267;g30c2e14ed55_0_141"/>
          <p:cNvSpPr txBox="1"/>
          <p:nvPr/>
        </p:nvSpPr>
        <p:spPr>
          <a:xfrm>
            <a:off x="6657325" y="2285388"/>
            <a:ext cx="2570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700">
                <a:solidFill>
                  <a:srgbClr val="333333"/>
                </a:solidFill>
                <a:highlight>
                  <a:srgbClr val="FFFFFF"/>
                </a:highlight>
                <a:latin typeface="Roboto"/>
                <a:ea typeface="Roboto"/>
                <a:cs typeface="Roboto"/>
                <a:sym typeface="Roboto"/>
              </a:rPr>
              <a:t>A Male American Elk (Cervus Elaphus Canadensis) in Yellowstone National Park, Wyoming, U.S.</a:t>
            </a:r>
            <a:r>
              <a:rPr lang="en-US" sz="700">
                <a:solidFill>
                  <a:srgbClr val="333333"/>
                </a:solidFill>
                <a:highlight>
                  <a:srgbClr val="FFFFFF"/>
                </a:highlight>
                <a:latin typeface="Roboto"/>
                <a:ea typeface="Roboto"/>
                <a:cs typeface="Roboto"/>
                <a:sym typeface="Roboto"/>
              </a:rPr>
              <a:t>, June 23, 2024, photograph, accessed August 9, 2024, https://www.britannica.com/animal/elk-mammal.</a:t>
            </a:r>
            <a:endParaRPr sz="1500">
              <a:solidFill>
                <a:srgbClr val="595959"/>
              </a:solidFill>
            </a:endParaRPr>
          </a:p>
        </p:txBody>
      </p:sp>
      <p:sp>
        <p:nvSpPr>
          <p:cNvPr id="268" name="Google Shape;268;g30c2e14ed55_0_141"/>
          <p:cNvSpPr txBox="1"/>
          <p:nvPr/>
        </p:nvSpPr>
        <p:spPr>
          <a:xfrm>
            <a:off x="0" y="1260025"/>
            <a:ext cx="6732900" cy="1664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US" sz="1800">
                <a:solidFill>
                  <a:schemeClr val="dk1"/>
                </a:solidFill>
              </a:rPr>
              <a:t>An animal that is hunted or killed by another animal for food.</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Prey can be carnivores (only eat other animals), omnivores (eat both plants and other animals), or herbivores (eat only plants). </a:t>
            </a:r>
            <a:endParaRPr sz="1800">
              <a:solidFill>
                <a:schemeClr val="dk1"/>
              </a:solidFill>
            </a:endParaRPr>
          </a:p>
        </p:txBody>
      </p:sp>
      <p:sp>
        <p:nvSpPr>
          <p:cNvPr id="269" name="Google Shape;269;g30c2e14ed55_0_141"/>
          <p:cNvSpPr txBox="1"/>
          <p:nvPr/>
        </p:nvSpPr>
        <p:spPr>
          <a:xfrm>
            <a:off x="178575" y="3065400"/>
            <a:ext cx="8068200" cy="113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1800">
                <a:solidFill>
                  <a:schemeClr val="dk1"/>
                </a:solidFill>
                <a:highlight>
                  <a:schemeClr val="lt1"/>
                </a:highlight>
              </a:rPr>
              <a:t>Example: </a:t>
            </a:r>
            <a:r>
              <a:rPr lang="en-US" sz="1800">
                <a:solidFill>
                  <a:schemeClr val="dk1"/>
                </a:solidFill>
                <a:highlight>
                  <a:schemeClr val="lt1"/>
                </a:highlight>
              </a:rPr>
              <a:t>Elk are preyed upon by at least 15 different species, including wolves, bears, mountain lions, coyotes, and bobcats. While healthy adult elk are less likely to be targeted, calves and sick or injured elk are more vulnerable.</a:t>
            </a:r>
            <a:endParaRPr sz="1800">
              <a:solidFill>
                <a:schemeClr val="dk1"/>
              </a:solidFill>
              <a:highlight>
                <a:schemeClr val="lt1"/>
              </a:highlight>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0c2e14ed55_1_3"/>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5" name="Google Shape;275;g30c2e14ed55_1_3"/>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76" name="Google Shape;276;g30c2e14ed55_1_3"/>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77" name="Google Shape;277;g30c2e14ed55_1_3"/>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78" name="Google Shape;278;g30c2e14ed55_1_3"/>
          <p:cNvSpPr txBox="1"/>
          <p:nvPr/>
        </p:nvSpPr>
        <p:spPr>
          <a:xfrm>
            <a:off x="-1312836"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79" name="Google Shape;279;g30c2e14ed55_1_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80" name="Google Shape;280;g30c2e14ed55_1_3"/>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281" name="Google Shape;281;g30c2e14ed55_1_3"/>
          <p:cNvSpPr txBox="1"/>
          <p:nvPr/>
        </p:nvSpPr>
        <p:spPr>
          <a:xfrm>
            <a:off x="245875" y="764725"/>
            <a:ext cx="2872500" cy="572700"/>
          </a:xfrm>
          <a:prstGeom prst="rect">
            <a:avLst/>
          </a:prstGeom>
          <a:noFill/>
          <a:ln>
            <a:noFill/>
          </a:ln>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en-US" sz="2800">
                <a:solidFill>
                  <a:srgbClr val="000000"/>
                </a:solidFill>
              </a:rPr>
              <a:t>III. </a:t>
            </a:r>
            <a:r>
              <a:rPr b="1" lang="en-US" sz="2800"/>
              <a:t>Jigsaw Activity</a:t>
            </a:r>
            <a:endParaRPr b="1" sz="2800">
              <a:solidFill>
                <a:srgbClr val="000000"/>
              </a:solidFill>
            </a:endParaRPr>
          </a:p>
        </p:txBody>
      </p:sp>
      <p:sp>
        <p:nvSpPr>
          <p:cNvPr id="282" name="Google Shape;282;g30c2e14ed55_1_3"/>
          <p:cNvSpPr txBox="1"/>
          <p:nvPr/>
        </p:nvSpPr>
        <p:spPr>
          <a:xfrm>
            <a:off x="110000" y="9129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rgbClr val="000000"/>
              </a:solidFill>
            </a:endParaRPr>
          </a:p>
          <a:p>
            <a:pPr indent="-342900" lvl="0" marL="457200" rtl="0" algn="l">
              <a:lnSpc>
                <a:spcPct val="115000"/>
              </a:lnSpc>
              <a:spcBef>
                <a:spcPts val="0"/>
              </a:spcBef>
              <a:spcAft>
                <a:spcPts val="0"/>
              </a:spcAft>
              <a:buClr>
                <a:srgbClr val="000000"/>
              </a:buClr>
              <a:buSzPts val="1800"/>
              <a:buAutoNum type="arabicPeriod"/>
            </a:pPr>
            <a:r>
              <a:rPr lang="en-US" sz="1800">
                <a:solidFill>
                  <a:srgbClr val="000000"/>
                </a:solidFill>
              </a:rPr>
              <a:t>Begin the activity in your </a:t>
            </a:r>
            <a:r>
              <a:rPr b="1" lang="en-US" sz="1800">
                <a:solidFill>
                  <a:srgbClr val="000000"/>
                </a:solidFill>
              </a:rPr>
              <a:t>lettered group</a:t>
            </a:r>
            <a:r>
              <a:rPr lang="en-US" sz="1800">
                <a:solidFill>
                  <a:srgbClr val="000000"/>
                </a:solidFill>
              </a:rPr>
              <a:t> (A, B, C, or D). Each person needs to read their text silently and independently and respond to the text’s corresponding questions. </a:t>
            </a:r>
            <a:endParaRPr sz="1800">
              <a:solidFill>
                <a:srgbClr val="000000"/>
              </a:solidFill>
            </a:endParaRPr>
          </a:p>
          <a:p>
            <a:pPr indent="-342900" lvl="0" marL="457200" rtl="0" algn="l">
              <a:lnSpc>
                <a:spcPct val="115000"/>
              </a:lnSpc>
              <a:spcBef>
                <a:spcPts val="0"/>
              </a:spcBef>
              <a:spcAft>
                <a:spcPts val="0"/>
              </a:spcAft>
              <a:buClr>
                <a:srgbClr val="000000"/>
              </a:buClr>
              <a:buSzPts val="1800"/>
              <a:buAutoNum type="arabicPeriod"/>
            </a:pPr>
            <a:r>
              <a:rPr lang="en-US" sz="1800">
                <a:solidFill>
                  <a:srgbClr val="000000"/>
                </a:solidFill>
              </a:rPr>
              <a:t>In your lettered groups, discuss your responses with your group members to deepen your understanding or reconsider your position.</a:t>
            </a:r>
            <a:endParaRPr sz="1800">
              <a:solidFill>
                <a:srgbClr val="000000"/>
              </a:solidFill>
            </a:endParaRPr>
          </a:p>
          <a:p>
            <a:pPr indent="-342900" lvl="0" marL="457200" rtl="0" algn="l">
              <a:lnSpc>
                <a:spcPct val="115000"/>
              </a:lnSpc>
              <a:spcBef>
                <a:spcPts val="0"/>
              </a:spcBef>
              <a:spcAft>
                <a:spcPts val="0"/>
              </a:spcAft>
              <a:buClr>
                <a:srgbClr val="000000"/>
              </a:buClr>
              <a:buSzPts val="1800"/>
              <a:buAutoNum type="arabicPeriod"/>
            </a:pPr>
            <a:r>
              <a:rPr lang="en-US" sz="1800">
                <a:solidFill>
                  <a:srgbClr val="000000"/>
                </a:solidFill>
              </a:rPr>
              <a:t>Transition to your </a:t>
            </a:r>
            <a:r>
              <a:rPr b="1" lang="en-US" sz="1800">
                <a:solidFill>
                  <a:srgbClr val="000000"/>
                </a:solidFill>
              </a:rPr>
              <a:t>numbered groups</a:t>
            </a:r>
            <a:r>
              <a:rPr lang="en-US" sz="1800">
                <a:solidFill>
                  <a:srgbClr val="000000"/>
                </a:solidFill>
              </a:rPr>
              <a:t> (1, 2, 3, 4, 5, 6, 7, or 8). Discuss each text with your group members to learn about how the structure and function of each organisms’ eyes are adapted to their niche within their ecosystem.</a:t>
            </a:r>
            <a:endParaRPr sz="1800">
              <a:solidFill>
                <a:srgbClr val="000000"/>
              </a:solidFill>
            </a:endParaRPr>
          </a:p>
          <a:p>
            <a:pPr indent="-342900" lvl="0" marL="457200" rtl="0" algn="l">
              <a:lnSpc>
                <a:spcPct val="115000"/>
              </a:lnSpc>
              <a:spcBef>
                <a:spcPts val="0"/>
              </a:spcBef>
              <a:spcAft>
                <a:spcPts val="0"/>
              </a:spcAft>
              <a:buClr>
                <a:srgbClr val="000000"/>
              </a:buClr>
              <a:buSzPts val="1800"/>
              <a:buAutoNum type="arabicPeriod"/>
            </a:pPr>
            <a:r>
              <a:rPr lang="en-US" sz="1800">
                <a:solidFill>
                  <a:srgbClr val="000000"/>
                </a:solidFill>
              </a:rPr>
              <a:t>Answer the questions for each organism’s text based on your discussion with your group members.</a:t>
            </a:r>
            <a:endParaRPr sz="25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8" name="Google Shape;288;p21"/>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89" name="Google Shape;289;p21"/>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290" name="Google Shape;290;p21"/>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291" name="Google Shape;291;p21"/>
          <p:cNvSpPr txBox="1"/>
          <p:nvPr/>
        </p:nvSpPr>
        <p:spPr>
          <a:xfrm>
            <a:off x="-1231286"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292" name="Google Shape;29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293" name="Google Shape;293;p21"/>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294" name="Google Shape;294;p21"/>
          <p:cNvSpPr txBox="1"/>
          <p:nvPr/>
        </p:nvSpPr>
        <p:spPr>
          <a:xfrm>
            <a:off x="311700" y="63977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605"/>
              <a:buFont typeface="Arial"/>
              <a:buNone/>
            </a:pPr>
            <a:r>
              <a:rPr b="1" lang="en-US" sz="2300"/>
              <a:t>IV. Create Your Own Eye! </a:t>
            </a:r>
            <a:endParaRPr b="1" i="0" sz="2900" u="none" cap="none" strike="noStrike">
              <a:solidFill>
                <a:srgbClr val="000000"/>
              </a:solidFill>
              <a:latin typeface="Arial"/>
              <a:ea typeface="Arial"/>
              <a:cs typeface="Arial"/>
              <a:sym typeface="Arial"/>
            </a:endParaRPr>
          </a:p>
        </p:txBody>
      </p:sp>
      <p:sp>
        <p:nvSpPr>
          <p:cNvPr id="295" name="Google Shape;295;p21"/>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1800">
                <a:solidFill>
                  <a:srgbClr val="000000"/>
                </a:solidFill>
              </a:rPr>
              <a:t>Using what you have learned in yesterday’s lesson and today’s lesson, independently design your own eyeball for an organism of your creation to fit their environment.</a:t>
            </a:r>
            <a:endParaRPr sz="2400">
              <a:solidFill>
                <a:srgbClr val="595959"/>
              </a:solidFill>
            </a:endParaRPr>
          </a:p>
        </p:txBody>
      </p:sp>
      <p:pic>
        <p:nvPicPr>
          <p:cNvPr id="296" name="Google Shape;296;p21"/>
          <p:cNvPicPr preferRelativeResize="0"/>
          <p:nvPr/>
        </p:nvPicPr>
        <p:blipFill>
          <a:blip r:embed="rId5">
            <a:alphaModFix/>
          </a:blip>
          <a:stretch>
            <a:fillRect/>
          </a:stretch>
        </p:blipFill>
        <p:spPr>
          <a:xfrm>
            <a:off x="5230222" y="1956475"/>
            <a:ext cx="3434801" cy="1962751"/>
          </a:xfrm>
          <a:prstGeom prst="rect">
            <a:avLst/>
          </a:prstGeom>
          <a:noFill/>
          <a:ln>
            <a:noFill/>
          </a:ln>
        </p:spPr>
      </p:pic>
      <p:sp>
        <p:nvSpPr>
          <p:cNvPr id="297" name="Google Shape;297;p21"/>
          <p:cNvSpPr txBox="1"/>
          <p:nvPr/>
        </p:nvSpPr>
        <p:spPr>
          <a:xfrm>
            <a:off x="3967313" y="4007775"/>
            <a:ext cx="51306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333333"/>
                </a:solidFill>
                <a:latin typeface="Roboto"/>
                <a:ea typeface="Roboto"/>
                <a:cs typeface="Roboto"/>
                <a:sym typeface="Roboto"/>
              </a:rPr>
              <a:t>Dino Vidakovic, </a:t>
            </a:r>
            <a:r>
              <a:rPr i="1" lang="en-US" sz="800">
                <a:solidFill>
                  <a:srgbClr val="333333"/>
                </a:solidFill>
                <a:latin typeface="Roboto"/>
                <a:ea typeface="Roboto"/>
                <a:cs typeface="Roboto"/>
                <a:sym typeface="Roboto"/>
              </a:rPr>
              <a:t>Is eyeballing still viable in modern UX design?</a:t>
            </a:r>
            <a:r>
              <a:rPr lang="en-US" sz="800">
                <a:solidFill>
                  <a:srgbClr val="333333"/>
                </a:solidFill>
                <a:latin typeface="Roboto"/>
                <a:ea typeface="Roboto"/>
                <a:cs typeface="Roboto"/>
                <a:sym typeface="Roboto"/>
              </a:rPr>
              <a:t>, image, PushYourPixels.com, October 26, 2023, accessed August 9, 2024, https://pushyourpixels.com/articles/is-eyeballing-still-viable-in-modern-ux-design.</a:t>
            </a:r>
            <a:endParaRPr sz="1600">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p22"/>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04" name="Google Shape;304;p22"/>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305" name="Google Shape;305;p22"/>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306" name="Google Shape;306;p22"/>
          <p:cNvSpPr txBox="1"/>
          <p:nvPr/>
        </p:nvSpPr>
        <p:spPr>
          <a:xfrm>
            <a:off x="-1349535" y="11657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307" name="Google Shape;30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308" name="Google Shape;308;p22"/>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309" name="Google Shape;309;p22"/>
          <p:cNvSpPr txBox="1"/>
          <p:nvPr/>
        </p:nvSpPr>
        <p:spPr>
          <a:xfrm>
            <a:off x="228600" y="960669"/>
            <a:ext cx="4929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t>V. Exit Ticket: Regents Question</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310" name="Google Shape;310;p22"/>
          <p:cNvSpPr txBox="1"/>
          <p:nvPr/>
        </p:nvSpPr>
        <p:spPr>
          <a:xfrm>
            <a:off x="228600" y="13570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1800">
                <a:solidFill>
                  <a:srgbClr val="000000"/>
                </a:solidFill>
              </a:rPr>
              <a:t>Independently answer the Regents-based multiple-choice questions on your worksheet and justify your answer using evidence from yesterday’s lesson and today’s lesson in the space provided.</a:t>
            </a:r>
            <a:endParaRPr sz="18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3"/>
          <p:cNvSpPr txBox="1"/>
          <p:nvPr>
            <p:ph type="title"/>
          </p:nvPr>
        </p:nvSpPr>
        <p:spPr>
          <a:xfrm>
            <a:off x="1772752" y="1938424"/>
            <a:ext cx="4028254" cy="32867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48148"/>
              <a:buNone/>
            </a:pPr>
            <a:br>
              <a:rPr lang="en-US" sz="2700"/>
            </a:br>
            <a:endParaRPr/>
          </a:p>
        </p:txBody>
      </p:sp>
      <p:sp>
        <p:nvSpPr>
          <p:cNvPr id="59" name="Google Shape;59;p3"/>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3"/>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1" name="Google Shape;61;p3"/>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62" name="Google Shape;62;p3"/>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63" name="Google Shape;63;p3"/>
          <p:cNvSpPr txBox="1"/>
          <p:nvPr/>
        </p:nvSpPr>
        <p:spPr>
          <a:xfrm>
            <a:off x="-1287301" y="108393"/>
            <a:ext cx="4578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p:txBody>
      </p:sp>
      <p:sp>
        <p:nvSpPr>
          <p:cNvPr id="64" name="Google Shape;6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65" name="Google Shape;65;p3"/>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66" name="Google Shape;66;p3"/>
          <p:cNvSpPr txBox="1"/>
          <p:nvPr/>
        </p:nvSpPr>
        <p:spPr>
          <a:xfrm>
            <a:off x="311700" y="665656"/>
            <a:ext cx="7440900" cy="7389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AutoNum type="romanUcPeriod"/>
            </a:pPr>
            <a:r>
              <a:rPr b="1" i="0" lang="en-US" sz="1800" u="none" cap="none" strike="noStrike">
                <a:solidFill>
                  <a:srgbClr val="000000"/>
                </a:solidFill>
                <a:latin typeface="Arial"/>
                <a:ea typeface="Arial"/>
                <a:cs typeface="Arial"/>
                <a:sym typeface="Arial"/>
              </a:rPr>
              <a:t>Warm Up</a:t>
            </a:r>
            <a:r>
              <a:rPr b="0" i="0" lang="en-US" sz="1800" u="none" cap="none" strike="noStrike">
                <a:solidFill>
                  <a:srgbClr val="000000"/>
                </a:solidFill>
                <a:latin typeface="Arial"/>
                <a:ea typeface="Arial"/>
                <a:cs typeface="Arial"/>
                <a:sym typeface="Arial"/>
              </a:rPr>
              <a:t>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400" u="none" cap="none" strike="noStrike">
              <a:solidFill>
                <a:srgbClr val="000000"/>
              </a:solidFill>
              <a:latin typeface="Arial"/>
              <a:ea typeface="Arial"/>
              <a:cs typeface="Arial"/>
              <a:sym typeface="Arial"/>
            </a:endParaRPr>
          </a:p>
        </p:txBody>
      </p:sp>
      <p:sp>
        <p:nvSpPr>
          <p:cNvPr id="67" name="Google Shape;67;p3"/>
          <p:cNvSpPr txBox="1"/>
          <p:nvPr/>
        </p:nvSpPr>
        <p:spPr>
          <a:xfrm>
            <a:off x="529006" y="4000889"/>
            <a:ext cx="33246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2384149" y="3493331"/>
            <a:ext cx="10016550" cy="105889"/>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69" name="Google Shape;69;p3"/>
          <p:cNvPicPr preferRelativeResize="0"/>
          <p:nvPr/>
        </p:nvPicPr>
        <p:blipFill>
          <a:blip r:embed="rId5">
            <a:alphaModFix/>
          </a:blip>
          <a:stretch>
            <a:fillRect/>
          </a:stretch>
        </p:blipFill>
        <p:spPr>
          <a:xfrm>
            <a:off x="966900" y="1010650"/>
            <a:ext cx="3057525" cy="2809875"/>
          </a:xfrm>
          <a:prstGeom prst="rect">
            <a:avLst/>
          </a:prstGeom>
          <a:noFill/>
          <a:ln>
            <a:noFill/>
          </a:ln>
        </p:spPr>
      </p:pic>
      <p:pic>
        <p:nvPicPr>
          <p:cNvPr id="70" name="Google Shape;70;p3"/>
          <p:cNvPicPr preferRelativeResize="0"/>
          <p:nvPr/>
        </p:nvPicPr>
        <p:blipFill>
          <a:blip r:embed="rId6">
            <a:alphaModFix/>
          </a:blip>
          <a:stretch>
            <a:fillRect/>
          </a:stretch>
        </p:blipFill>
        <p:spPr>
          <a:xfrm>
            <a:off x="4965875" y="1264475"/>
            <a:ext cx="3209925" cy="2466975"/>
          </a:xfrm>
          <a:prstGeom prst="rect">
            <a:avLst/>
          </a:prstGeom>
          <a:noFill/>
          <a:ln>
            <a:noFill/>
          </a:ln>
        </p:spPr>
      </p:pic>
      <p:sp>
        <p:nvSpPr>
          <p:cNvPr id="71" name="Google Shape;71;p3"/>
          <p:cNvSpPr txBox="1"/>
          <p:nvPr/>
        </p:nvSpPr>
        <p:spPr>
          <a:xfrm>
            <a:off x="529001" y="3731450"/>
            <a:ext cx="41343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AutoNum type="arabicPeriod"/>
            </a:pPr>
            <a:r>
              <a:rPr b="1" lang="en-US" sz="1600">
                <a:solidFill>
                  <a:schemeClr val="dk1"/>
                </a:solidFill>
              </a:rPr>
              <a:t>Are the pinwheels moving in this image?</a:t>
            </a:r>
            <a:endParaRPr sz="1200"/>
          </a:p>
        </p:txBody>
      </p:sp>
      <p:sp>
        <p:nvSpPr>
          <p:cNvPr id="72" name="Google Shape;72;p3"/>
          <p:cNvSpPr txBox="1"/>
          <p:nvPr/>
        </p:nvSpPr>
        <p:spPr>
          <a:xfrm>
            <a:off x="4965875" y="3731450"/>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 2. How many colors are present in this image?</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c561333ef5_2_8"/>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 name="Google Shape;78;g2c561333ef5_2_8"/>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9" name="Google Shape;79;g2c561333ef5_2_8"/>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80" name="Google Shape;80;g2c561333ef5_2_8"/>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81" name="Google Shape;81;g2c561333ef5_2_8"/>
          <p:cNvSpPr txBox="1"/>
          <p:nvPr/>
        </p:nvSpPr>
        <p:spPr>
          <a:xfrm>
            <a:off x="-1293054"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2c561333ef5_2_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83" name="Google Shape;83;g2c561333ef5_2_8"/>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pic>
        <p:nvPicPr>
          <p:cNvPr id="84" name="Google Shape;84;g2c561333ef5_2_8"/>
          <p:cNvPicPr preferRelativeResize="0"/>
          <p:nvPr/>
        </p:nvPicPr>
        <p:blipFill>
          <a:blip r:embed="rId5">
            <a:alphaModFix/>
          </a:blip>
          <a:stretch>
            <a:fillRect/>
          </a:stretch>
        </p:blipFill>
        <p:spPr>
          <a:xfrm>
            <a:off x="949575" y="1052163"/>
            <a:ext cx="2724150" cy="2371725"/>
          </a:xfrm>
          <a:prstGeom prst="rect">
            <a:avLst/>
          </a:prstGeom>
          <a:noFill/>
          <a:ln>
            <a:noFill/>
          </a:ln>
        </p:spPr>
      </p:pic>
      <p:pic>
        <p:nvPicPr>
          <p:cNvPr id="85" name="Google Shape;85;g2c561333ef5_2_8"/>
          <p:cNvPicPr preferRelativeResize="0"/>
          <p:nvPr/>
        </p:nvPicPr>
        <p:blipFill>
          <a:blip r:embed="rId6">
            <a:alphaModFix/>
          </a:blip>
          <a:stretch>
            <a:fillRect/>
          </a:stretch>
        </p:blipFill>
        <p:spPr>
          <a:xfrm>
            <a:off x="5089700" y="782150"/>
            <a:ext cx="3598665" cy="2911775"/>
          </a:xfrm>
          <a:prstGeom prst="rect">
            <a:avLst/>
          </a:prstGeom>
          <a:noFill/>
          <a:ln>
            <a:noFill/>
          </a:ln>
        </p:spPr>
      </p:pic>
      <p:sp>
        <p:nvSpPr>
          <p:cNvPr id="86" name="Google Shape;86;g2c561333ef5_2_8"/>
          <p:cNvSpPr txBox="1"/>
          <p:nvPr/>
        </p:nvSpPr>
        <p:spPr>
          <a:xfrm>
            <a:off x="311700" y="665656"/>
            <a:ext cx="7440900" cy="7389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Arial"/>
              <a:buAutoNum type="romanUcPeriod"/>
            </a:pPr>
            <a:r>
              <a:rPr b="1" i="0" lang="en-US" sz="1800" u="none" cap="none" strike="noStrike">
                <a:solidFill>
                  <a:srgbClr val="000000"/>
                </a:solidFill>
                <a:latin typeface="Arial"/>
                <a:ea typeface="Arial"/>
                <a:cs typeface="Arial"/>
                <a:sym typeface="Arial"/>
              </a:rPr>
              <a:t>Warm Up</a:t>
            </a:r>
            <a:r>
              <a:rPr b="0" i="0" lang="en-US" sz="1800" u="none" cap="none" strike="noStrike">
                <a:solidFill>
                  <a:srgbClr val="000000"/>
                </a:solidFill>
                <a:latin typeface="Arial"/>
                <a:ea typeface="Arial"/>
                <a:cs typeface="Arial"/>
                <a:sym typeface="Arial"/>
              </a:rPr>
              <a:t>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2400" u="none" cap="none" strike="noStrike">
              <a:solidFill>
                <a:srgbClr val="000000"/>
              </a:solidFill>
              <a:latin typeface="Arial"/>
              <a:ea typeface="Arial"/>
              <a:cs typeface="Arial"/>
              <a:sym typeface="Arial"/>
            </a:endParaRPr>
          </a:p>
        </p:txBody>
      </p:sp>
      <p:sp>
        <p:nvSpPr>
          <p:cNvPr id="87" name="Google Shape;87;g2c561333ef5_2_8"/>
          <p:cNvSpPr txBox="1"/>
          <p:nvPr/>
        </p:nvSpPr>
        <p:spPr>
          <a:xfrm>
            <a:off x="723900" y="3523275"/>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chemeClr val="dk1"/>
                </a:solidFill>
              </a:rPr>
              <a:t>3. How many black dots are in this image?</a:t>
            </a:r>
            <a:endParaRPr/>
          </a:p>
        </p:txBody>
      </p:sp>
      <p:sp>
        <p:nvSpPr>
          <p:cNvPr id="88" name="Google Shape;88;g2c561333ef5_2_8"/>
          <p:cNvSpPr txBox="1"/>
          <p:nvPr/>
        </p:nvSpPr>
        <p:spPr>
          <a:xfrm>
            <a:off x="4889075" y="3523275"/>
            <a:ext cx="3999900" cy="1212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US" sz="1800">
                <a:solidFill>
                  <a:srgbClr val="000000"/>
                </a:solidFill>
              </a:rPr>
              <a:t>4. What number do you see inside the circle?</a:t>
            </a:r>
            <a:endParaRPr b="1" sz="1800">
              <a:solidFill>
                <a:srgbClr val="000000"/>
              </a:solidFill>
            </a:endParaRPr>
          </a:p>
          <a:p>
            <a:pPr indent="0" lvl="0" marL="0" rtl="0" algn="l">
              <a:lnSpc>
                <a:spcPct val="115000"/>
              </a:lnSpc>
              <a:spcBef>
                <a:spcPts val="0"/>
              </a:spcBef>
              <a:spcAft>
                <a:spcPts val="1200"/>
              </a:spcAft>
              <a:buNone/>
            </a:pPr>
            <a:r>
              <a:t/>
            </a:r>
            <a:endParaRPr>
              <a:solidFill>
                <a:srgbClr val="59595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0c2e14ed55_0_0"/>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 name="Google Shape;94;g30c2e14ed55_0_0"/>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95" name="Google Shape;95;g30c2e14ed55_0_0"/>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96" name="Google Shape;96;g30c2e14ed55_0_0"/>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97" name="Google Shape;97;g30c2e14ed55_0_0"/>
          <p:cNvSpPr txBox="1"/>
          <p:nvPr/>
        </p:nvSpPr>
        <p:spPr>
          <a:xfrm>
            <a:off x="-1330654"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30c2e14ed55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99" name="Google Shape;99;g30c2e14ed55_0_0"/>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100" name="Google Shape;100;g30c2e14ed55_0_0"/>
          <p:cNvSpPr txBox="1"/>
          <p:nvPr/>
        </p:nvSpPr>
        <p:spPr>
          <a:xfrm>
            <a:off x="217675" y="63977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 Turn and Talk</a:t>
            </a:r>
            <a:endParaRPr b="1" sz="2800">
              <a:solidFill>
                <a:srgbClr val="000000"/>
              </a:solidFill>
            </a:endParaRPr>
          </a:p>
        </p:txBody>
      </p:sp>
      <p:sp>
        <p:nvSpPr>
          <p:cNvPr id="101" name="Google Shape;101;g30c2e14ed55_0_0"/>
          <p:cNvSpPr txBox="1"/>
          <p:nvPr/>
        </p:nvSpPr>
        <p:spPr>
          <a:xfrm>
            <a:off x="311700" y="1152475"/>
            <a:ext cx="8426700" cy="33141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None/>
            </a:pPr>
            <a:r>
              <a:rPr b="1" lang="en-US" sz="1800">
                <a:solidFill>
                  <a:srgbClr val="000000"/>
                </a:solidFill>
              </a:rPr>
              <a:t>Question: </a:t>
            </a:r>
            <a:endParaRPr b="1" sz="1800">
              <a:solidFill>
                <a:srgbClr val="000000"/>
              </a:solidFill>
            </a:endParaRPr>
          </a:p>
          <a:p>
            <a:pPr indent="0" lvl="0" marL="0" rtl="0" algn="ctr">
              <a:lnSpc>
                <a:spcPct val="115000"/>
              </a:lnSpc>
              <a:spcBef>
                <a:spcPts val="1200"/>
              </a:spcBef>
              <a:spcAft>
                <a:spcPts val="0"/>
              </a:spcAft>
              <a:buNone/>
            </a:pPr>
            <a:r>
              <a:rPr lang="en-US" sz="1800">
                <a:solidFill>
                  <a:srgbClr val="000000"/>
                </a:solidFill>
              </a:rPr>
              <a:t>Why do you think each of the images from the warm-up produced an optical illusion?</a:t>
            </a:r>
            <a:endParaRPr sz="1800">
              <a:solidFill>
                <a:srgbClr val="000000"/>
              </a:solidFill>
            </a:endParaRPr>
          </a:p>
          <a:p>
            <a:pPr indent="0" lvl="0" marL="0" rtl="0" algn="ctr">
              <a:lnSpc>
                <a:spcPct val="115000"/>
              </a:lnSpc>
              <a:spcBef>
                <a:spcPts val="1200"/>
              </a:spcBef>
              <a:spcAft>
                <a:spcPts val="0"/>
              </a:spcAft>
              <a:buNone/>
            </a:pPr>
            <a:r>
              <a:rPr b="1" lang="en-US" sz="1800">
                <a:solidFill>
                  <a:srgbClr val="000000"/>
                </a:solidFill>
              </a:rPr>
              <a:t>Hint:</a:t>
            </a:r>
            <a:r>
              <a:rPr lang="en-US" sz="1800">
                <a:solidFill>
                  <a:srgbClr val="000000"/>
                </a:solidFill>
              </a:rPr>
              <a:t> Think about the structure and function of our eyes.</a:t>
            </a:r>
            <a:endParaRPr sz="1800">
              <a:solidFill>
                <a:srgbClr val="000000"/>
              </a:solidFill>
            </a:endParaRPr>
          </a:p>
          <a:p>
            <a:pPr indent="0" lvl="0" marL="0" rtl="0" algn="l">
              <a:lnSpc>
                <a:spcPct val="115000"/>
              </a:lnSpc>
              <a:spcBef>
                <a:spcPts val="1200"/>
              </a:spcBef>
              <a:spcAft>
                <a:spcPts val="0"/>
              </a:spcAft>
              <a:buNone/>
            </a:pPr>
            <a:r>
              <a:rPr b="1" lang="en-US" sz="1800">
                <a:solidFill>
                  <a:srgbClr val="000000"/>
                </a:solidFill>
              </a:rPr>
              <a:t>Directions:</a:t>
            </a:r>
            <a:endParaRPr b="1" sz="1800">
              <a:solidFill>
                <a:srgbClr val="000000"/>
              </a:solidFill>
            </a:endParaRPr>
          </a:p>
          <a:p>
            <a:pPr indent="-334327" lvl="0" marL="457200" rtl="0" algn="l">
              <a:lnSpc>
                <a:spcPct val="115000"/>
              </a:lnSpc>
              <a:spcBef>
                <a:spcPts val="1200"/>
              </a:spcBef>
              <a:spcAft>
                <a:spcPts val="0"/>
              </a:spcAft>
              <a:buClr>
                <a:srgbClr val="000000"/>
              </a:buClr>
              <a:buSzPct val="100000"/>
              <a:buChar char="●"/>
            </a:pPr>
            <a:r>
              <a:rPr lang="en-US" sz="1800">
                <a:solidFill>
                  <a:srgbClr val="000000"/>
                </a:solidFill>
              </a:rPr>
              <a:t>Turn your </a:t>
            </a:r>
            <a:r>
              <a:rPr lang="en-US" sz="1800" u="sng">
                <a:solidFill>
                  <a:srgbClr val="000000"/>
                </a:solidFill>
              </a:rPr>
              <a:t>whole body</a:t>
            </a:r>
            <a:r>
              <a:rPr lang="en-US" sz="1800">
                <a:solidFill>
                  <a:srgbClr val="000000"/>
                </a:solidFill>
              </a:rPr>
              <a:t> to face your partner and make </a:t>
            </a:r>
            <a:r>
              <a:rPr lang="en-US" sz="1800" u="sng">
                <a:solidFill>
                  <a:srgbClr val="000000"/>
                </a:solidFill>
              </a:rPr>
              <a:t>eye contact</a:t>
            </a:r>
            <a:r>
              <a:rPr lang="en-US" sz="1800">
                <a:solidFill>
                  <a:srgbClr val="000000"/>
                </a:solidFill>
              </a:rPr>
              <a:t> </a:t>
            </a:r>
            <a:endParaRPr sz="1800">
              <a:solidFill>
                <a:srgbClr val="000000"/>
              </a:solidFill>
            </a:endParaRPr>
          </a:p>
          <a:p>
            <a:pPr indent="-334327" lvl="0" marL="457200" rtl="0" algn="l">
              <a:lnSpc>
                <a:spcPct val="115000"/>
              </a:lnSpc>
              <a:spcBef>
                <a:spcPts val="0"/>
              </a:spcBef>
              <a:spcAft>
                <a:spcPts val="0"/>
              </a:spcAft>
              <a:buClr>
                <a:srgbClr val="000000"/>
              </a:buClr>
              <a:buSzPct val="100000"/>
              <a:buChar char="●"/>
            </a:pPr>
            <a:r>
              <a:rPr lang="en-US" sz="1800">
                <a:solidFill>
                  <a:srgbClr val="000000"/>
                </a:solidFill>
              </a:rPr>
              <a:t>One partner </a:t>
            </a:r>
            <a:r>
              <a:rPr lang="en-US" sz="1800" u="sng">
                <a:solidFill>
                  <a:srgbClr val="000000"/>
                </a:solidFill>
              </a:rPr>
              <a:t>shares</a:t>
            </a:r>
            <a:r>
              <a:rPr lang="en-US" sz="1800">
                <a:solidFill>
                  <a:srgbClr val="000000"/>
                </a:solidFill>
              </a:rPr>
              <a:t>       while the other partner </a:t>
            </a:r>
            <a:r>
              <a:rPr lang="en-US" sz="1800" u="sng">
                <a:solidFill>
                  <a:srgbClr val="000000"/>
                </a:solidFill>
              </a:rPr>
              <a:t>listens</a:t>
            </a:r>
            <a:r>
              <a:rPr lang="en-US" sz="1800">
                <a:solidFill>
                  <a:srgbClr val="000000"/>
                </a:solidFill>
              </a:rPr>
              <a:t> </a:t>
            </a:r>
            <a:endParaRPr sz="1800">
              <a:solidFill>
                <a:srgbClr val="000000"/>
              </a:solidFill>
            </a:endParaRPr>
          </a:p>
          <a:p>
            <a:pPr indent="-334327" lvl="0" marL="457200" rtl="0" algn="l">
              <a:lnSpc>
                <a:spcPct val="115000"/>
              </a:lnSpc>
              <a:spcBef>
                <a:spcPts val="0"/>
              </a:spcBef>
              <a:spcAft>
                <a:spcPts val="0"/>
              </a:spcAft>
              <a:buClr>
                <a:srgbClr val="000000"/>
              </a:buClr>
              <a:buSzPct val="100000"/>
              <a:buChar char="●"/>
            </a:pPr>
            <a:r>
              <a:rPr lang="en-US" sz="1800">
                <a:solidFill>
                  <a:srgbClr val="000000"/>
                </a:solidFill>
              </a:rPr>
              <a:t>Now the partner who listened first gets to </a:t>
            </a:r>
            <a:r>
              <a:rPr b="1" lang="en-US" sz="1800" u="sng">
                <a:solidFill>
                  <a:srgbClr val="000000"/>
                </a:solidFill>
              </a:rPr>
              <a:t>add</a:t>
            </a:r>
            <a:r>
              <a:rPr lang="en-US" sz="1800">
                <a:solidFill>
                  <a:srgbClr val="000000"/>
                </a:solidFill>
              </a:rPr>
              <a:t> to the conversation using the </a:t>
            </a:r>
            <a:r>
              <a:rPr lang="en-US" sz="1800" u="sng">
                <a:solidFill>
                  <a:srgbClr val="000000"/>
                </a:solidFill>
              </a:rPr>
              <a:t>accountable talk stems</a:t>
            </a:r>
            <a:r>
              <a:rPr lang="en-US" sz="1800">
                <a:solidFill>
                  <a:srgbClr val="000000"/>
                </a:solidFill>
              </a:rPr>
              <a:t> on your desks. </a:t>
            </a:r>
            <a:endParaRPr sz="1800">
              <a:solidFill>
                <a:srgbClr val="000000"/>
              </a:solidFill>
            </a:endParaRPr>
          </a:p>
          <a:p>
            <a:pPr indent="-334327" lvl="0" marL="457200" rtl="0" algn="l">
              <a:lnSpc>
                <a:spcPct val="115000"/>
              </a:lnSpc>
              <a:spcBef>
                <a:spcPts val="0"/>
              </a:spcBef>
              <a:spcAft>
                <a:spcPts val="0"/>
              </a:spcAft>
              <a:buClr>
                <a:srgbClr val="000000"/>
              </a:buClr>
              <a:buSzPct val="100000"/>
              <a:buChar char="●"/>
            </a:pPr>
            <a:r>
              <a:rPr lang="en-US" sz="1800">
                <a:solidFill>
                  <a:srgbClr val="000000"/>
                </a:solidFill>
              </a:rPr>
              <a:t>Repeat the first three steps for the time allotted.</a:t>
            </a:r>
            <a:endParaRPr sz="1800">
              <a:solidFill>
                <a:srgbClr val="000000"/>
              </a:solidFill>
            </a:endParaRPr>
          </a:p>
        </p:txBody>
      </p:sp>
      <p:pic>
        <p:nvPicPr>
          <p:cNvPr id="102" name="Google Shape;102;g30c2e14ed55_0_0"/>
          <p:cNvPicPr preferRelativeResize="0"/>
          <p:nvPr/>
        </p:nvPicPr>
        <p:blipFill>
          <a:blip r:embed="rId5">
            <a:alphaModFix/>
          </a:blip>
          <a:stretch>
            <a:fillRect/>
          </a:stretch>
        </p:blipFill>
        <p:spPr>
          <a:xfrm>
            <a:off x="7029900" y="2791825"/>
            <a:ext cx="736476" cy="358526"/>
          </a:xfrm>
          <a:prstGeom prst="rect">
            <a:avLst/>
          </a:prstGeom>
          <a:noFill/>
          <a:ln>
            <a:noFill/>
          </a:ln>
        </p:spPr>
      </p:pic>
      <p:pic>
        <p:nvPicPr>
          <p:cNvPr id="103" name="Google Shape;103;g30c2e14ed55_0_0"/>
          <p:cNvPicPr preferRelativeResize="0"/>
          <p:nvPr/>
        </p:nvPicPr>
        <p:blipFill>
          <a:blip r:embed="rId6">
            <a:alphaModFix/>
          </a:blip>
          <a:stretch>
            <a:fillRect/>
          </a:stretch>
        </p:blipFill>
        <p:spPr>
          <a:xfrm>
            <a:off x="2758076" y="3195162"/>
            <a:ext cx="306101" cy="285100"/>
          </a:xfrm>
          <a:prstGeom prst="rect">
            <a:avLst/>
          </a:prstGeom>
          <a:noFill/>
          <a:ln>
            <a:noFill/>
          </a:ln>
        </p:spPr>
      </p:pic>
      <p:pic>
        <p:nvPicPr>
          <p:cNvPr id="104" name="Google Shape;104;g30c2e14ed55_0_0"/>
          <p:cNvPicPr preferRelativeResize="0"/>
          <p:nvPr/>
        </p:nvPicPr>
        <p:blipFill>
          <a:blip r:embed="rId7">
            <a:alphaModFix/>
          </a:blip>
          <a:stretch>
            <a:fillRect/>
          </a:stretch>
        </p:blipFill>
        <p:spPr>
          <a:xfrm>
            <a:off x="5964026" y="3195173"/>
            <a:ext cx="199000" cy="28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0c2e14ed55_0_17"/>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g30c2e14ed55_0_17"/>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11" name="Google Shape;111;g30c2e14ed55_0_17"/>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12" name="Google Shape;112;g30c2e14ed55_0_17"/>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13" name="Google Shape;113;g30c2e14ed55_0_17"/>
          <p:cNvSpPr txBox="1"/>
          <p:nvPr/>
        </p:nvSpPr>
        <p:spPr>
          <a:xfrm>
            <a:off x="-1330654"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30c2e14ed55_0_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15" name="Google Shape;115;g30c2e14ed55_0_17"/>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116" name="Google Shape;116;g30c2e14ed55_0_17"/>
          <p:cNvSpPr txBox="1"/>
          <p:nvPr/>
        </p:nvSpPr>
        <p:spPr>
          <a:xfrm>
            <a:off x="217675" y="63977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a:t>
            </a:r>
            <a:r>
              <a:rPr b="1" lang="en-US" sz="2800"/>
              <a:t>I</a:t>
            </a:r>
            <a:r>
              <a:rPr b="1" lang="en-US" sz="2800">
                <a:solidFill>
                  <a:srgbClr val="000000"/>
                </a:solidFill>
              </a:rPr>
              <a:t>. </a:t>
            </a:r>
            <a:r>
              <a:rPr b="1" lang="en-US" sz="2800"/>
              <a:t>Photoreceptors</a:t>
            </a:r>
            <a:endParaRPr b="1" sz="2800">
              <a:solidFill>
                <a:srgbClr val="000000"/>
              </a:solidFill>
            </a:endParaRPr>
          </a:p>
        </p:txBody>
      </p:sp>
      <p:sp>
        <p:nvSpPr>
          <p:cNvPr id="117" name="Google Shape;117;g30c2e14ed55_0_17"/>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US" sz="1500">
                <a:solidFill>
                  <a:srgbClr val="000000"/>
                </a:solidFill>
              </a:rPr>
              <a:t>The cells in the </a:t>
            </a:r>
            <a:r>
              <a:rPr b="1" lang="en-US" sz="1500">
                <a:solidFill>
                  <a:srgbClr val="000000"/>
                </a:solidFill>
              </a:rPr>
              <a:t>retina</a:t>
            </a:r>
            <a:r>
              <a:rPr lang="en-US" sz="1500">
                <a:solidFill>
                  <a:srgbClr val="000000"/>
                </a:solidFill>
              </a:rPr>
              <a:t> that respond to </a:t>
            </a:r>
            <a:r>
              <a:rPr b="1" lang="en-US" sz="1500">
                <a:solidFill>
                  <a:srgbClr val="000000"/>
                </a:solidFill>
              </a:rPr>
              <a:t>light.</a:t>
            </a:r>
            <a:r>
              <a:rPr lang="en-US" sz="1500">
                <a:solidFill>
                  <a:srgbClr val="000000"/>
                </a:solidFill>
              </a:rPr>
              <a:t> These specialized cells detect light and convert it into signals that are sent to the </a:t>
            </a:r>
            <a:r>
              <a:rPr b="1" lang="en-US" sz="1500">
                <a:solidFill>
                  <a:srgbClr val="000000"/>
                </a:solidFill>
              </a:rPr>
              <a:t>brain</a:t>
            </a:r>
            <a:r>
              <a:rPr lang="en-US" sz="1500">
                <a:solidFill>
                  <a:srgbClr val="000000"/>
                </a:solidFill>
              </a:rPr>
              <a:t>. The human retina contains approximately 132 million photoreceptors. </a:t>
            </a:r>
            <a:endParaRPr sz="1500">
              <a:solidFill>
                <a:srgbClr val="000000"/>
              </a:solidFill>
            </a:endParaRPr>
          </a:p>
        </p:txBody>
      </p:sp>
      <p:pic>
        <p:nvPicPr>
          <p:cNvPr id="118" name="Google Shape;118;g30c2e14ed55_0_17"/>
          <p:cNvPicPr preferRelativeResize="0"/>
          <p:nvPr/>
        </p:nvPicPr>
        <p:blipFill>
          <a:blip r:embed="rId5">
            <a:alphaModFix/>
          </a:blip>
          <a:stretch>
            <a:fillRect/>
          </a:stretch>
        </p:blipFill>
        <p:spPr>
          <a:xfrm>
            <a:off x="4744225" y="1765800"/>
            <a:ext cx="3365970" cy="2312524"/>
          </a:xfrm>
          <a:prstGeom prst="rect">
            <a:avLst/>
          </a:prstGeom>
          <a:noFill/>
          <a:ln>
            <a:noFill/>
          </a:ln>
        </p:spPr>
      </p:pic>
      <p:sp>
        <p:nvSpPr>
          <p:cNvPr id="119" name="Google Shape;119;g30c2e14ed55_0_17"/>
          <p:cNvSpPr txBox="1"/>
          <p:nvPr/>
        </p:nvSpPr>
        <p:spPr>
          <a:xfrm>
            <a:off x="4369675" y="4103600"/>
            <a:ext cx="43686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000000"/>
                </a:solidFill>
              </a:rPr>
              <a:t>Anna Barden, </a:t>
            </a:r>
            <a:r>
              <a:rPr i="1" lang="en-US" sz="800">
                <a:solidFill>
                  <a:srgbClr val="000000"/>
                </a:solidFill>
              </a:rPr>
              <a:t>Photoreceptors and Their Function in the Eye</a:t>
            </a:r>
            <a:r>
              <a:rPr lang="en-US" sz="800">
                <a:solidFill>
                  <a:srgbClr val="000000"/>
                </a:solidFill>
              </a:rPr>
              <a:t>, image, All About, accessed August 9, 2024, https://www.allaboutvision.com/eye-care/eye-anatomy/photoreceptors/.</a:t>
            </a:r>
            <a:endParaRPr sz="16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30c2e14ed55_0_33"/>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g30c2e14ed55_0_33"/>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26" name="Google Shape;126;g30c2e14ed55_0_33"/>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27" name="Google Shape;127;g30c2e14ed55_0_33"/>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28" name="Google Shape;128;g30c2e14ed55_0_33"/>
          <p:cNvSpPr txBox="1"/>
          <p:nvPr/>
        </p:nvSpPr>
        <p:spPr>
          <a:xfrm>
            <a:off x="-1330654"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30c2e14ed55_0_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30" name="Google Shape;130;g30c2e14ed55_0_33"/>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131" name="Google Shape;131;g30c2e14ed55_0_33"/>
          <p:cNvSpPr txBox="1"/>
          <p:nvPr/>
        </p:nvSpPr>
        <p:spPr>
          <a:xfrm>
            <a:off x="217675" y="63977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a:t>
            </a:r>
            <a:r>
              <a:rPr b="1" lang="en-US" sz="2800"/>
              <a:t>I</a:t>
            </a:r>
            <a:r>
              <a:rPr b="1" lang="en-US" sz="2800">
                <a:solidFill>
                  <a:srgbClr val="000000"/>
                </a:solidFill>
              </a:rPr>
              <a:t>. </a:t>
            </a:r>
            <a:r>
              <a:rPr b="1" lang="en-US" sz="2800"/>
              <a:t>Sensation</a:t>
            </a:r>
            <a:endParaRPr b="1" sz="2800">
              <a:solidFill>
                <a:srgbClr val="000000"/>
              </a:solidFill>
            </a:endParaRPr>
          </a:p>
        </p:txBody>
      </p:sp>
      <p:sp>
        <p:nvSpPr>
          <p:cNvPr id="132" name="Google Shape;132;g30c2e14ed55_0_33"/>
          <p:cNvSpPr txBox="1"/>
          <p:nvPr/>
        </p:nvSpPr>
        <p:spPr>
          <a:xfrm>
            <a:off x="217675" y="107362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1500">
                <a:solidFill>
                  <a:srgbClr val="000000"/>
                </a:solidFill>
                <a:highlight>
                  <a:srgbClr val="FFFFFF"/>
                </a:highlight>
              </a:rPr>
              <a:t>Input about the physical world obtained by our sensory receptors. The physiological basis of perception. </a:t>
            </a:r>
            <a:endParaRPr sz="1500">
              <a:solidFill>
                <a:srgbClr val="000000"/>
              </a:solidFill>
              <a:highlight>
                <a:srgbClr val="FFFFFF"/>
              </a:highlight>
            </a:endParaRPr>
          </a:p>
          <a:p>
            <a:pPr indent="0" lvl="0" marL="0" rtl="0" algn="l">
              <a:lnSpc>
                <a:spcPct val="115000"/>
              </a:lnSpc>
              <a:spcBef>
                <a:spcPts val="1200"/>
              </a:spcBef>
              <a:spcAft>
                <a:spcPts val="1200"/>
              </a:spcAft>
              <a:buNone/>
            </a:pPr>
            <a:r>
              <a:rPr lang="en-US" sz="1500">
                <a:solidFill>
                  <a:srgbClr val="000000"/>
                </a:solidFill>
                <a:highlight>
                  <a:srgbClr val="FFFFFF"/>
                </a:highlight>
              </a:rPr>
              <a:t>For vision, the input is light and the sensory receptors are photoreceptors.</a:t>
            </a:r>
            <a:endParaRPr sz="1500">
              <a:solidFill>
                <a:srgbClr val="000000"/>
              </a:solidFill>
              <a:highlight>
                <a:srgbClr val="FFFFFF"/>
              </a:highlight>
            </a:endParaRPr>
          </a:p>
        </p:txBody>
      </p:sp>
      <p:pic>
        <p:nvPicPr>
          <p:cNvPr id="133" name="Google Shape;133;g30c2e14ed55_0_33"/>
          <p:cNvPicPr preferRelativeResize="0"/>
          <p:nvPr/>
        </p:nvPicPr>
        <p:blipFill>
          <a:blip r:embed="rId5">
            <a:alphaModFix/>
          </a:blip>
          <a:stretch>
            <a:fillRect/>
          </a:stretch>
        </p:blipFill>
        <p:spPr>
          <a:xfrm>
            <a:off x="5198375" y="2161575"/>
            <a:ext cx="3742327" cy="1928800"/>
          </a:xfrm>
          <a:prstGeom prst="rect">
            <a:avLst/>
          </a:prstGeom>
          <a:noFill/>
          <a:ln>
            <a:noFill/>
          </a:ln>
        </p:spPr>
      </p:pic>
      <p:sp>
        <p:nvSpPr>
          <p:cNvPr id="134" name="Google Shape;134;g30c2e14ed55_0_33"/>
          <p:cNvSpPr txBox="1"/>
          <p:nvPr/>
        </p:nvSpPr>
        <p:spPr>
          <a:xfrm>
            <a:off x="3507374" y="4193800"/>
            <a:ext cx="66654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333333"/>
                </a:solidFill>
                <a:highlight>
                  <a:srgbClr val="FFFFFF"/>
                </a:highlight>
                <a:latin typeface="Roboto"/>
                <a:ea typeface="Roboto"/>
                <a:cs typeface="Roboto"/>
                <a:sym typeface="Roboto"/>
              </a:rPr>
              <a:t>I</a:t>
            </a:r>
            <a:r>
              <a:rPr lang="en-US" sz="600">
                <a:solidFill>
                  <a:srgbClr val="333333"/>
                </a:solidFill>
              </a:rPr>
              <a:t>reneusz Kubiak, </a:t>
            </a:r>
            <a:r>
              <a:rPr i="1" lang="en-US" sz="600">
                <a:solidFill>
                  <a:srgbClr val="333333"/>
                </a:solidFill>
              </a:rPr>
              <a:t>Special Computer Fonts in Electromagnetic Safety of Digital Graphic Standards</a:t>
            </a:r>
            <a:r>
              <a:rPr lang="en-US" sz="600">
                <a:solidFill>
                  <a:srgbClr val="333333"/>
                </a:solidFill>
              </a:rPr>
              <a:t>, image, Research Gate, May 2020, accessed August 9, 2024, https://www.researchgate.net/publica tion/341190106 _Special_computer_fonts_in_electromagnetic_safety_of_digital_graphic_standards_Optical_TEMPEST.</a:t>
            </a:r>
            <a:endParaRPr sz="600">
              <a:solidFill>
                <a:srgbClr val="59595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c2e14ed55_0_47"/>
          <p:cNvSpPr/>
          <p:nvPr/>
        </p:nvSpPr>
        <p:spPr>
          <a:xfrm>
            <a:off x="0" y="0"/>
            <a:ext cx="9144000" cy="540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g30c2e14ed55_0_47"/>
          <p:cNvSpPr/>
          <p:nvPr/>
        </p:nvSpPr>
        <p:spPr>
          <a:xfrm>
            <a:off x="0" y="4602587"/>
            <a:ext cx="9144000" cy="540900"/>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41" name="Google Shape;141;g30c2e14ed55_0_47"/>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42" name="Google Shape;142;g30c2e14ed55_0_47"/>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43" name="Google Shape;143;g30c2e14ed55_0_47"/>
          <p:cNvSpPr txBox="1"/>
          <p:nvPr/>
        </p:nvSpPr>
        <p:spPr>
          <a:xfrm>
            <a:off x="-1330654" y="116579"/>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30c2e14ed55_0_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45" name="Google Shape;145;g30c2e14ed55_0_47"/>
          <p:cNvPicPr preferRelativeResize="0"/>
          <p:nvPr/>
        </p:nvPicPr>
        <p:blipFill rotWithShape="1">
          <a:blip r:embed="rId4">
            <a:alphaModFix/>
          </a:blip>
          <a:srcRect b="0" l="0" r="77106" t="0"/>
          <a:stretch/>
        </p:blipFill>
        <p:spPr>
          <a:xfrm>
            <a:off x="8337966" y="116579"/>
            <a:ext cx="461695" cy="366049"/>
          </a:xfrm>
          <a:prstGeom prst="rect">
            <a:avLst/>
          </a:prstGeom>
          <a:noFill/>
          <a:ln>
            <a:noFill/>
          </a:ln>
        </p:spPr>
      </p:pic>
      <p:sp>
        <p:nvSpPr>
          <p:cNvPr id="146" name="Google Shape;146;g30c2e14ed55_0_47"/>
          <p:cNvSpPr txBox="1"/>
          <p:nvPr/>
        </p:nvSpPr>
        <p:spPr>
          <a:xfrm>
            <a:off x="217675" y="63977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US" sz="2800">
                <a:solidFill>
                  <a:srgbClr val="000000"/>
                </a:solidFill>
              </a:rPr>
              <a:t>II</a:t>
            </a:r>
            <a:r>
              <a:rPr b="1" lang="en-US" sz="2800"/>
              <a:t>I</a:t>
            </a:r>
            <a:r>
              <a:rPr b="1" lang="en-US" sz="2800">
                <a:solidFill>
                  <a:srgbClr val="000000"/>
                </a:solidFill>
              </a:rPr>
              <a:t>. </a:t>
            </a:r>
            <a:r>
              <a:rPr b="1" lang="en-US" sz="2800"/>
              <a:t>Perception</a:t>
            </a:r>
            <a:endParaRPr b="1" sz="2800">
              <a:solidFill>
                <a:srgbClr val="000000"/>
              </a:solidFill>
            </a:endParaRPr>
          </a:p>
        </p:txBody>
      </p:sp>
      <p:sp>
        <p:nvSpPr>
          <p:cNvPr id="147" name="Google Shape;147;g30c2e14ed55_0_47"/>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1200"/>
              </a:spcBef>
              <a:spcAft>
                <a:spcPts val="0"/>
              </a:spcAft>
              <a:buClr>
                <a:schemeClr val="dk1"/>
              </a:buClr>
              <a:buSzPts val="1100"/>
              <a:buFont typeface="Arial"/>
              <a:buNone/>
            </a:pPr>
            <a:r>
              <a:rPr lang="en-US" sz="1800">
                <a:solidFill>
                  <a:schemeClr val="dk1"/>
                </a:solidFill>
                <a:highlight>
                  <a:schemeClr val="lt1"/>
                </a:highlight>
              </a:rPr>
              <a:t>Perception is the process by which the brain selects, organizes, and interprets sensations. Perception of the same senses may vary from one person to another because each person’s brain interprets sensations differently based on that individual’s learning, memory, emotions, and expectations.</a:t>
            </a:r>
            <a:endParaRPr sz="1800">
              <a:solidFill>
                <a:schemeClr val="dk1"/>
              </a:solidFill>
              <a:highlight>
                <a:schemeClr val="lt1"/>
              </a:highlight>
            </a:endParaRPr>
          </a:p>
          <a:p>
            <a:pPr indent="0" lvl="0" marL="0" rtl="0" algn="l">
              <a:lnSpc>
                <a:spcPct val="115000"/>
              </a:lnSpc>
              <a:spcBef>
                <a:spcPts val="2400"/>
              </a:spcBef>
              <a:spcAft>
                <a:spcPts val="1200"/>
              </a:spcAft>
              <a:buNone/>
            </a:pPr>
            <a:r>
              <a:t/>
            </a:r>
            <a:endParaRPr sz="1500"/>
          </a:p>
        </p:txBody>
      </p:sp>
      <p:pic>
        <p:nvPicPr>
          <p:cNvPr id="148" name="Google Shape;148;g30c2e14ed55_0_47"/>
          <p:cNvPicPr preferRelativeResize="0"/>
          <p:nvPr/>
        </p:nvPicPr>
        <p:blipFill rotWithShape="1">
          <a:blip r:embed="rId5">
            <a:alphaModFix/>
          </a:blip>
          <a:srcRect b="0" l="16136" r="15341" t="0"/>
          <a:stretch/>
        </p:blipFill>
        <p:spPr>
          <a:xfrm>
            <a:off x="5071927" y="2378050"/>
            <a:ext cx="3005349" cy="1723425"/>
          </a:xfrm>
          <a:prstGeom prst="rect">
            <a:avLst/>
          </a:prstGeom>
          <a:noFill/>
          <a:ln>
            <a:noFill/>
          </a:ln>
        </p:spPr>
      </p:pic>
      <p:sp>
        <p:nvSpPr>
          <p:cNvPr id="149" name="Google Shape;149;g30c2e14ed55_0_47"/>
          <p:cNvSpPr txBox="1"/>
          <p:nvPr/>
        </p:nvSpPr>
        <p:spPr>
          <a:xfrm>
            <a:off x="4119900" y="4101475"/>
            <a:ext cx="50241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333333"/>
                </a:solidFill>
              </a:rPr>
              <a:t>Wei Deng et al., </a:t>
            </a:r>
            <a:r>
              <a:rPr i="1" lang="en-US" sz="800">
                <a:solidFill>
                  <a:srgbClr val="333333"/>
                </a:solidFill>
              </a:rPr>
              <a:t>Schematic Illustration of the Human Visual-Perception Process</a:t>
            </a:r>
            <a:r>
              <a:rPr lang="en-US" sz="800">
                <a:solidFill>
                  <a:srgbClr val="333333"/>
                </a:solidFill>
              </a:rPr>
              <a:t>, image, Nature, December 13, 2019, accessed August 9, 2024, https://www.nature.com/articles/s41427-019-0182-2.</a:t>
            </a:r>
            <a:endParaRPr sz="160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16"/>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6" name="Google Shape;156;p16"/>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57" name="Google Shape;157;p16"/>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58" name="Google Shape;158;p16"/>
          <p:cNvSpPr txBox="1"/>
          <p:nvPr/>
        </p:nvSpPr>
        <p:spPr>
          <a:xfrm>
            <a:off x="-1330735" y="14017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59" name="Google Shape;15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60" name="Google Shape;160;p16"/>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61" name="Google Shape;161;p16"/>
          <p:cNvSpPr txBox="1"/>
          <p:nvPr/>
        </p:nvSpPr>
        <p:spPr>
          <a:xfrm>
            <a:off x="228600" y="960669"/>
            <a:ext cx="492980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IV. Think, Ink, Link Protocol</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162" name="Google Shape;162;p16"/>
          <p:cNvSpPr txBox="1"/>
          <p:nvPr/>
        </p:nvSpPr>
        <p:spPr>
          <a:xfrm>
            <a:off x="228600" y="1733346"/>
            <a:ext cx="78483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Group members each read one paragraph (Paragraph 1, Paragraph 2, Paragraph 3, or Paragraph 4) of the divided text.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Think &amp; Ink: </a:t>
            </a:r>
            <a:r>
              <a:rPr b="0" i="0" lang="en-US" sz="1400" u="none" cap="none" strike="noStrike">
                <a:solidFill>
                  <a:srgbClr val="000000"/>
                </a:solidFill>
                <a:latin typeface="Arial"/>
                <a:ea typeface="Arial"/>
                <a:cs typeface="Arial"/>
                <a:sym typeface="Arial"/>
              </a:rPr>
              <a:t>Read and annotate your assigned paragraph. Then, answer the discussion question for your assigned paragraph using </a:t>
            </a:r>
            <a:r>
              <a:rPr b="1" i="0" lang="en-US" sz="1400" u="sng" cap="none" strike="noStrike">
                <a:solidFill>
                  <a:srgbClr val="000000"/>
                </a:solidFill>
                <a:latin typeface="Arial"/>
                <a:ea typeface="Arial"/>
                <a:cs typeface="Arial"/>
                <a:sym typeface="Arial"/>
              </a:rPr>
              <a:t>specific</a:t>
            </a:r>
            <a:r>
              <a:rPr b="0" i="0" lang="en-US" sz="1400" u="none" cap="none" strike="noStrike">
                <a:solidFill>
                  <a:srgbClr val="000000"/>
                </a:solidFill>
                <a:latin typeface="Arial"/>
                <a:ea typeface="Arial"/>
                <a:cs typeface="Arial"/>
                <a:sym typeface="Arial"/>
              </a:rPr>
              <a:t>, </a:t>
            </a:r>
            <a:r>
              <a:rPr b="1" i="0" lang="en-US" sz="1400" u="sng" cap="none" strike="noStrike">
                <a:solidFill>
                  <a:srgbClr val="000000"/>
                </a:solidFill>
                <a:latin typeface="Arial"/>
                <a:ea typeface="Arial"/>
                <a:cs typeface="Arial"/>
                <a:sym typeface="Arial"/>
              </a:rPr>
              <a:t>relevant</a:t>
            </a:r>
            <a:r>
              <a:rPr b="0" i="0" lang="en-US" sz="1400" u="none" cap="none" strike="noStrike">
                <a:solidFill>
                  <a:srgbClr val="000000"/>
                </a:solidFill>
                <a:latin typeface="Arial"/>
                <a:ea typeface="Arial"/>
                <a:cs typeface="Arial"/>
                <a:sym typeface="Arial"/>
              </a:rPr>
              <a:t>, and </a:t>
            </a:r>
            <a:r>
              <a:rPr b="1" i="0" lang="en-US" sz="1400" u="sng" cap="none" strike="noStrike">
                <a:solidFill>
                  <a:srgbClr val="000000"/>
                </a:solidFill>
                <a:latin typeface="Arial"/>
                <a:ea typeface="Arial"/>
                <a:cs typeface="Arial"/>
                <a:sym typeface="Arial"/>
              </a:rPr>
              <a:t>sufficient</a:t>
            </a:r>
            <a:r>
              <a:rPr b="0" i="0" lang="en-US" sz="1400" u="none" cap="none" strike="noStrike">
                <a:solidFill>
                  <a:srgbClr val="000000"/>
                </a:solidFill>
                <a:latin typeface="Arial"/>
                <a:ea typeface="Arial"/>
                <a:cs typeface="Arial"/>
                <a:sym typeface="Arial"/>
              </a:rPr>
              <a:t> evidence from the text.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Link:</a:t>
            </a:r>
            <a:r>
              <a:rPr b="0" i="0" lang="en-US" sz="1400" u="none" cap="none" strike="noStrike">
                <a:solidFill>
                  <a:srgbClr val="000000"/>
                </a:solidFill>
                <a:latin typeface="Arial"/>
                <a:ea typeface="Arial"/>
                <a:cs typeface="Arial"/>
                <a:sym typeface="Arial"/>
              </a:rPr>
              <a:t> Discuss your assigned paragraph and response with your classmates. Listen and take notes on your classmates’ assigned paragraphs.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p:nvPr/>
        </p:nvSpPr>
        <p:spPr>
          <a:xfrm>
            <a:off x="0" y="0"/>
            <a:ext cx="9144000" cy="5409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8" name="Google Shape;168;p19"/>
          <p:cNvSpPr/>
          <p:nvPr/>
        </p:nvSpPr>
        <p:spPr>
          <a:xfrm>
            <a:off x="0" y="4602587"/>
            <a:ext cx="9144000" cy="540913"/>
          </a:xfrm>
          <a:prstGeom prst="rect">
            <a:avLst/>
          </a:prstGeom>
          <a:solidFill>
            <a:srgbClr val="F6F6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69" name="Google Shape;169;p19"/>
          <p:cNvCxnSpPr/>
          <p:nvPr/>
        </p:nvCxnSpPr>
        <p:spPr>
          <a:xfrm>
            <a:off x="0" y="540913"/>
            <a:ext cx="9144000" cy="0"/>
          </a:xfrm>
          <a:prstGeom prst="straightConnector1">
            <a:avLst/>
          </a:prstGeom>
          <a:noFill/>
          <a:ln cap="flat" cmpd="sng" w="9525">
            <a:solidFill>
              <a:srgbClr val="FF803C"/>
            </a:solidFill>
            <a:prstDash val="solid"/>
            <a:round/>
            <a:headEnd len="sm" w="sm" type="none"/>
            <a:tailEnd len="sm" w="sm" type="none"/>
          </a:ln>
        </p:spPr>
      </p:cxnSp>
      <p:pic>
        <p:nvPicPr>
          <p:cNvPr id="170" name="Google Shape;170;p19"/>
          <p:cNvPicPr preferRelativeResize="0"/>
          <p:nvPr/>
        </p:nvPicPr>
        <p:blipFill rotWithShape="1">
          <a:blip r:embed="rId3">
            <a:alphaModFix/>
          </a:blip>
          <a:srcRect b="0" l="0" r="0" t="0"/>
          <a:stretch/>
        </p:blipFill>
        <p:spPr>
          <a:xfrm>
            <a:off x="311700" y="4773415"/>
            <a:ext cx="2806636" cy="173204"/>
          </a:xfrm>
          <a:prstGeom prst="rect">
            <a:avLst/>
          </a:prstGeom>
          <a:noFill/>
          <a:ln>
            <a:noFill/>
          </a:ln>
        </p:spPr>
      </p:pic>
      <p:sp>
        <p:nvSpPr>
          <p:cNvPr id="171" name="Google Shape;171;p19"/>
          <p:cNvSpPr txBox="1"/>
          <p:nvPr/>
        </p:nvSpPr>
        <p:spPr>
          <a:xfrm>
            <a:off x="-1290385" y="116575"/>
            <a:ext cx="4578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lang="en-US">
                <a:solidFill>
                  <a:schemeClr val="dk1"/>
                </a:solidFill>
                <a:latin typeface="Proxima Nova"/>
                <a:ea typeface="Proxima Nova"/>
                <a:cs typeface="Proxima Nova"/>
                <a:sym typeface="Proxima Nova"/>
              </a:rPr>
              <a:t>Evolution &amp; Eyes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roxima Nova"/>
              <a:ea typeface="Proxima Nova"/>
              <a:cs typeface="Proxima Nova"/>
              <a:sym typeface="Proxima Nova"/>
            </a:endParaRPr>
          </a:p>
        </p:txBody>
      </p:sp>
      <p:sp>
        <p:nvSpPr>
          <p:cNvPr id="172" name="Google Shape;17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173" name="Google Shape;173;p19"/>
          <p:cNvPicPr preferRelativeResize="0"/>
          <p:nvPr/>
        </p:nvPicPr>
        <p:blipFill rotWithShape="1">
          <a:blip r:embed="rId4">
            <a:alphaModFix/>
          </a:blip>
          <a:srcRect b="0" l="0" r="77107" t="0"/>
          <a:stretch/>
        </p:blipFill>
        <p:spPr>
          <a:xfrm>
            <a:off x="8337966" y="116579"/>
            <a:ext cx="461695" cy="366049"/>
          </a:xfrm>
          <a:prstGeom prst="rect">
            <a:avLst/>
          </a:prstGeom>
          <a:noFill/>
          <a:ln>
            <a:noFill/>
          </a:ln>
        </p:spPr>
      </p:pic>
      <p:sp>
        <p:nvSpPr>
          <p:cNvPr id="174" name="Google Shape;174;p19"/>
          <p:cNvSpPr txBox="1"/>
          <p:nvPr/>
        </p:nvSpPr>
        <p:spPr>
          <a:xfrm>
            <a:off x="1795600" y="2663197"/>
            <a:ext cx="3128700" cy="473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pic>
        <p:nvPicPr>
          <p:cNvPr id="175" name="Google Shape;175;p19"/>
          <p:cNvPicPr preferRelativeResize="0"/>
          <p:nvPr/>
        </p:nvPicPr>
        <p:blipFill>
          <a:blip r:embed="rId5">
            <a:alphaModFix/>
          </a:blip>
          <a:stretch>
            <a:fillRect/>
          </a:stretch>
        </p:blipFill>
        <p:spPr>
          <a:xfrm>
            <a:off x="5281899" y="2037621"/>
            <a:ext cx="2548644" cy="1715169"/>
          </a:xfrm>
          <a:prstGeom prst="rect">
            <a:avLst/>
          </a:prstGeom>
          <a:noFill/>
          <a:ln>
            <a:noFill/>
          </a:ln>
        </p:spPr>
      </p:pic>
      <p:cxnSp>
        <p:nvCxnSpPr>
          <p:cNvPr id="176" name="Google Shape;176;p19"/>
          <p:cNvCxnSpPr>
            <a:endCxn id="175" idx="1"/>
          </p:cNvCxnSpPr>
          <p:nvPr/>
        </p:nvCxnSpPr>
        <p:spPr>
          <a:xfrm>
            <a:off x="4923999" y="2854706"/>
            <a:ext cx="357900" cy="40500"/>
          </a:xfrm>
          <a:prstGeom prst="straightConnector1">
            <a:avLst/>
          </a:prstGeom>
          <a:noFill/>
          <a:ln cap="flat" cmpd="sng" w="9525">
            <a:solidFill>
              <a:srgbClr val="000000"/>
            </a:solidFill>
            <a:prstDash val="solid"/>
            <a:round/>
            <a:headEnd len="med" w="med" type="none"/>
            <a:tailEnd len="med" w="med" type="none"/>
          </a:ln>
        </p:spPr>
      </p:cxnSp>
      <p:sp>
        <p:nvSpPr>
          <p:cNvPr id="177" name="Google Shape;177;p19"/>
          <p:cNvSpPr txBox="1"/>
          <p:nvPr/>
        </p:nvSpPr>
        <p:spPr>
          <a:xfrm>
            <a:off x="4537698" y="1013888"/>
            <a:ext cx="1966200" cy="722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cxnSp>
        <p:nvCxnSpPr>
          <p:cNvPr id="178" name="Google Shape;178;p19"/>
          <p:cNvCxnSpPr/>
          <p:nvPr/>
        </p:nvCxnSpPr>
        <p:spPr>
          <a:xfrm flipH="1">
            <a:off x="5791322" y="1736292"/>
            <a:ext cx="522900" cy="1200000"/>
          </a:xfrm>
          <a:prstGeom prst="straightConnector1">
            <a:avLst/>
          </a:prstGeom>
          <a:noFill/>
          <a:ln cap="flat" cmpd="sng" w="9525">
            <a:solidFill>
              <a:srgbClr val="000000"/>
            </a:solidFill>
            <a:prstDash val="solid"/>
            <a:round/>
            <a:headEnd len="med" w="med" type="none"/>
            <a:tailEnd len="med" w="med" type="none"/>
          </a:ln>
        </p:spPr>
      </p:cxnSp>
      <p:sp>
        <p:nvSpPr>
          <p:cNvPr id="179" name="Google Shape;179;p19"/>
          <p:cNvSpPr txBox="1"/>
          <p:nvPr/>
        </p:nvSpPr>
        <p:spPr>
          <a:xfrm>
            <a:off x="3344025" y="3807874"/>
            <a:ext cx="5385900" cy="60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cxnSp>
        <p:nvCxnSpPr>
          <p:cNvPr id="180" name="Google Shape;180;p19"/>
          <p:cNvCxnSpPr>
            <a:stCxn id="179" idx="0"/>
          </p:cNvCxnSpPr>
          <p:nvPr/>
        </p:nvCxnSpPr>
        <p:spPr>
          <a:xfrm flipH="1" rot="10800000">
            <a:off x="6036975" y="2833174"/>
            <a:ext cx="1228500" cy="974700"/>
          </a:xfrm>
          <a:prstGeom prst="straightConnector1">
            <a:avLst/>
          </a:prstGeom>
          <a:noFill/>
          <a:ln cap="flat" cmpd="sng" w="9525">
            <a:solidFill>
              <a:srgbClr val="000000"/>
            </a:solidFill>
            <a:prstDash val="solid"/>
            <a:round/>
            <a:headEnd len="med" w="med" type="none"/>
            <a:tailEnd len="med" w="med" type="none"/>
          </a:ln>
        </p:spPr>
      </p:cxnSp>
      <p:sp>
        <p:nvSpPr>
          <p:cNvPr id="181" name="Google Shape;181;p19"/>
          <p:cNvSpPr txBox="1"/>
          <p:nvPr/>
        </p:nvSpPr>
        <p:spPr>
          <a:xfrm>
            <a:off x="6504041" y="1030613"/>
            <a:ext cx="2295600" cy="974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p:txBody>
      </p:sp>
      <p:cxnSp>
        <p:nvCxnSpPr>
          <p:cNvPr id="182" name="Google Shape;182;p19"/>
          <p:cNvCxnSpPr>
            <a:stCxn id="181" idx="2"/>
          </p:cNvCxnSpPr>
          <p:nvPr/>
        </p:nvCxnSpPr>
        <p:spPr>
          <a:xfrm flipH="1">
            <a:off x="7513241" y="2005313"/>
            <a:ext cx="138600" cy="1134900"/>
          </a:xfrm>
          <a:prstGeom prst="straightConnector1">
            <a:avLst/>
          </a:prstGeom>
          <a:noFill/>
          <a:ln cap="flat" cmpd="sng" w="9525">
            <a:solidFill>
              <a:srgbClr val="000000"/>
            </a:solidFill>
            <a:prstDash val="solid"/>
            <a:round/>
            <a:headEnd len="med" w="med" type="none"/>
            <a:tailEnd len="med" w="med" type="none"/>
          </a:ln>
        </p:spPr>
      </p:cxnSp>
      <p:sp>
        <p:nvSpPr>
          <p:cNvPr id="183" name="Google Shape;183;p19"/>
          <p:cNvSpPr txBox="1"/>
          <p:nvPr/>
        </p:nvSpPr>
        <p:spPr>
          <a:xfrm>
            <a:off x="311700" y="880150"/>
            <a:ext cx="3731700" cy="9348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US" sz="2800">
                <a:solidFill>
                  <a:srgbClr val="000000"/>
                </a:solidFill>
              </a:rPr>
              <a:t>V. Exit Ticket: Parts of the Human Eye</a:t>
            </a:r>
            <a:endParaRPr b="1" sz="28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