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roxima Nova"/>
      <p:regular r:id="rId25"/>
      <p:bold r:id="rId26"/>
      <p:italic r:id="rId27"/>
      <p:boldItalic r:id="rId28"/>
    </p:embeddedFont>
    <p:embeddedFont>
      <p:font typeface="Roboto"/>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ikjO/2FkTRUZ4xZNqRHLGiN7d8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EBF663-AD21-4375-A669-8291235CB054}">
  <a:tblStyle styleId="{25EBF663-AD21-4375-A669-8291235CB05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CenturyGothic-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CenturyGothic-italic.fntdata"/><Relationship Id="rId12" Type="http://schemas.openxmlformats.org/officeDocument/2006/relationships/slide" Target="slides/slide6.xml"/><Relationship Id="rId34" Type="http://schemas.openxmlformats.org/officeDocument/2006/relationships/font" Target="fonts/CenturyGothic-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Based on Stavros Niarchos Foundation Brain Insight Lecture:</a:t>
            </a:r>
            <a:endParaRPr sz="1200">
              <a:solidFill>
                <a:srgbClr val="211D1E"/>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800" u="none" strike="noStrike">
                <a:solidFill>
                  <a:srgbClr val="000000"/>
                </a:solidFill>
                <a:latin typeface="Arial"/>
                <a:ea typeface="Arial"/>
                <a:cs typeface="Arial"/>
                <a:sym typeface="Arial"/>
              </a:rPr>
              <a:t>Pictures found on the lecture slides about form and content by Nikolaus Kriegeskorte</a:t>
            </a:r>
            <a:br>
              <a:rPr lang="en-US"/>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br>
              <a:rPr lang="en-US"/>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561333ef5_2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c561333ef5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 name="Shape 19"/>
        <p:cNvGrpSpPr/>
        <p:nvPr/>
      </p:nvGrpSpPr>
      <p:grpSpPr>
        <a:xfrm>
          <a:off x="0" y="0"/>
          <a:ext cx="0" cy="0"/>
          <a:chOff x="0" y="0"/>
          <a:chExt cx="0" cy="0"/>
        </a:xfrm>
      </p:grpSpPr>
      <p:sp>
        <p:nvSpPr>
          <p:cNvPr id="20" name="Google Shape;20;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 name="Google Shape;21;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 name="Shape 23"/>
        <p:cNvGrpSpPr/>
        <p:nvPr/>
      </p:nvGrpSpPr>
      <p:grpSpPr>
        <a:xfrm>
          <a:off x="0" y="0"/>
          <a:ext cx="0" cy="0"/>
          <a:chOff x="0" y="0"/>
          <a:chExt cx="0" cy="0"/>
        </a:xfrm>
      </p:grpSpPr>
      <p:sp>
        <p:nvSpPr>
          <p:cNvPr id="24" name="Google Shape;24;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 name="Shape 26"/>
        <p:cNvGrpSpPr/>
        <p:nvPr/>
      </p:nvGrpSpPr>
      <p:grpSpPr>
        <a:xfrm>
          <a:off x="0" y="0"/>
          <a:ext cx="0" cy="0"/>
          <a:chOff x="0" y="0"/>
          <a:chExt cx="0" cy="0"/>
        </a:xfrm>
      </p:grpSpPr>
      <p:sp>
        <p:nvSpPr>
          <p:cNvPr id="27" name="Google Shape;27;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9" name="Google Shape;29;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 name="Google Shape;30;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 name="Shape 32"/>
        <p:cNvGrpSpPr/>
        <p:nvPr/>
      </p:nvGrpSpPr>
      <p:grpSpPr>
        <a:xfrm>
          <a:off x="0" y="0"/>
          <a:ext cx="0" cy="0"/>
          <a:chOff x="0" y="0"/>
          <a:chExt cx="0" cy="0"/>
        </a:xfrm>
      </p:grpSpPr>
      <p:sp>
        <p:nvSpPr>
          <p:cNvPr id="33" name="Google Shape;33;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4" name="Google Shape;34;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5" name="Google Shape;3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p:nvPr/>
        </p:nvSpPr>
        <p:spPr>
          <a:xfrm>
            <a:off x="-18875" y="0"/>
            <a:ext cx="9162900" cy="1194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18875" y="889800"/>
            <a:ext cx="9162900" cy="1971900"/>
          </a:xfrm>
          <a:prstGeom prst="rect">
            <a:avLst/>
          </a:prstGeom>
          <a:solidFill>
            <a:srgbClr val="FDF4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txBox="1"/>
          <p:nvPr/>
        </p:nvSpPr>
        <p:spPr>
          <a:xfrm>
            <a:off x="404725" y="2991725"/>
            <a:ext cx="8469300" cy="153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F37721"/>
                </a:solidFill>
                <a:latin typeface="Proxima Nova"/>
                <a:ea typeface="Proxima Nova"/>
                <a:cs typeface="Proxima Nova"/>
                <a:sym typeface="Proxima Nova"/>
              </a:rPr>
              <a:t>Exploring Epigenetics through Art</a:t>
            </a:r>
            <a:endParaRPr b="0" i="0" sz="3800" u="none" cap="none" strike="noStrike">
              <a:solidFill>
                <a:srgbClr val="F37721"/>
              </a:solidFill>
              <a:latin typeface="Proxima Nova"/>
              <a:ea typeface="Proxima Nova"/>
              <a:cs typeface="Proxima Nova"/>
              <a:sym typeface="Proxima Nova"/>
            </a:endParaRPr>
          </a:p>
        </p:txBody>
      </p:sp>
      <p:sp>
        <p:nvSpPr>
          <p:cNvPr id="45" name="Google Shape;45;p1"/>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pic>
        <p:nvPicPr>
          <p:cNvPr id="46" name="Google Shape;46;p1"/>
          <p:cNvPicPr preferRelativeResize="0"/>
          <p:nvPr/>
        </p:nvPicPr>
        <p:blipFill rotWithShape="1">
          <a:blip r:embed="rId3">
            <a:alphaModFix/>
          </a:blip>
          <a:srcRect b="0" l="0" r="0" t="0"/>
          <a:stretch/>
        </p:blipFill>
        <p:spPr>
          <a:xfrm>
            <a:off x="1812050" y="1302651"/>
            <a:ext cx="5519900" cy="1054300"/>
          </a:xfrm>
          <a:prstGeom prst="rect">
            <a:avLst/>
          </a:prstGeom>
          <a:noFill/>
          <a:ln>
            <a:noFill/>
          </a:ln>
        </p:spPr>
      </p:pic>
      <p:pic>
        <p:nvPicPr>
          <p:cNvPr id="47" name="Google Shape;47;p1"/>
          <p:cNvPicPr preferRelativeResize="0"/>
          <p:nvPr/>
        </p:nvPicPr>
        <p:blipFill rotWithShape="1">
          <a:blip r:embed="rId4">
            <a:alphaModFix/>
          </a:blip>
          <a:srcRect b="0" l="0" r="0" t="0"/>
          <a:stretch/>
        </p:blipFill>
        <p:spPr>
          <a:xfrm>
            <a:off x="2192875" y="443688"/>
            <a:ext cx="4758239" cy="307225"/>
          </a:xfrm>
          <a:prstGeom prst="rect">
            <a:avLst/>
          </a:prstGeom>
          <a:noFill/>
          <a:ln>
            <a:noFill/>
          </a:ln>
        </p:spPr>
      </p:pic>
      <p:cxnSp>
        <p:nvCxnSpPr>
          <p:cNvPr id="48" name="Google Shape;48;p1"/>
          <p:cNvCxnSpPr/>
          <p:nvPr/>
        </p:nvCxnSpPr>
        <p:spPr>
          <a:xfrm>
            <a:off x="-9450" y="2861700"/>
            <a:ext cx="9173400" cy="0"/>
          </a:xfrm>
          <a:prstGeom prst="straightConnector1">
            <a:avLst/>
          </a:prstGeom>
          <a:noFill/>
          <a:ln cap="flat" cmpd="sng" w="28575">
            <a:solidFill>
              <a:srgbClr val="F37721"/>
            </a:solidFill>
            <a:prstDash val="solid"/>
            <a:round/>
            <a:headEnd len="sm" w="sm" type="none"/>
            <a:tailEnd len="sm" w="sm" type="none"/>
          </a:ln>
        </p:spPr>
      </p:cxnSp>
      <p:cxnSp>
        <p:nvCxnSpPr>
          <p:cNvPr id="49" name="Google Shape;49;p1"/>
          <p:cNvCxnSpPr/>
          <p:nvPr/>
        </p:nvCxnSpPr>
        <p:spPr>
          <a:xfrm>
            <a:off x="-9450" y="889800"/>
            <a:ext cx="9173400" cy="0"/>
          </a:xfrm>
          <a:prstGeom prst="straightConnector1">
            <a:avLst/>
          </a:prstGeom>
          <a:noFill/>
          <a:ln cap="flat" cmpd="sng" w="28575">
            <a:solidFill>
              <a:srgbClr val="F37721"/>
            </a:solidFill>
            <a:prstDash val="solid"/>
            <a:round/>
            <a:headEnd len="sm" w="sm" type="none"/>
            <a:tailEnd len="sm" w="sm" type="none"/>
          </a:ln>
        </p:spPr>
      </p:cxnSp>
      <p:cxnSp>
        <p:nvCxnSpPr>
          <p:cNvPr id="50" name="Google Shape;50;p1"/>
          <p:cNvCxnSpPr/>
          <p:nvPr/>
        </p:nvCxnSpPr>
        <p:spPr>
          <a:xfrm>
            <a:off x="-9450" y="4663225"/>
            <a:ext cx="9173400" cy="0"/>
          </a:xfrm>
          <a:prstGeom prst="straightConnector1">
            <a:avLst/>
          </a:prstGeom>
          <a:noFill/>
          <a:ln cap="flat" cmpd="sng" w="9525">
            <a:solidFill>
              <a:srgbClr val="000000"/>
            </a:solidFill>
            <a:prstDash val="solid"/>
            <a:round/>
            <a:headEnd len="sm" w="sm" type="none"/>
            <a:tailEnd len="sm" w="sm" type="none"/>
          </a:ln>
        </p:spPr>
      </p:cxnSp>
      <p:sp>
        <p:nvSpPr>
          <p:cNvPr id="51" name="Google Shape;51;p1"/>
          <p:cNvSpPr txBox="1"/>
          <p:nvPr/>
        </p:nvSpPr>
        <p:spPr>
          <a:xfrm>
            <a:off x="3162550" y="4817130"/>
            <a:ext cx="1268700" cy="1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Proxima Nova"/>
                <a:ea typeface="Proxima Nova"/>
                <a:cs typeface="Proxima Nova"/>
                <a:sym typeface="Proxima Nova"/>
              </a:rPr>
              <a:t>SUPPORTED BY:</a:t>
            </a:r>
            <a:endParaRPr b="0" i="0" sz="1000" u="none" cap="none" strike="noStrike">
              <a:solidFill>
                <a:srgbClr val="000000"/>
              </a:solidFill>
              <a:latin typeface="Proxima Nova"/>
              <a:ea typeface="Proxima Nova"/>
              <a:cs typeface="Proxima Nova"/>
              <a:sym typeface="Proxima Nova"/>
            </a:endParaRPr>
          </a:p>
        </p:txBody>
      </p:sp>
      <p:pic>
        <p:nvPicPr>
          <p:cNvPr id="52" name="Google Shape;52;p1"/>
          <p:cNvPicPr preferRelativeResize="0"/>
          <p:nvPr/>
        </p:nvPicPr>
        <p:blipFill rotWithShape="1">
          <a:blip r:embed="rId5">
            <a:alphaModFix/>
          </a:blip>
          <a:srcRect b="0" l="0" r="0" t="0"/>
          <a:stretch/>
        </p:blipFill>
        <p:spPr>
          <a:xfrm>
            <a:off x="4274202" y="4801725"/>
            <a:ext cx="1925499" cy="211550"/>
          </a:xfrm>
          <a:prstGeom prst="rect">
            <a:avLst/>
          </a:prstGeom>
          <a:noFill/>
          <a:ln>
            <a:noFill/>
          </a:ln>
        </p:spPr>
      </p:pic>
      <p:sp>
        <p:nvSpPr>
          <p:cNvPr id="53" name="Google Shape;53;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p17"/>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78" name="Google Shape;178;p17"/>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79" name="Google Shape;179;p17"/>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80" name="Google Shape;180;p17"/>
          <p:cNvSpPr txBox="1"/>
          <p:nvPr/>
        </p:nvSpPr>
        <p:spPr>
          <a:xfrm>
            <a:off x="-613475" y="154434"/>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81" name="Google Shape;18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82" name="Google Shape;182;p17"/>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83" name="Google Shape;183;p17"/>
          <p:cNvSpPr txBox="1"/>
          <p:nvPr/>
        </p:nvSpPr>
        <p:spPr>
          <a:xfrm>
            <a:off x="545385" y="832068"/>
            <a:ext cx="7005984"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Warm-Up</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Describe the relationship between the pregnant parent, the placenta, and the fetus.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AutoNum type="arabicPeriod" startAt="2"/>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Explain biological processes are involved in the relationship between the pregnant parent, the placenta, and the fetus.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5"/>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90" name="Google Shape;190;p5"/>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91" name="Google Shape;191;p5"/>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92" name="Google Shape;192;p5"/>
          <p:cNvSpPr txBox="1"/>
          <p:nvPr/>
        </p:nvSpPr>
        <p:spPr>
          <a:xfrm>
            <a:off x="-667086"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93" name="Google Shape;19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94" name="Google Shape;194;p5"/>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95" name="Google Shape;195;p5"/>
          <p:cNvSpPr txBox="1"/>
          <p:nvPr/>
        </p:nvSpPr>
        <p:spPr>
          <a:xfrm>
            <a:off x="311700" y="86765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605"/>
              <a:buFont typeface="Arial"/>
              <a:buNone/>
            </a:pPr>
            <a:r>
              <a:rPr b="1" i="0" lang="en-US" sz="1800" u="none" cap="none" strike="noStrike">
                <a:solidFill>
                  <a:srgbClr val="000000"/>
                </a:solidFill>
                <a:latin typeface="Arial"/>
                <a:ea typeface="Arial"/>
                <a:cs typeface="Arial"/>
                <a:sym typeface="Arial"/>
              </a:rPr>
              <a:t>Gene Expression</a:t>
            </a:r>
            <a:endParaRPr b="1" i="0" sz="2400" u="none" cap="none" strike="noStrike">
              <a:solidFill>
                <a:srgbClr val="000000"/>
              </a:solidFill>
              <a:latin typeface="Arial"/>
              <a:ea typeface="Arial"/>
              <a:cs typeface="Arial"/>
              <a:sym typeface="Arial"/>
            </a:endParaRPr>
          </a:p>
        </p:txBody>
      </p:sp>
      <p:sp>
        <p:nvSpPr>
          <p:cNvPr id="196" name="Google Shape;196;p5"/>
          <p:cNvSpPr txBox="1"/>
          <p:nvPr/>
        </p:nvSpPr>
        <p:spPr>
          <a:xfrm>
            <a:off x="279061" y="1356794"/>
            <a:ext cx="8520600" cy="3002400"/>
          </a:xfrm>
          <a:prstGeom prst="rect">
            <a:avLst/>
          </a:prstGeom>
          <a:noFill/>
          <a:ln>
            <a:noFill/>
          </a:ln>
        </p:spPr>
        <p:txBody>
          <a:bodyPr anchorCtr="0" anchor="t" bIns="91425" lIns="91425" spcFirstLastPara="1" rIns="91425" wrap="square" tIns="91425">
            <a:norm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process by which information in a gene is turned into a function.</a:t>
            </a:r>
            <a:endParaRPr/>
          </a:p>
          <a:p>
            <a:pPr indent="-114300" lvl="0" marL="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Mostly occurs via </a:t>
            </a:r>
            <a:r>
              <a:rPr lang="en-US" sz="1800"/>
              <a:t>translation</a:t>
            </a:r>
            <a:r>
              <a:rPr b="0" i="0" lang="en-US" sz="1800" u="none" cap="none" strike="noStrike">
                <a:solidFill>
                  <a:srgbClr val="000000"/>
                </a:solidFill>
                <a:latin typeface="Arial"/>
                <a:ea typeface="Arial"/>
                <a:cs typeface="Arial"/>
                <a:sym typeface="Arial"/>
              </a:rPr>
              <a:t> of RNA molecules into proteins, which determine our physical traits and characteristics.</a:t>
            </a:r>
            <a:endParaRPr/>
          </a:p>
          <a:p>
            <a:pPr indent="0" lvl="0" marL="0" marR="0" rtl="0" algn="l">
              <a:lnSpc>
                <a:spcPct val="115000"/>
              </a:lnSpc>
              <a:spcBef>
                <a:spcPts val="1700"/>
              </a:spcBef>
              <a:spcAft>
                <a:spcPts val="120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97" name="Google Shape;197;p5"/>
          <p:cNvSpPr txBox="1"/>
          <p:nvPr/>
        </p:nvSpPr>
        <p:spPr>
          <a:xfrm>
            <a:off x="344339" y="3202230"/>
            <a:ext cx="8520600"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Example: </a:t>
            </a:r>
            <a:r>
              <a:rPr b="0" i="0" lang="en-US" sz="1400" u="none" cap="none" strike="noStrike">
                <a:solidFill>
                  <a:srgbClr val="000000"/>
                </a:solidFill>
                <a:latin typeface="Arial"/>
                <a:ea typeface="Arial"/>
                <a:cs typeface="Arial"/>
                <a:sym typeface="Arial"/>
              </a:rPr>
              <a:t>The Sox9 gene in European pond turtles is expressed or repressed, depending on the temperature their exposed to as an egg. If the temperature is 25℃, all of the turtles will be born male. If the temperature is 30℃, all the turtles will be born female. Temperatures in between will result in both male and female turtles being born.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3" name="Google Shape;203;p21"/>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04" name="Google Shape;204;p21"/>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05" name="Google Shape;205;p21"/>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06" name="Google Shape;206;p21"/>
          <p:cNvSpPr txBox="1"/>
          <p:nvPr/>
        </p:nvSpPr>
        <p:spPr>
          <a:xfrm>
            <a:off x="-667086"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07" name="Google Shape;20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08" name="Google Shape;208;p21"/>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09" name="Google Shape;209;p21"/>
          <p:cNvSpPr txBox="1"/>
          <p:nvPr/>
        </p:nvSpPr>
        <p:spPr>
          <a:xfrm>
            <a:off x="311700" y="86765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605"/>
              <a:buFont typeface="Arial"/>
              <a:buNone/>
            </a:pPr>
            <a:r>
              <a:rPr b="1" i="0" lang="en-US" sz="1800" u="none" cap="none" strike="noStrike">
                <a:solidFill>
                  <a:srgbClr val="000000"/>
                </a:solidFill>
                <a:latin typeface="Arial"/>
                <a:ea typeface="Arial"/>
                <a:cs typeface="Arial"/>
                <a:sym typeface="Arial"/>
              </a:rPr>
              <a:t>Epigenetics</a:t>
            </a:r>
            <a:endParaRPr b="1" i="0" sz="2400" u="none" cap="none" strike="noStrike">
              <a:solidFill>
                <a:srgbClr val="000000"/>
              </a:solidFill>
              <a:latin typeface="Arial"/>
              <a:ea typeface="Arial"/>
              <a:cs typeface="Arial"/>
              <a:sym typeface="Arial"/>
            </a:endParaRPr>
          </a:p>
        </p:txBody>
      </p:sp>
      <p:sp>
        <p:nvSpPr>
          <p:cNvPr id="210" name="Google Shape;210;p21"/>
          <p:cNvSpPr txBox="1"/>
          <p:nvPr/>
        </p:nvSpPr>
        <p:spPr>
          <a:xfrm>
            <a:off x="279061" y="1356794"/>
            <a:ext cx="8520600" cy="3002400"/>
          </a:xfrm>
          <a:prstGeom prst="rect">
            <a:avLst/>
          </a:prstGeom>
          <a:noFill/>
          <a:ln>
            <a:noFill/>
          </a:ln>
        </p:spPr>
        <p:txBody>
          <a:bodyPr anchorCtr="0" anchor="t" bIns="91425" lIns="91425" spcFirstLastPara="1" rIns="91425" wrap="square" tIns="91425">
            <a:norm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study of how your behaviors and the environment can cause changes in gene expression.</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Unlike genetic changes, epigenetic changes do not change your gene sequence, but they can change how your body reads your gene sequence.</a:t>
            </a:r>
            <a:endParaRPr/>
          </a:p>
          <a:p>
            <a:pPr indent="-114300" lvl="0" marL="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Epigenetic changes are thought to be reversible.</a:t>
            </a:r>
            <a:endParaRPr/>
          </a:p>
          <a:p>
            <a:pPr indent="0" lvl="0" marL="0" marR="0" rtl="0" algn="l">
              <a:lnSpc>
                <a:spcPct val="115000"/>
              </a:lnSpc>
              <a:spcBef>
                <a:spcPts val="1700"/>
              </a:spcBef>
              <a:spcAft>
                <a:spcPts val="120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211" name="Google Shape;211;p21"/>
          <p:cNvSpPr txBox="1"/>
          <p:nvPr/>
        </p:nvSpPr>
        <p:spPr>
          <a:xfrm>
            <a:off x="344339" y="3364938"/>
            <a:ext cx="8520600"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Example: </a:t>
            </a:r>
            <a:r>
              <a:rPr b="0" i="0" lang="en-US" sz="1400" u="none" cap="none" strike="noStrike">
                <a:solidFill>
                  <a:srgbClr val="000000"/>
                </a:solidFill>
                <a:latin typeface="Arial"/>
                <a:ea typeface="Arial"/>
                <a:cs typeface="Arial"/>
                <a:sym typeface="Arial"/>
              </a:rPr>
              <a:t>AHRR gene is responsible for lung function. In smokers, this gene becomes underactivated from the toxins in cigarette smoke, which causes lower lung function in smokers. After quitting smoking, the AHRR gene in former smokers begins functioning, and therefore expressing, normally again.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br>
              <a:rPr b="0" i="0" lang="en-US" sz="12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2"/>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7" name="Google Shape;217;p22"/>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18" name="Google Shape;218;p22"/>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19" name="Google Shape;219;p22"/>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20" name="Google Shape;220;p22"/>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21" name="Google Shape;22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22" name="Google Shape;222;p22"/>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23" name="Google Shape;223;p22"/>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Part I. Background Information Activity</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24" name="Google Shape;224;p22"/>
          <p:cNvSpPr txBox="1"/>
          <p:nvPr/>
        </p:nvSpPr>
        <p:spPr>
          <a:xfrm>
            <a:off x="228600" y="1733346"/>
            <a:ext cx="7848327"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In your groups…</a:t>
            </a:r>
            <a:endParaRPr b="0" i="0" sz="1200" u="none" cap="none" strike="noStrike">
              <a:solidFill>
                <a:srgbClr val="000000"/>
              </a:solidFill>
              <a:latin typeface="Arial"/>
              <a:ea typeface="Arial"/>
              <a:cs typeface="Arial"/>
              <a:sym typeface="Arial"/>
            </a:endParaRPr>
          </a:p>
          <a:p>
            <a:pPr indent="-101600" lvl="0" marL="0" marR="0" rtl="0" algn="l">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Make observations about the similarities and differences in the neurodevelopment of children based on their exposure to stress and/or cannabis </a:t>
            </a:r>
            <a:r>
              <a:rPr b="0" i="1" lang="en-US" sz="1600" u="none" cap="none" strike="noStrike">
                <a:solidFill>
                  <a:srgbClr val="000000"/>
                </a:solidFill>
                <a:latin typeface="Arial"/>
                <a:ea typeface="Arial"/>
                <a:cs typeface="Arial"/>
                <a:sym typeface="Arial"/>
              </a:rPr>
              <a:t>in utero</a:t>
            </a:r>
            <a:r>
              <a:rPr b="0" i="0" lang="en-US" sz="1600" u="none" cap="none" strike="noStrike">
                <a:solidFill>
                  <a:srgbClr val="000000"/>
                </a:solidFill>
                <a:latin typeface="Arial"/>
                <a:ea typeface="Arial"/>
                <a:cs typeface="Arial"/>
                <a:sym typeface="Arial"/>
              </a:rPr>
              <a:t>.</a:t>
            </a:r>
            <a:endParaRPr/>
          </a:p>
          <a:p>
            <a:pPr indent="-101600" lvl="0" marL="0" marR="0" rtl="0" algn="l">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Draw conclusions about why these similarities and differences may exist and how different experiences </a:t>
            </a:r>
            <a:r>
              <a:rPr b="0" i="1" lang="en-US" sz="1600" u="none" cap="none" strike="noStrike">
                <a:solidFill>
                  <a:srgbClr val="000000"/>
                </a:solidFill>
                <a:latin typeface="Arial"/>
                <a:ea typeface="Arial"/>
                <a:cs typeface="Arial"/>
                <a:sym typeface="Arial"/>
              </a:rPr>
              <a:t>in utero</a:t>
            </a:r>
            <a:r>
              <a:rPr b="0" i="0" lang="en-US" sz="1600" u="none" cap="none" strike="noStrike">
                <a:solidFill>
                  <a:srgbClr val="000000"/>
                </a:solidFill>
                <a:latin typeface="Arial"/>
                <a:ea typeface="Arial"/>
                <a:cs typeface="Arial"/>
                <a:sym typeface="Arial"/>
              </a:rPr>
              <a:t> affect neurodevelopment.</a:t>
            </a:r>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23"/>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31" name="Google Shape;231;p23"/>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32" name="Google Shape;232;p23"/>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33" name="Google Shape;233;p23"/>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34" name="Google Shape;2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35" name="Google Shape;235;p23"/>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36" name="Google Shape;236;p23"/>
          <p:cNvSpPr txBox="1"/>
          <p:nvPr/>
        </p:nvSpPr>
        <p:spPr>
          <a:xfrm>
            <a:off x="228600" y="960669"/>
            <a:ext cx="8915400"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Part II. Visual Representation of Stress and Cannabis Use on Gene Expression</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37" name="Google Shape;237;p23"/>
          <p:cNvSpPr txBox="1"/>
          <p:nvPr/>
        </p:nvSpPr>
        <p:spPr>
          <a:xfrm>
            <a:off x="489350" y="1435800"/>
            <a:ext cx="34470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entury Gothic"/>
                <a:ea typeface="Century Gothic"/>
                <a:cs typeface="Century Gothic"/>
                <a:sym typeface="Century Gothic"/>
              </a:rPr>
              <a:t>Content: t</a:t>
            </a:r>
            <a:r>
              <a:rPr b="1" lang="en-US" sz="1600">
                <a:latin typeface="Century Gothic"/>
                <a:ea typeface="Century Gothic"/>
                <a:cs typeface="Century Gothic"/>
                <a:sym typeface="Century Gothic"/>
              </a:rPr>
              <a:t>he meaning</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Our perceptions, thoughts, memories, and actions: a lifelong weave of mental representations. How our minds interpret information based on our previous experiences.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38" name="Google Shape;238;p23"/>
          <p:cNvSpPr txBox="1"/>
          <p:nvPr/>
        </p:nvSpPr>
        <p:spPr>
          <a:xfrm>
            <a:off x="5451699" y="1435800"/>
            <a:ext cx="32190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Form: </a:t>
            </a:r>
            <a:r>
              <a:rPr b="1" lang="en-US" sz="1600"/>
              <a:t>the structure</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The dynamic patterned activity across billions of neurons in our brains. The structure of our brains and how our minds gather information.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Neckarfront" id="239" name="Google Shape;239;p23"/>
          <p:cNvPicPr preferRelativeResize="0"/>
          <p:nvPr/>
        </p:nvPicPr>
        <p:blipFill rotWithShape="1">
          <a:blip r:embed="rId5">
            <a:alphaModFix/>
          </a:blip>
          <a:srcRect b="0" l="0" r="0" t="0"/>
          <a:stretch/>
        </p:blipFill>
        <p:spPr>
          <a:xfrm>
            <a:off x="578543" y="2548161"/>
            <a:ext cx="1965874" cy="1474406"/>
          </a:xfrm>
          <a:prstGeom prst="rect">
            <a:avLst/>
          </a:prstGeom>
          <a:noFill/>
          <a:ln>
            <a:noFill/>
          </a:ln>
        </p:spPr>
      </p:pic>
      <p:pic>
        <p:nvPicPr>
          <p:cNvPr descr="shipwreck j.m.w turner" id="240" name="Google Shape;240;p23"/>
          <p:cNvPicPr preferRelativeResize="0"/>
          <p:nvPr/>
        </p:nvPicPr>
        <p:blipFill rotWithShape="1">
          <a:blip r:embed="rId6">
            <a:alphaModFix/>
          </a:blip>
          <a:srcRect b="0" l="0" r="0" t="0"/>
          <a:stretch/>
        </p:blipFill>
        <p:spPr>
          <a:xfrm>
            <a:off x="3206146" y="2588152"/>
            <a:ext cx="2163507" cy="1492709"/>
          </a:xfrm>
          <a:prstGeom prst="rect">
            <a:avLst/>
          </a:prstGeom>
          <a:noFill/>
          <a:ln>
            <a:noFill/>
          </a:ln>
        </p:spPr>
      </p:pic>
      <p:pic>
        <p:nvPicPr>
          <p:cNvPr descr="AI painting Turner" id="241" name="Google Shape;241;p23"/>
          <p:cNvPicPr preferRelativeResize="0"/>
          <p:nvPr/>
        </p:nvPicPr>
        <p:blipFill rotWithShape="1">
          <a:blip r:embed="rId7">
            <a:alphaModFix/>
          </a:blip>
          <a:srcRect b="0" l="0" r="0" t="4842"/>
          <a:stretch/>
        </p:blipFill>
        <p:spPr>
          <a:xfrm>
            <a:off x="6132445" y="2565398"/>
            <a:ext cx="2091556" cy="1492709"/>
          </a:xfrm>
          <a:prstGeom prst="rect">
            <a:avLst/>
          </a:prstGeom>
          <a:noFill/>
          <a:ln>
            <a:noFill/>
          </a:ln>
        </p:spPr>
      </p:pic>
      <p:sp>
        <p:nvSpPr>
          <p:cNvPr id="242" name="Google Shape;242;p23"/>
          <p:cNvSpPr txBox="1"/>
          <p:nvPr/>
        </p:nvSpPr>
        <p:spPr>
          <a:xfrm>
            <a:off x="444099" y="4058108"/>
            <a:ext cx="2234761" cy="8463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highlight>
                  <a:srgbClr val="FFFFFF"/>
                </a:highlight>
                <a:latin typeface="Arial"/>
                <a:ea typeface="Arial"/>
                <a:cs typeface="Arial"/>
                <a:sym typeface="Arial"/>
              </a:rPr>
              <a:t>Gatys, Leon A., Matthias Bettge, and Alexander S. Ecker. "A Neural Algorithm of Artistic Style." </a:t>
            </a:r>
            <a:r>
              <a:rPr b="0" i="1" lang="en-US" sz="700" u="none" cap="none" strike="noStrike">
                <a:solidFill>
                  <a:srgbClr val="000000"/>
                </a:solidFill>
                <a:highlight>
                  <a:srgbClr val="FFFFFF"/>
                </a:highlight>
                <a:latin typeface="Arial"/>
                <a:ea typeface="Arial"/>
                <a:cs typeface="Arial"/>
                <a:sym typeface="Arial"/>
              </a:rPr>
              <a:t>Journal of Vision</a:t>
            </a:r>
            <a:r>
              <a:rPr b="0" i="0" lang="en-US" sz="700" u="none" cap="none" strike="noStrike">
                <a:solidFill>
                  <a:srgbClr val="000000"/>
                </a:solidFill>
                <a:highlight>
                  <a:srgbClr val="FFFFFF"/>
                </a:highlight>
                <a:latin typeface="Arial"/>
                <a:ea typeface="Arial"/>
                <a:cs typeface="Arial"/>
                <a:sym typeface="Arial"/>
              </a:rPr>
              <a:t>, 2015. https://doi.org/10. 1167/16.12.326.</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43" name="Google Shape;243;p23"/>
          <p:cNvSpPr txBox="1"/>
          <p:nvPr/>
        </p:nvSpPr>
        <p:spPr>
          <a:xfrm>
            <a:off x="3315038" y="4064482"/>
            <a:ext cx="2054615" cy="8463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highlight>
                  <a:srgbClr val="FFFFFF"/>
                </a:highlight>
                <a:latin typeface="Arial"/>
                <a:ea typeface="Arial"/>
                <a:cs typeface="Arial"/>
                <a:sym typeface="Arial"/>
              </a:rPr>
              <a:t>Turner, Joseph Mallord William. </a:t>
            </a:r>
            <a:r>
              <a:rPr b="0" i="1" lang="en-US" sz="700" u="none" cap="none" strike="noStrike">
                <a:solidFill>
                  <a:srgbClr val="000000"/>
                </a:solidFill>
                <a:highlight>
                  <a:srgbClr val="FFFFFF"/>
                </a:highlight>
                <a:latin typeface="Arial"/>
                <a:ea typeface="Arial"/>
                <a:cs typeface="Arial"/>
                <a:sym typeface="Arial"/>
              </a:rPr>
              <a:t>The Shipwreck of the Minotaur</a:t>
            </a:r>
            <a:r>
              <a:rPr b="0" i="0" lang="en-US" sz="700" u="none" cap="none" strike="noStrike">
                <a:solidFill>
                  <a:srgbClr val="000000"/>
                </a:solidFill>
                <a:highlight>
                  <a:srgbClr val="FFFFFF"/>
                </a:highlight>
                <a:latin typeface="Arial"/>
                <a:ea typeface="Arial"/>
                <a:cs typeface="Arial"/>
                <a:sym typeface="Arial"/>
              </a:rPr>
              <a:t>. 1805. Oil on canvas. Tate Collective, London, United Kingdom.</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44" name="Google Shape;244;p23"/>
          <p:cNvSpPr txBox="1"/>
          <p:nvPr/>
        </p:nvSpPr>
        <p:spPr>
          <a:xfrm>
            <a:off x="6046523" y="4072177"/>
            <a:ext cx="2291443"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highlight>
                  <a:srgbClr val="FFFFFF"/>
                </a:highlight>
                <a:latin typeface="Arial"/>
                <a:ea typeface="Arial"/>
                <a:cs typeface="Arial"/>
                <a:sym typeface="Arial"/>
              </a:rPr>
              <a:t>Gatys, Leon A., Matthias Bettge, and Alexander S. Ecker. "A Neural Algorithm of Artistic Style." </a:t>
            </a:r>
            <a:r>
              <a:rPr b="0" i="1" lang="en-US" sz="700" u="none" cap="none" strike="noStrike">
                <a:solidFill>
                  <a:srgbClr val="000000"/>
                </a:solidFill>
                <a:highlight>
                  <a:srgbClr val="FFFFFF"/>
                </a:highlight>
                <a:latin typeface="Arial"/>
                <a:ea typeface="Arial"/>
                <a:cs typeface="Arial"/>
                <a:sym typeface="Arial"/>
              </a:rPr>
              <a:t>Journal of Vision</a:t>
            </a:r>
            <a:r>
              <a:rPr b="0" i="0" lang="en-US" sz="700" u="none" cap="none" strike="noStrike">
                <a:solidFill>
                  <a:srgbClr val="000000"/>
                </a:solidFill>
                <a:highlight>
                  <a:srgbClr val="FFFFFF"/>
                </a:highlight>
                <a:latin typeface="Arial"/>
                <a:ea typeface="Arial"/>
                <a:cs typeface="Arial"/>
                <a:sym typeface="Arial"/>
              </a:rPr>
              <a:t>, 2015. https://doi.org/10. 1167/16.12.326.</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p24"/>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51" name="Google Shape;251;p24"/>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52" name="Google Shape;252;p24"/>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53" name="Google Shape;253;p24"/>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54" name="Google Shape;25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55" name="Google Shape;255;p24"/>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56" name="Google Shape;256;p24"/>
          <p:cNvSpPr txBox="1"/>
          <p:nvPr/>
        </p:nvSpPr>
        <p:spPr>
          <a:xfrm>
            <a:off x="228600" y="960669"/>
            <a:ext cx="8915400"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Science as Art</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57" name="Google Shape;257;p24"/>
          <p:cNvSpPr txBox="1"/>
          <p:nvPr/>
        </p:nvSpPr>
        <p:spPr>
          <a:xfrm>
            <a:off x="311699" y="1447981"/>
            <a:ext cx="38627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58" name="Google Shape;258;p24"/>
          <p:cNvSpPr txBox="1"/>
          <p:nvPr/>
        </p:nvSpPr>
        <p:spPr>
          <a:xfrm>
            <a:off x="4857412" y="1397664"/>
            <a:ext cx="3942249" cy="892552"/>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What forms are used in this artwork?</a:t>
            </a:r>
            <a:endParaRPr/>
          </a:p>
          <a:p>
            <a:pPr indent="-88900" lvl="0" marL="0" marR="0" rtl="0" algn="l">
              <a:lnSpc>
                <a:spcPct val="100000"/>
              </a:lnSpc>
              <a:spcBef>
                <a:spcPts val="120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What content is being conveyed to the viewer?</a:t>
            </a:r>
            <a:endParaRPr/>
          </a:p>
        </p:txBody>
      </p:sp>
      <p:sp>
        <p:nvSpPr>
          <p:cNvPr id="259" name="Google Shape;259;p24"/>
          <p:cNvSpPr txBox="1"/>
          <p:nvPr/>
        </p:nvSpPr>
        <p:spPr>
          <a:xfrm>
            <a:off x="311698" y="1397664"/>
            <a:ext cx="3942249" cy="892552"/>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 What forms are used in this artwork?</a:t>
            </a:r>
            <a:endParaRPr/>
          </a:p>
          <a:p>
            <a:pPr indent="-88900" lvl="0" marL="0" marR="0" rtl="0" algn="l">
              <a:lnSpc>
                <a:spcPct val="100000"/>
              </a:lnSpc>
              <a:spcBef>
                <a:spcPts val="120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 What content is being conveyed to the viewer?</a:t>
            </a:r>
            <a:endParaRPr/>
          </a:p>
        </p:txBody>
      </p:sp>
      <p:pic>
        <p:nvPicPr>
          <p:cNvPr id="260" name="Google Shape;260;p24"/>
          <p:cNvPicPr preferRelativeResize="0"/>
          <p:nvPr/>
        </p:nvPicPr>
        <p:blipFill rotWithShape="1">
          <a:blip r:embed="rId5">
            <a:alphaModFix/>
          </a:blip>
          <a:srcRect b="0" l="0" r="0" t="0"/>
          <a:stretch/>
        </p:blipFill>
        <p:spPr>
          <a:xfrm>
            <a:off x="953715" y="2242092"/>
            <a:ext cx="2364981" cy="1773736"/>
          </a:xfrm>
          <a:prstGeom prst="rect">
            <a:avLst/>
          </a:prstGeom>
          <a:noFill/>
          <a:ln>
            <a:noFill/>
          </a:ln>
        </p:spPr>
      </p:pic>
      <p:pic>
        <p:nvPicPr>
          <p:cNvPr id="261" name="Google Shape;261;p24"/>
          <p:cNvPicPr preferRelativeResize="0"/>
          <p:nvPr/>
        </p:nvPicPr>
        <p:blipFill rotWithShape="1">
          <a:blip r:embed="rId6">
            <a:alphaModFix/>
          </a:blip>
          <a:srcRect b="0" l="0" r="0" t="0"/>
          <a:stretch/>
        </p:blipFill>
        <p:spPr>
          <a:xfrm>
            <a:off x="5507632" y="2242092"/>
            <a:ext cx="2309466" cy="1725612"/>
          </a:xfrm>
          <a:prstGeom prst="rect">
            <a:avLst/>
          </a:prstGeom>
          <a:noFill/>
          <a:ln>
            <a:noFill/>
          </a:ln>
        </p:spPr>
      </p:pic>
      <p:sp>
        <p:nvSpPr>
          <p:cNvPr id="262" name="Google Shape;262;p24"/>
          <p:cNvSpPr txBox="1"/>
          <p:nvPr/>
        </p:nvSpPr>
        <p:spPr>
          <a:xfrm>
            <a:off x="733729" y="4015828"/>
            <a:ext cx="301867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SMETEK. </a:t>
            </a:r>
            <a:r>
              <a:rPr b="0" i="1" lang="en-US" sz="700" u="none" cap="none" strike="noStrike">
                <a:solidFill>
                  <a:srgbClr val="000000"/>
                </a:solidFill>
                <a:latin typeface="Arial"/>
                <a:ea typeface="Arial"/>
                <a:cs typeface="Arial"/>
                <a:sym typeface="Arial"/>
              </a:rPr>
              <a:t>Brain Food, Conceptual Image</a:t>
            </a:r>
            <a:r>
              <a:rPr b="0" i="0" lang="en-US" sz="700" u="none" cap="none" strike="noStrike">
                <a:solidFill>
                  <a:srgbClr val="000000"/>
                </a:solidFill>
                <a:latin typeface="Arial"/>
                <a:ea typeface="Arial"/>
                <a:cs typeface="Arial"/>
                <a:sym typeface="Arial"/>
              </a:rPr>
              <a:t>. Image. Art.com. https://www.art .com/products/p22203522637-sa-i7788746/smetek-brain-food-conceptual-image.htm?upi=PZKLX80&amp;PODConfigID=14258388&amp;sOrigID=792113.</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63" name="Google Shape;263;p24"/>
          <p:cNvSpPr txBox="1"/>
          <p:nvPr/>
        </p:nvSpPr>
        <p:spPr>
          <a:xfrm>
            <a:off x="5375304" y="3971645"/>
            <a:ext cx="3018673"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Fairman, Jennifer. </a:t>
            </a:r>
            <a:r>
              <a:rPr b="0" i="1" lang="en-US" sz="700" u="none" cap="none" strike="noStrike">
                <a:solidFill>
                  <a:srgbClr val="000000"/>
                </a:solidFill>
                <a:latin typeface="Arial"/>
                <a:ea typeface="Arial"/>
                <a:cs typeface="Arial"/>
                <a:sym typeface="Arial"/>
              </a:rPr>
              <a:t>An Illustration of How Cigarette Smoke Triggers Epigenetic Changes in Airway Cells</a:t>
            </a:r>
            <a:r>
              <a:rPr b="0" i="0" lang="en-US" sz="700" u="none" cap="none" strike="noStrike">
                <a:solidFill>
                  <a:srgbClr val="000000"/>
                </a:solidFill>
                <a:latin typeface="Arial"/>
                <a:ea typeface="Arial"/>
                <a:cs typeface="Arial"/>
                <a:sym typeface="Arial"/>
              </a:rPr>
              <a:t>. Image. Johns Hopkins Medicine. September 11, 2017. https://www.hopkinsmedicine.org/ news/media/releases/epigenetic_changes_from_cigarette_smoke_may_be_first_step_in_lung_cancer_development.</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9" name="Google Shape;269;p25"/>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70" name="Google Shape;270;p25"/>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71" name="Google Shape;271;p25"/>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72" name="Google Shape;272;p25"/>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73" name="Google Shape;27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74" name="Google Shape;274;p25"/>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75" name="Google Shape;275;p25"/>
          <p:cNvSpPr txBox="1"/>
          <p:nvPr/>
        </p:nvSpPr>
        <p:spPr>
          <a:xfrm>
            <a:off x="105758" y="971948"/>
            <a:ext cx="89154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Part II. Visual Representation of Stress and Cannabis Use on Gene Expression</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76" name="Google Shape;276;p25"/>
          <p:cNvSpPr txBox="1"/>
          <p:nvPr/>
        </p:nvSpPr>
        <p:spPr>
          <a:xfrm>
            <a:off x="228601" y="1424289"/>
            <a:ext cx="7722704"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In your groups…</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1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Brainstorm what </a:t>
            </a:r>
            <a:r>
              <a:rPr b="1" i="0" lang="en-US" sz="1400" u="none" cap="none" strike="noStrike">
                <a:solidFill>
                  <a:srgbClr val="000000"/>
                </a:solidFill>
                <a:latin typeface="Arial"/>
                <a:ea typeface="Arial"/>
                <a:cs typeface="Arial"/>
                <a:sym typeface="Arial"/>
              </a:rPr>
              <a:t>form </a:t>
            </a:r>
            <a:r>
              <a:rPr b="0" i="0" lang="en-US" sz="1400" u="none" cap="none" strike="noStrike">
                <a:solidFill>
                  <a:srgbClr val="000000"/>
                </a:solidFill>
                <a:latin typeface="Arial"/>
                <a:ea typeface="Arial"/>
                <a:cs typeface="Arial"/>
                <a:sym typeface="Arial"/>
              </a:rPr>
              <a:t>you will use to illustrate how your given experience during pregnancy affects the neurodevelopment of the fetus.</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Questions to Ask Yourself: What shapes or images do I want to use? What colors? Why?</a:t>
            </a:r>
            <a:endParaRPr/>
          </a:p>
          <a:p>
            <a:pPr indent="-88900" lvl="0" marL="0" marR="0" rtl="0" algn="l">
              <a:lnSpc>
                <a:spcPct val="100000"/>
              </a:lnSpc>
              <a:spcBef>
                <a:spcPts val="1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Brainstorm what </a:t>
            </a:r>
            <a:r>
              <a:rPr b="1" i="0" lang="en-US" sz="1400" u="none" cap="none" strike="noStrike">
                <a:solidFill>
                  <a:srgbClr val="000000"/>
                </a:solidFill>
                <a:latin typeface="Arial"/>
                <a:ea typeface="Arial"/>
                <a:cs typeface="Arial"/>
                <a:sym typeface="Arial"/>
              </a:rPr>
              <a:t>content </a:t>
            </a:r>
            <a:r>
              <a:rPr b="0" i="0" lang="en-US" sz="1400" u="none" cap="none" strike="noStrike">
                <a:solidFill>
                  <a:srgbClr val="000000"/>
                </a:solidFill>
                <a:latin typeface="Arial"/>
                <a:ea typeface="Arial"/>
                <a:cs typeface="Arial"/>
                <a:sym typeface="Arial"/>
              </a:rPr>
              <a:t>you are wanting the viewer to understand after looking at your artwork.</a:t>
            </a:r>
            <a:endParaRPr/>
          </a:p>
          <a:p>
            <a:pPr indent="-285750" lvl="1" marL="7429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Questions to Ask Yourself: What key information do I want the viewer to understand from looking at my artwork? What conclusions might I want my viewer to draw from looking at my artwork?</a:t>
            </a:r>
            <a:endParaRPr/>
          </a:p>
          <a:p>
            <a:pPr indent="-88900" lvl="0" marL="0" marR="0" rtl="0" algn="l">
              <a:lnSpc>
                <a:spcPct val="100000"/>
              </a:lnSpc>
              <a:spcBef>
                <a:spcPts val="1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Create your artwork!</a:t>
            </a:r>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2" name="Google Shape;282;p26"/>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83" name="Google Shape;283;p26"/>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84" name="Google Shape;284;p26"/>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85" name="Google Shape;285;p26"/>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86" name="Google Shape;28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87" name="Google Shape;287;p26"/>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88" name="Google Shape;288;p26"/>
          <p:cNvSpPr txBox="1"/>
          <p:nvPr/>
        </p:nvSpPr>
        <p:spPr>
          <a:xfrm>
            <a:off x="105758" y="971948"/>
            <a:ext cx="89154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Part III. Extended Writing</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89" name="Google Shape;289;p26"/>
          <p:cNvSpPr txBox="1"/>
          <p:nvPr/>
        </p:nvSpPr>
        <p:spPr>
          <a:xfrm>
            <a:off x="228601" y="1424289"/>
            <a:ext cx="7722704" cy="27084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In your groups…</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In a paragraph length response, explain how your art piece represents how stress and cannabis use during pregnancy impacts neurodevelopment. </a:t>
            </a:r>
            <a:endParaRPr/>
          </a:p>
          <a:p>
            <a:pPr indent="-114300" lvl="0" marL="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Make sure to explain how certain colors, imagery, and elements represent changes in genetic expression, including children’s behaviors as they grow and develop.</a:t>
            </a:r>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6"/>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p36"/>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96" name="Google Shape;296;p36"/>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97" name="Google Shape;297;p36"/>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98" name="Google Shape;298;p36"/>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99" name="Google Shape;29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300" name="Google Shape;300;p36"/>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301" name="Google Shape;301;p36"/>
          <p:cNvSpPr txBox="1"/>
          <p:nvPr/>
        </p:nvSpPr>
        <p:spPr>
          <a:xfrm>
            <a:off x="105758" y="971948"/>
            <a:ext cx="89154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IV. Reflection</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02" name="Google Shape;302;p36"/>
          <p:cNvSpPr txBox="1"/>
          <p:nvPr/>
        </p:nvSpPr>
        <p:spPr>
          <a:xfrm>
            <a:off x="228601" y="1424289"/>
            <a:ext cx="772270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Individually…</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 Reflect on how art can be used to convey information about complex scientific content.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type="title"/>
          </p:nvPr>
        </p:nvSpPr>
        <p:spPr>
          <a:xfrm>
            <a:off x="311700" y="2150850"/>
            <a:ext cx="83478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4970"/>
              <a:buNone/>
            </a:pPr>
            <a:r>
              <a:rPr b="1" lang="en-US"/>
              <a:t>Structure and Function of the Placenta during Fetal Development</a:t>
            </a:r>
            <a:endParaRPr sz="3266"/>
          </a:p>
        </p:txBody>
      </p:sp>
      <p:sp>
        <p:nvSpPr>
          <p:cNvPr id="59" name="Google Shape;59;p2"/>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2"/>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1" name="Google Shape;61;p2"/>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62" name="Google Shape;62;p2"/>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63" name="Google Shape;63;p2"/>
          <p:cNvSpPr txBox="1"/>
          <p:nvPr/>
        </p:nvSpPr>
        <p:spPr>
          <a:xfrm>
            <a:off x="-745872" y="142298"/>
            <a:ext cx="457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p:txBody>
      </p:sp>
      <p:sp>
        <p:nvSpPr>
          <p:cNvPr id="64" name="Google Shape;6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65" name="Google Shape;65;p2"/>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1772752" y="1938424"/>
            <a:ext cx="4028254" cy="32867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br>
              <a:rPr lang="en-US" sz="2700"/>
            </a:br>
            <a:endParaRPr/>
          </a:p>
        </p:txBody>
      </p:sp>
      <p:sp>
        <p:nvSpPr>
          <p:cNvPr id="71" name="Google Shape;71;p3"/>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3"/>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3" name="Google Shape;73;p3"/>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74" name="Google Shape;74;p3"/>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75" name="Google Shape;75;p3"/>
          <p:cNvSpPr txBox="1"/>
          <p:nvPr/>
        </p:nvSpPr>
        <p:spPr>
          <a:xfrm>
            <a:off x="-785876" y="124743"/>
            <a:ext cx="457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p:txBody>
      </p:sp>
      <p:sp>
        <p:nvSpPr>
          <p:cNvPr id="76" name="Google Shape;7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77" name="Google Shape;77;p3"/>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78" name="Google Shape;78;p3"/>
          <p:cNvSpPr txBox="1"/>
          <p:nvPr/>
        </p:nvSpPr>
        <p:spPr>
          <a:xfrm>
            <a:off x="311700" y="665656"/>
            <a:ext cx="7440822" cy="16619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Warm Up</a:t>
            </a:r>
            <a:r>
              <a:rPr b="0" i="0" lang="en-US" sz="1800" u="none" cap="none" strike="noStrike">
                <a:solidFill>
                  <a:srgbClr val="000000"/>
                </a:solidFill>
                <a:latin typeface="Arial"/>
                <a:ea typeface="Arial"/>
                <a:cs typeface="Arial"/>
                <a:sym typeface="Arial"/>
              </a:rPr>
              <a:t>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Observe the diagram below. Write 3 observations, 3 conclusions, and 3 questions you have about the diagram.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32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79" name="Google Shape;79;p3"/>
          <p:cNvPicPr preferRelativeResize="0"/>
          <p:nvPr/>
        </p:nvPicPr>
        <p:blipFill rotWithShape="1">
          <a:blip r:embed="rId5">
            <a:alphaModFix/>
          </a:blip>
          <a:srcRect b="0" l="0" r="0" t="0"/>
          <a:stretch/>
        </p:blipFill>
        <p:spPr>
          <a:xfrm>
            <a:off x="311700" y="1641051"/>
            <a:ext cx="3480424" cy="2358529"/>
          </a:xfrm>
          <a:prstGeom prst="rect">
            <a:avLst/>
          </a:prstGeom>
          <a:noFill/>
          <a:ln>
            <a:noFill/>
          </a:ln>
        </p:spPr>
      </p:pic>
      <p:sp>
        <p:nvSpPr>
          <p:cNvPr id="80" name="Google Shape;80;p3"/>
          <p:cNvSpPr txBox="1"/>
          <p:nvPr/>
        </p:nvSpPr>
        <p:spPr>
          <a:xfrm>
            <a:off x="529006" y="4000889"/>
            <a:ext cx="3324539" cy="8463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700" u="none" cap="none" strike="noStrike">
                <a:solidFill>
                  <a:srgbClr val="000000"/>
                </a:solidFill>
                <a:highlight>
                  <a:srgbClr val="FFFFFF"/>
                </a:highlight>
                <a:latin typeface="Roboto"/>
                <a:ea typeface="Roboto"/>
                <a:cs typeface="Roboto"/>
                <a:sym typeface="Roboto"/>
              </a:rPr>
              <a:t>Exchange of Materials between Foetal and Maternal Blood</a:t>
            </a:r>
            <a:r>
              <a:rPr b="0" i="0" lang="en-US" sz="700" u="none" cap="none" strike="noStrike">
                <a:solidFill>
                  <a:srgbClr val="000000"/>
                </a:solidFill>
                <a:highlight>
                  <a:srgbClr val="FFFFFF"/>
                </a:highlight>
                <a:latin typeface="Roboto"/>
                <a:ea typeface="Roboto"/>
                <a:cs typeface="Roboto"/>
                <a:sym typeface="Roboto"/>
              </a:rPr>
              <a:t>. Image. BioNinja. Accessed March 11, 2024. https://old-ib. bioninja. com.au/higher-level/topic-11-animal-physiology/114- sexual-reproduction/placenta.html.</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graphicFrame>
        <p:nvGraphicFramePr>
          <p:cNvPr id="81" name="Google Shape;81;p3"/>
          <p:cNvGraphicFramePr/>
          <p:nvPr/>
        </p:nvGraphicFramePr>
        <p:xfrm>
          <a:off x="4475366" y="1938424"/>
          <a:ext cx="3000000" cy="3000000"/>
        </p:xfrm>
        <a:graphic>
          <a:graphicData uri="http://schemas.openxmlformats.org/drawingml/2006/table">
            <a:tbl>
              <a:tblPr>
                <a:noFill/>
                <a:tableStyleId>{25EBF663-AD21-4375-A669-8291235CB054}</a:tableStyleId>
              </a:tblPr>
              <a:tblGrid>
                <a:gridCol w="1417650"/>
                <a:gridCol w="1417650"/>
                <a:gridCol w="1417650"/>
              </a:tblGrid>
              <a:tr h="139700">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See</a:t>
                      </a:r>
                      <a:endParaRPr sz="1400" u="none" cap="none" strike="noStrike"/>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Think </a:t>
                      </a:r>
                      <a:endParaRPr sz="1400" u="none" cap="none" strike="noStrike"/>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Wonder</a:t>
                      </a:r>
                      <a:endParaRPr sz="1400" u="none" cap="none" strike="noStrike"/>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1073800">
                <a:tc>
                  <a:txBody>
                    <a:bodyPr/>
                    <a:lstStyle/>
                    <a:p>
                      <a:pPr indent="-69850" lvl="0" marL="0" marR="0" rtl="0" algn="l">
                        <a:lnSpc>
                          <a:spcPct val="100000"/>
                        </a:lnSpc>
                        <a:spcBef>
                          <a:spcPts val="0"/>
                        </a:spcBef>
                        <a:spcAft>
                          <a:spcPts val="0"/>
                        </a:spcAft>
                        <a:buClr>
                          <a:srgbClr val="000000"/>
                        </a:buClr>
                        <a:buSzPts val="1100"/>
                        <a:buFont typeface="Arial"/>
                        <a:buChar char="•"/>
                      </a:pP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br>
                        <a:rPr lang="en-US" sz="1400" u="none" cap="none" strike="noStrike"/>
                      </a:br>
                      <a:endParaRPr b="0" i="0" sz="11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br>
                        <a:rPr lang="en-US" sz="1400" u="none" cap="none" strike="noStrike"/>
                      </a:b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100"/>
                        <a:buFont typeface="Arial"/>
                        <a:buChar char="•"/>
                      </a:pP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br>
                        <a:rPr lang="en-US" sz="1400" u="none" cap="none" strike="noStrike"/>
                      </a:br>
                      <a:endParaRPr b="0" i="0" sz="1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br>
                        <a:rPr lang="en-US" sz="1400" u="none" cap="none" strike="noStrike"/>
                      </a:br>
                      <a:br>
                        <a:rPr lang="en-US" sz="1400" u="none" cap="none" strike="noStrike"/>
                      </a:br>
                      <a:endParaRPr sz="1400" u="none" cap="none" strike="noStrike"/>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100"/>
                        <a:buFont typeface="Arial"/>
                        <a:buChar char="•"/>
                      </a:pP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br>
                        <a:rPr lang="en-US" sz="1400" u="none" cap="none" strike="noStrike"/>
                      </a:br>
                      <a:endParaRPr b="0" i="0" sz="1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br>
                        <a:rPr lang="en-US" sz="1400" u="none" cap="none" strike="noStrike"/>
                      </a:br>
                      <a:endParaRPr sz="1400" u="none" cap="none" strike="noStrike"/>
                    </a:p>
                  </a:txBody>
                  <a:tcPr marT="66675" marB="66675" marR="66675" marL="666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
        <p:nvSpPr>
          <p:cNvPr id="82" name="Google Shape;82;p3"/>
          <p:cNvSpPr/>
          <p:nvPr/>
        </p:nvSpPr>
        <p:spPr>
          <a:xfrm>
            <a:off x="2384149" y="3493331"/>
            <a:ext cx="10016550" cy="105889"/>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c561333ef5_2_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br>
              <a:rPr lang="en-US" sz="2700"/>
            </a:br>
            <a:endParaRPr/>
          </a:p>
        </p:txBody>
      </p:sp>
      <p:sp>
        <p:nvSpPr>
          <p:cNvPr id="88" name="Google Shape;88;g2c561333ef5_2_8"/>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g2c561333ef5_2_8"/>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90" name="Google Shape;90;g2c561333ef5_2_8"/>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91" name="Google Shape;91;g2c561333ef5_2_8"/>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92" name="Google Shape;92;g2c561333ef5_2_8"/>
          <p:cNvSpPr txBox="1"/>
          <p:nvPr/>
        </p:nvSpPr>
        <p:spPr>
          <a:xfrm>
            <a:off x="-644229"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c561333ef5_2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94" name="Google Shape;94;g2c561333ef5_2_8"/>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95" name="Google Shape;95;g2c561333ef5_2_8"/>
          <p:cNvSpPr txBox="1"/>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rgbClr val="000000"/>
              </a:solidFill>
              <a:latin typeface="Arial"/>
              <a:ea typeface="Arial"/>
              <a:cs typeface="Arial"/>
              <a:sym typeface="Arial"/>
            </a:endParaRPr>
          </a:p>
        </p:txBody>
      </p:sp>
      <p:sp>
        <p:nvSpPr>
          <p:cNvPr id="96" name="Google Shape;96;g2c561333ef5_2_8"/>
          <p:cNvSpPr txBox="1"/>
          <p:nvPr/>
        </p:nvSpPr>
        <p:spPr>
          <a:xfrm>
            <a:off x="265500" y="953349"/>
            <a:ext cx="489999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Placenta</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97" name="Google Shape;97;g2c561333ef5_2_8"/>
          <p:cNvSpPr txBox="1"/>
          <p:nvPr/>
        </p:nvSpPr>
        <p:spPr>
          <a:xfrm>
            <a:off x="311699" y="1612005"/>
            <a:ext cx="4429266" cy="1384995"/>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A temporary organ that forms in the uterus during pregnancy. It attaches to the uterine wall and connects to the fetus through the umbilical cord.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Provides oxygen and nutrients to the fetus and removes waste products produced by the fetus.</a:t>
            </a:r>
            <a:endParaRPr/>
          </a:p>
        </p:txBody>
      </p:sp>
      <p:pic>
        <p:nvPicPr>
          <p:cNvPr id="98" name="Google Shape;98;g2c561333ef5_2_8"/>
          <p:cNvPicPr preferRelativeResize="0"/>
          <p:nvPr/>
        </p:nvPicPr>
        <p:blipFill rotWithShape="1">
          <a:blip r:embed="rId5">
            <a:alphaModFix/>
          </a:blip>
          <a:srcRect b="0" l="0" r="0" t="0"/>
          <a:stretch/>
        </p:blipFill>
        <p:spPr>
          <a:xfrm>
            <a:off x="5342102" y="1575051"/>
            <a:ext cx="2817924" cy="2556727"/>
          </a:xfrm>
          <a:prstGeom prst="rect">
            <a:avLst/>
          </a:prstGeom>
          <a:noFill/>
          <a:ln>
            <a:noFill/>
          </a:ln>
        </p:spPr>
      </p:pic>
      <p:sp>
        <p:nvSpPr>
          <p:cNvPr id="99" name="Google Shape;99;g2c561333ef5_2_8"/>
          <p:cNvSpPr txBox="1"/>
          <p:nvPr/>
        </p:nvSpPr>
        <p:spPr>
          <a:xfrm>
            <a:off x="4301069" y="4222215"/>
            <a:ext cx="48999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rgbClr val="000000"/>
                </a:solidFill>
                <a:highlight>
                  <a:srgbClr val="FFFFFF"/>
                </a:highlight>
                <a:latin typeface="Roboto"/>
                <a:ea typeface="Roboto"/>
                <a:cs typeface="Roboto"/>
                <a:sym typeface="Roboto"/>
              </a:rPr>
              <a:t>Illustration of Normal Placental Location during Pregnancy</a:t>
            </a:r>
            <a:r>
              <a:rPr b="0" i="0" lang="en-US" sz="800" u="none" cap="none" strike="noStrike">
                <a:solidFill>
                  <a:srgbClr val="000000"/>
                </a:solidFill>
                <a:highlight>
                  <a:srgbClr val="FFFFFF"/>
                </a:highlight>
                <a:latin typeface="Roboto"/>
                <a:ea typeface="Roboto"/>
                <a:cs typeface="Roboto"/>
                <a:sym typeface="Roboto"/>
              </a:rPr>
              <a:t>. Image. Pregnancy Birth &amp; Baby. July 2022. https://www.preg nancybirthbaby.org.au/about-the-placenta.</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br>
              <a:rPr lang="en-US" sz="2700"/>
            </a:br>
            <a:endParaRPr/>
          </a:p>
        </p:txBody>
      </p:sp>
      <p:sp>
        <p:nvSpPr>
          <p:cNvPr id="105" name="Google Shape;105;p4"/>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4"/>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07" name="Google Shape;107;p4"/>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08" name="Google Shape;108;p4"/>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09" name="Google Shape;109;p4"/>
          <p:cNvSpPr txBox="1"/>
          <p:nvPr/>
        </p:nvSpPr>
        <p:spPr>
          <a:xfrm>
            <a:off x="-644229"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11" name="Google Shape;111;p4"/>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112" name="Google Shape;112;p4"/>
          <p:cNvSpPr txBox="1"/>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rgbClr val="000000"/>
              </a:solidFill>
              <a:latin typeface="Arial"/>
              <a:ea typeface="Arial"/>
              <a:cs typeface="Arial"/>
              <a:sym typeface="Arial"/>
            </a:endParaRPr>
          </a:p>
        </p:txBody>
      </p:sp>
      <p:sp>
        <p:nvSpPr>
          <p:cNvPr id="113" name="Google Shape;113;p4"/>
          <p:cNvSpPr txBox="1"/>
          <p:nvPr/>
        </p:nvSpPr>
        <p:spPr>
          <a:xfrm>
            <a:off x="265500" y="953349"/>
            <a:ext cx="489999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Fetus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311699" y="1612005"/>
            <a:ext cx="4429266" cy="1477328"/>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highlight>
                  <a:srgbClr val="FFFFFF"/>
                </a:highlight>
                <a:latin typeface="Arial"/>
                <a:ea typeface="Arial"/>
                <a:cs typeface="Arial"/>
                <a:sym typeface="Arial"/>
              </a:rPr>
              <a:t> Offspring of a human or other mammal in the stages of prenatal development that follow the embryo stage (in humans taken as beginning eight weeks after conception).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4753457" y="4003571"/>
            <a:ext cx="4899990" cy="10002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000" u="none" cap="none" strike="noStrike">
                <a:solidFill>
                  <a:srgbClr val="000000"/>
                </a:solidFill>
                <a:highlight>
                  <a:srgbClr val="FFFFFF"/>
                </a:highlight>
                <a:latin typeface="Roboto"/>
                <a:ea typeface="Roboto"/>
                <a:cs typeface="Roboto"/>
                <a:sym typeface="Roboto"/>
              </a:rPr>
              <a:t>Stages of Prenatal Development</a:t>
            </a:r>
            <a:r>
              <a:rPr b="0" i="0" lang="en-US" sz="1000" u="none" cap="none" strike="noStrike">
                <a:solidFill>
                  <a:srgbClr val="000000"/>
                </a:solidFill>
                <a:highlight>
                  <a:srgbClr val="FFFFFF"/>
                </a:highlight>
                <a:latin typeface="Roboto"/>
                <a:ea typeface="Roboto"/>
                <a:cs typeface="Roboto"/>
                <a:sym typeface="Roboto"/>
              </a:rPr>
              <a:t>. Image. Biology Online. October 3, 2023. https://www.biologyonline.com/dictionary/fetus.</a:t>
            </a:r>
            <a:endParaRPr b="0" i="0" sz="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0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16" name="Google Shape;116;p4"/>
          <p:cNvPicPr preferRelativeResize="0"/>
          <p:nvPr/>
        </p:nvPicPr>
        <p:blipFill rotWithShape="1">
          <a:blip r:embed="rId5">
            <a:alphaModFix/>
          </a:blip>
          <a:srcRect b="0" l="0" r="0" t="0"/>
          <a:stretch/>
        </p:blipFill>
        <p:spPr>
          <a:xfrm>
            <a:off x="5175797" y="1812427"/>
            <a:ext cx="3162169" cy="21081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16"/>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23" name="Google Shape;123;p16"/>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24" name="Google Shape;124;p16"/>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25" name="Google Shape;125;p16"/>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26" name="Google Shape;12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27" name="Google Shape;127;p16"/>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28" name="Google Shape;128;p16"/>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Part I. Think, Ink, Link Protocol</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29" name="Google Shape;129;p16"/>
          <p:cNvSpPr txBox="1"/>
          <p:nvPr/>
        </p:nvSpPr>
        <p:spPr>
          <a:xfrm>
            <a:off x="228600" y="1733346"/>
            <a:ext cx="7848327" cy="1969770"/>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 Group members each read one paragraph (Paragraph 1, Paragraph 2, Paragraph 3, or Paragraph 4) of the divided text.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 Think &amp; Ink: </a:t>
            </a:r>
            <a:r>
              <a:rPr b="0" i="0" lang="en-US" sz="1400" u="none" cap="none" strike="noStrike">
                <a:solidFill>
                  <a:srgbClr val="000000"/>
                </a:solidFill>
                <a:latin typeface="Arial"/>
                <a:ea typeface="Arial"/>
                <a:cs typeface="Arial"/>
                <a:sym typeface="Arial"/>
              </a:rPr>
              <a:t>Read and annotate your assigned paragraph. Then, answer the discussion question for your assigned paragraph using </a:t>
            </a:r>
            <a:r>
              <a:rPr b="1" i="0" lang="en-US" sz="1400" u="sng" cap="none" strike="noStrike">
                <a:solidFill>
                  <a:srgbClr val="000000"/>
                </a:solidFill>
                <a:latin typeface="Arial"/>
                <a:ea typeface="Arial"/>
                <a:cs typeface="Arial"/>
                <a:sym typeface="Arial"/>
              </a:rPr>
              <a:t>specific</a:t>
            </a:r>
            <a:r>
              <a:rPr b="0" i="0" lang="en-US" sz="1400" u="none" cap="none" strike="noStrike">
                <a:solidFill>
                  <a:srgbClr val="000000"/>
                </a:solidFill>
                <a:latin typeface="Arial"/>
                <a:ea typeface="Arial"/>
                <a:cs typeface="Arial"/>
                <a:sym typeface="Arial"/>
              </a:rPr>
              <a:t>, </a:t>
            </a:r>
            <a:r>
              <a:rPr b="1" i="0" lang="en-US" sz="1400" u="sng" cap="none" strike="noStrike">
                <a:solidFill>
                  <a:srgbClr val="000000"/>
                </a:solidFill>
                <a:latin typeface="Arial"/>
                <a:ea typeface="Arial"/>
                <a:cs typeface="Arial"/>
                <a:sym typeface="Arial"/>
              </a:rPr>
              <a:t>relevant</a:t>
            </a:r>
            <a:r>
              <a:rPr b="0" i="0" lang="en-US" sz="1400" u="none" cap="none" strike="noStrike">
                <a:solidFill>
                  <a:srgbClr val="000000"/>
                </a:solidFill>
                <a:latin typeface="Arial"/>
                <a:ea typeface="Arial"/>
                <a:cs typeface="Arial"/>
                <a:sym typeface="Arial"/>
              </a:rPr>
              <a:t>, and </a:t>
            </a:r>
            <a:r>
              <a:rPr b="1" i="0" lang="en-US" sz="1400" u="sng" cap="none" strike="noStrike">
                <a:solidFill>
                  <a:srgbClr val="000000"/>
                </a:solidFill>
                <a:latin typeface="Arial"/>
                <a:ea typeface="Arial"/>
                <a:cs typeface="Arial"/>
                <a:sym typeface="Arial"/>
              </a:rPr>
              <a:t>sufficient</a:t>
            </a:r>
            <a:r>
              <a:rPr b="0" i="0" lang="en-US" sz="1400" u="none" cap="none" strike="noStrike">
                <a:solidFill>
                  <a:srgbClr val="000000"/>
                </a:solidFill>
                <a:latin typeface="Arial"/>
                <a:ea typeface="Arial"/>
                <a:cs typeface="Arial"/>
                <a:sym typeface="Arial"/>
              </a:rPr>
              <a:t> evidence from the text.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rPr b="1" i="0" lang="en-US" sz="1400" u="none" cap="none" strike="noStrike">
                <a:solidFill>
                  <a:srgbClr val="000000"/>
                </a:solidFill>
                <a:latin typeface="Arial"/>
                <a:ea typeface="Arial"/>
                <a:cs typeface="Arial"/>
                <a:sym typeface="Arial"/>
              </a:rPr>
              <a:t>Link:</a:t>
            </a:r>
            <a:r>
              <a:rPr b="0" i="0" lang="en-US" sz="1400" u="none" cap="none" strike="noStrike">
                <a:solidFill>
                  <a:srgbClr val="000000"/>
                </a:solidFill>
                <a:latin typeface="Arial"/>
                <a:ea typeface="Arial"/>
                <a:cs typeface="Arial"/>
                <a:sym typeface="Arial"/>
              </a:rPr>
              <a:t> Discuss your assigned paragraph and response with your classmates. Listen and take notes on your classmates’ assigned paragraphs.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p15"/>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36" name="Google Shape;136;p15"/>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37" name="Google Shape;137;p15"/>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38" name="Google Shape;138;p15"/>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39" name="Google Shape;1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40" name="Google Shape;140;p15"/>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41" name="Google Shape;141;p15"/>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Part II. Turn and Talk</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42" name="Google Shape;142;p15"/>
          <p:cNvPicPr preferRelativeResize="0"/>
          <p:nvPr/>
        </p:nvPicPr>
        <p:blipFill rotWithShape="1">
          <a:blip r:embed="rId5">
            <a:alphaModFix/>
          </a:blip>
          <a:srcRect b="0" l="0" r="0" t="0"/>
          <a:stretch/>
        </p:blipFill>
        <p:spPr>
          <a:xfrm>
            <a:off x="5675247" y="1552803"/>
            <a:ext cx="596345" cy="290304"/>
          </a:xfrm>
          <a:prstGeom prst="rect">
            <a:avLst/>
          </a:prstGeom>
          <a:noFill/>
          <a:ln>
            <a:noFill/>
          </a:ln>
        </p:spPr>
      </p:pic>
      <p:pic>
        <p:nvPicPr>
          <p:cNvPr id="143" name="Google Shape;143;p15"/>
          <p:cNvPicPr preferRelativeResize="0"/>
          <p:nvPr/>
        </p:nvPicPr>
        <p:blipFill rotWithShape="1">
          <a:blip r:embed="rId6">
            <a:alphaModFix/>
          </a:blip>
          <a:srcRect b="0" l="0" r="0" t="0"/>
          <a:stretch/>
        </p:blipFill>
        <p:spPr>
          <a:xfrm>
            <a:off x="1920416" y="1949725"/>
            <a:ext cx="335308" cy="312363"/>
          </a:xfrm>
          <a:prstGeom prst="rect">
            <a:avLst/>
          </a:prstGeom>
          <a:noFill/>
          <a:ln>
            <a:noFill/>
          </a:ln>
        </p:spPr>
      </p:pic>
      <p:pic>
        <p:nvPicPr>
          <p:cNvPr id="144" name="Google Shape;144;p15"/>
          <p:cNvPicPr preferRelativeResize="0"/>
          <p:nvPr/>
        </p:nvPicPr>
        <p:blipFill rotWithShape="1">
          <a:blip r:embed="rId7">
            <a:alphaModFix/>
          </a:blip>
          <a:srcRect b="0" l="0" r="0" t="0"/>
          <a:stretch/>
        </p:blipFill>
        <p:spPr>
          <a:xfrm>
            <a:off x="4729110" y="1916923"/>
            <a:ext cx="250398" cy="358660"/>
          </a:xfrm>
          <a:prstGeom prst="rect">
            <a:avLst/>
          </a:prstGeom>
          <a:noFill/>
          <a:ln>
            <a:noFill/>
          </a:ln>
        </p:spPr>
      </p:pic>
      <p:sp>
        <p:nvSpPr>
          <p:cNvPr id="145" name="Google Shape;145;p15"/>
          <p:cNvSpPr txBox="1"/>
          <p:nvPr/>
        </p:nvSpPr>
        <p:spPr>
          <a:xfrm>
            <a:off x="200326" y="1535952"/>
            <a:ext cx="6341165" cy="1815882"/>
          </a:xfrm>
          <a:prstGeom prst="rect">
            <a:avLst/>
          </a:prstGeom>
          <a:noFill/>
          <a:ln>
            <a:noFill/>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Turn your </a:t>
            </a:r>
            <a:r>
              <a:rPr b="0" i="0" lang="en-US" sz="1400" u="sng" cap="none" strike="noStrike">
                <a:solidFill>
                  <a:srgbClr val="000000"/>
                </a:solidFill>
                <a:latin typeface="Arial"/>
                <a:ea typeface="Arial"/>
                <a:cs typeface="Arial"/>
                <a:sym typeface="Arial"/>
              </a:rPr>
              <a:t>whole body</a:t>
            </a:r>
            <a:r>
              <a:rPr b="0" i="0" lang="en-US" sz="1400" u="none" cap="none" strike="noStrike">
                <a:solidFill>
                  <a:srgbClr val="000000"/>
                </a:solidFill>
                <a:latin typeface="Arial"/>
                <a:ea typeface="Arial"/>
                <a:cs typeface="Arial"/>
                <a:sym typeface="Arial"/>
              </a:rPr>
              <a:t> to face your partner and make </a:t>
            </a:r>
            <a:r>
              <a:rPr b="0" i="0" lang="en-US" sz="1400" u="sng" cap="none" strike="noStrike">
                <a:solidFill>
                  <a:srgbClr val="000000"/>
                </a:solidFill>
                <a:latin typeface="Arial"/>
                <a:ea typeface="Arial"/>
                <a:cs typeface="Arial"/>
                <a:sym typeface="Arial"/>
              </a:rPr>
              <a:t>eye contact</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One partner </a:t>
            </a:r>
            <a:r>
              <a:rPr b="0" i="0" lang="en-US" sz="1400" u="sng" cap="none" strike="noStrike">
                <a:solidFill>
                  <a:srgbClr val="000000"/>
                </a:solidFill>
                <a:latin typeface="Arial"/>
                <a:ea typeface="Arial"/>
                <a:cs typeface="Arial"/>
                <a:sym typeface="Arial"/>
              </a:rPr>
              <a:t>shares </a:t>
            </a:r>
            <a:r>
              <a:rPr b="0" i="0" lang="en-US" sz="1400" u="none" cap="none" strike="noStrike">
                <a:solidFill>
                  <a:srgbClr val="000000"/>
                </a:solidFill>
                <a:latin typeface="Arial"/>
                <a:ea typeface="Arial"/>
                <a:cs typeface="Arial"/>
                <a:sym typeface="Arial"/>
              </a:rPr>
              <a:t>        while the other partner </a:t>
            </a:r>
            <a:r>
              <a:rPr b="0" i="0" lang="en-US" sz="1400" u="sng" cap="none" strike="noStrike">
                <a:solidFill>
                  <a:srgbClr val="000000"/>
                </a:solidFill>
                <a:latin typeface="Arial"/>
                <a:ea typeface="Arial"/>
                <a:cs typeface="Arial"/>
                <a:sym typeface="Arial"/>
              </a:rPr>
              <a:t>listens</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Now the partner who listened first gets to </a:t>
            </a:r>
            <a:r>
              <a:rPr b="1" i="0" lang="en-US" sz="1400" u="sng" cap="none" strike="noStrike">
                <a:solidFill>
                  <a:srgbClr val="000000"/>
                </a:solidFill>
                <a:latin typeface="Arial"/>
                <a:ea typeface="Arial"/>
                <a:cs typeface="Arial"/>
                <a:sym typeface="Arial"/>
              </a:rPr>
              <a:t>add</a:t>
            </a:r>
            <a:r>
              <a:rPr b="0" i="0" lang="en-US" sz="1400" u="none" cap="none" strike="noStrike">
                <a:solidFill>
                  <a:srgbClr val="000000"/>
                </a:solidFill>
                <a:latin typeface="Arial"/>
                <a:ea typeface="Arial"/>
                <a:cs typeface="Arial"/>
                <a:sym typeface="Arial"/>
              </a:rPr>
              <a:t> to the conversation using the </a:t>
            </a:r>
            <a:r>
              <a:rPr b="0" i="0" lang="en-US" sz="1400" u="sng" cap="none" strike="noStrike">
                <a:solidFill>
                  <a:srgbClr val="000000"/>
                </a:solidFill>
                <a:latin typeface="Arial"/>
                <a:ea typeface="Arial"/>
                <a:cs typeface="Arial"/>
                <a:sym typeface="Arial"/>
              </a:rPr>
              <a:t>accountable talk stems</a:t>
            </a:r>
            <a:r>
              <a:rPr b="0" i="0" lang="en-US" sz="1400" u="none" cap="none" strike="noStrike">
                <a:solidFill>
                  <a:srgbClr val="000000"/>
                </a:solidFill>
                <a:latin typeface="Arial"/>
                <a:ea typeface="Arial"/>
                <a:cs typeface="Arial"/>
                <a:sym typeface="Arial"/>
              </a:rPr>
              <a:t> on your desks.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Repeat the first three steps for the time allotted.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1" name="Google Shape;151;p19"/>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2" name="Google Shape;152;p19"/>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53" name="Google Shape;153;p19"/>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54" name="Google Shape;154;p19"/>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55" name="Google Shape;1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56" name="Google Shape;156;p19"/>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57" name="Google Shape;157;p19"/>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Part III. Exit Ticket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58" name="Google Shape;158;p19"/>
          <p:cNvSpPr txBox="1"/>
          <p:nvPr/>
        </p:nvSpPr>
        <p:spPr>
          <a:xfrm>
            <a:off x="311699" y="1630017"/>
            <a:ext cx="7927839"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Independently complete the Regents-based short-response questions below using evidence from today’s lesson to support your answer.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 name="Google Shape;164;p20"/>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65" name="Google Shape;165;p20"/>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66" name="Google Shape;166;p20"/>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67" name="Google Shape;167;p20"/>
          <p:cNvSpPr txBox="1"/>
          <p:nvPr/>
        </p:nvSpPr>
        <p:spPr>
          <a:xfrm>
            <a:off x="-710135" y="13262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Proxima Nova"/>
                <a:ea typeface="Proxima Nova"/>
                <a:cs typeface="Proxima Nova"/>
                <a:sym typeface="Proxima Nova"/>
              </a:rPr>
              <a:t>Exploring Epigenetics through Art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68" name="Google Shape;16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69" name="Google Shape;169;p20"/>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70" name="Google Shape;170;p20"/>
          <p:cNvSpPr txBox="1"/>
          <p:nvPr/>
        </p:nvSpPr>
        <p:spPr>
          <a:xfrm>
            <a:off x="1943618" y="1365707"/>
            <a:ext cx="492980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Epigenetics as Art:</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71" name="Google Shape;171;p20"/>
          <p:cNvSpPr txBox="1"/>
          <p:nvPr/>
        </p:nvSpPr>
        <p:spPr>
          <a:xfrm>
            <a:off x="496957" y="2204903"/>
            <a:ext cx="7975501" cy="12926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Effects of Stress and Cannabis Use During Pregnancy on Children’s Neurological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