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embeddedFontLst>
    <p:embeddedFont>
      <p:font typeface="Proxima Nova"/>
      <p:regular r:id="rId27"/>
      <p:bold r:id="rId28"/>
      <p:italic r:id="rId29"/>
      <p:boldItalic r:id="rId30"/>
    </p:embeddedFont>
    <p:embeddedFont>
      <p:font typeface="Roboto"/>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35" roundtripDataSignature="AMtx7mgS6qGpELEfrMKidzUOCWNPYWkNm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ProximaNova-bold.fntdata"/><Relationship Id="rId27" Type="http://schemas.openxmlformats.org/officeDocument/2006/relationships/font" Target="fonts/ProximaNova-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roximaNova-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regular.fntdata"/><Relationship Id="rId30" Type="http://schemas.openxmlformats.org/officeDocument/2006/relationships/font" Target="fonts/ProximaNova-boldItalic.fntdata"/><Relationship Id="rId11" Type="http://schemas.openxmlformats.org/officeDocument/2006/relationships/slide" Target="slides/slide6.xml"/><Relationship Id="rId33" Type="http://schemas.openxmlformats.org/officeDocument/2006/relationships/font" Target="fonts/Roboto-italic.fntdata"/><Relationship Id="rId10" Type="http://schemas.openxmlformats.org/officeDocument/2006/relationships/slide" Target="slides/slide5.xml"/><Relationship Id="rId32" Type="http://schemas.openxmlformats.org/officeDocument/2006/relationships/font" Target="fonts/Roboto-bold.fntdata"/><Relationship Id="rId13" Type="http://schemas.openxmlformats.org/officeDocument/2006/relationships/slide" Target="slides/slide8.xml"/><Relationship Id="rId35" Type="http://customschemas.google.com/relationships/presentationmetadata" Target="metadata"/><Relationship Id="rId12" Type="http://schemas.openxmlformats.org/officeDocument/2006/relationships/slide" Target="slides/slide7.xml"/><Relationship Id="rId34" Type="http://schemas.openxmlformats.org/officeDocument/2006/relationships/font" Target="fonts/Roboto-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A3J_JdJKzjs" TargetMode="External"/><Relationship Id="rId3" Type="http://schemas.openxmlformats.org/officeDocument/2006/relationships/hyperlink" Target="https://www.youtube.com/watch?v=Vpen6UEPQB0"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linkedin.com/pulse/unconscious-bias-ebin-john-poovathany/"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verywellmind.com/what-is-a-cognitive-bias-2794963"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implypsychology.org/cognitive-bias.html"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c.com/news/magazine-40124781"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 name="Google Shape;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1400">
                <a:solidFill>
                  <a:schemeClr val="dk1"/>
                </a:solidFill>
                <a:latin typeface="Calibri"/>
                <a:ea typeface="Calibri"/>
                <a:cs typeface="Calibri"/>
                <a:sym typeface="Calibri"/>
              </a:rPr>
              <a:t>Based on Stavros Niarchos Foundation Brain Insight Lecture: </a:t>
            </a:r>
            <a:r>
              <a:rPr lang="en-US" u="sng">
                <a:solidFill>
                  <a:srgbClr val="1155CC"/>
                </a:solidFill>
                <a:hlinkClick r:id="rId2">
                  <a:extLst>
                    <a:ext uri="{A12FA001-AC4F-418D-AE19-62706E023703}">
                      <ahyp:hlinkClr val="tx"/>
                    </a:ext>
                  </a:extLst>
                </a:hlinkClick>
              </a:rPr>
              <a:t>Changing Behavior to Fight Racism and Bias -Dr. Courtney D. Cogburn</a:t>
            </a:r>
            <a:endParaRPr b="1" sz="14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u="sng">
                <a:solidFill>
                  <a:srgbClr val="1155CC"/>
                </a:solidFill>
                <a:hlinkClick r:id="rId3">
                  <a:extLst>
                    <a:ext uri="{A12FA001-AC4F-418D-AE19-62706E023703}">
                      <ahyp:hlinkClr val="tx"/>
                    </a:ext>
                  </a:extLst>
                </a:hlinkClick>
              </a:rPr>
              <a:t>The humanitarian crisis of racism &amp; white toxicity - Dr. Dana E. Crawford</a:t>
            </a:r>
            <a:endParaRPr b="1" sz="1400">
              <a:solidFill>
                <a:schemeClr val="dk1"/>
              </a:solidFill>
              <a:latin typeface="Calibri"/>
              <a:ea typeface="Calibri"/>
              <a:cs typeface="Calibri"/>
              <a:sym typeface="Calibri"/>
            </a:endParaRPr>
          </a:p>
          <a:p>
            <a:pPr indent="0" lvl="0" marL="0" rtl="0" algn="ctr">
              <a:lnSpc>
                <a:spcPct val="100000"/>
              </a:lnSpc>
              <a:spcBef>
                <a:spcPts val="0"/>
              </a:spcBef>
              <a:spcAft>
                <a:spcPts val="0"/>
              </a:spcAft>
              <a:buClr>
                <a:schemeClr val="dk1"/>
              </a:buClr>
              <a:buSzPts val="1100"/>
              <a:buFont typeface="Arial"/>
              <a:buNone/>
            </a:pPr>
            <a:r>
              <a:t/>
            </a:r>
            <a:endParaRPr b="1" sz="1200">
              <a:solidFill>
                <a:schemeClr val="dk1"/>
              </a:solidFill>
              <a:latin typeface="Calibri"/>
              <a:ea typeface="Calibri"/>
              <a:cs typeface="Calibri"/>
              <a:sym typeface="Calibri"/>
            </a:endParaRPr>
          </a:p>
          <a:p>
            <a:pPr indent="0" lvl="0" marL="0" rtl="0" algn="ctr">
              <a:lnSpc>
                <a:spcPct val="100000"/>
              </a:lnSpc>
              <a:spcBef>
                <a:spcPts val="0"/>
              </a:spcBef>
              <a:spcAft>
                <a:spcPts val="0"/>
              </a:spcAft>
              <a:buClr>
                <a:schemeClr val="dk1"/>
              </a:buClr>
              <a:buSzPts val="1100"/>
              <a:buFont typeface="Arial"/>
              <a:buNone/>
            </a:pPr>
            <a:r>
              <a:t/>
            </a:r>
            <a:endParaRPr sz="1200">
              <a:solidFill>
                <a:srgbClr val="211D1E"/>
              </a:solidFill>
              <a:latin typeface="Calibri"/>
              <a:ea typeface="Calibri"/>
              <a:cs typeface="Calibri"/>
              <a:sym typeface="Calibri"/>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c561333ef5_2_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g2c561333ef5_2_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rPr lang="en-US"/>
              <a:t>Discuss the value of each type of question. Identify advantages and disadvantages of closed-ended questions. Identify advantages and disadvantages of open-ended questions.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c561333ef5_2_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2" name="Google Shape;182;g2c561333ef5_2_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c561333ef5_2_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5" name="Google Shape;195;g2c561333ef5_2_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rPr lang="en-US"/>
              <a:t>Participants should discuss and share why they selected their priority questions and where their priority questions fell in the sequence of their question list. For example, a group may decide to prioritize questions 6, 14, 27 on their list. Prioritization instructions should bring participants back to the central objective. This step helps participants think convergently. For students, prioritization instructions bring them back to teaching objectives and the plan for using student-generated questions. You can prioritize as many questions as you want. In our example, we’ve chosen to prioritize three questions.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c561333ef5_2_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 name="Google Shape;208;g2c561333ef5_2_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 name="Google Shape;22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rPr lang="en-US"/>
              <a:t>This lesson focuses on step 1: AWARENESS in the AIR bias reduction theory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3" name="Google Shape;23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Explain to students the idea of thinking fast and slow and how implicit bias shows up in system 1 our unconscious system with fast, involuntary associative parts of the brain.  In this lesson the goal is to bring those associations to awareness in system 2 our conscious thinking system.</a:t>
            </a:r>
            <a:endParaRPr>
              <a:solidFill>
                <a:schemeClr val="dk1"/>
              </a:solidFill>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5" name="Google Shape;24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Source: </a:t>
            </a:r>
            <a:r>
              <a:rPr lang="en-US" u="sng">
                <a:solidFill>
                  <a:schemeClr val="hlink"/>
                </a:solidFill>
                <a:hlinkClick r:id="rId2"/>
              </a:rPr>
              <a:t>https://www.linkedin.com/pulse/unconscious-bias-ebin-john-poovathany/</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7" name="Google Shape;25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Source: </a:t>
            </a:r>
            <a:r>
              <a:rPr lang="en-US" u="sng">
                <a:solidFill>
                  <a:schemeClr val="hlink"/>
                </a:solidFill>
                <a:hlinkClick r:id="rId2"/>
              </a:rPr>
              <a:t>https://www.verywellmind.com/what-is-a-cognitive-bias-2794963</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9" name="Google Shape;269;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Source: </a:t>
            </a:r>
            <a:r>
              <a:rPr lang="en-US" u="sng">
                <a:solidFill>
                  <a:schemeClr val="hlink"/>
                </a:solidFill>
                <a:hlinkClick r:id="rId2"/>
              </a:rPr>
              <a:t>https://www.simplypsychology.org/cognitive-bias.html</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1" name="Google Shape;281;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 name="Google Shape;5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4" name="Google Shape;29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8" name="Google Shape;308;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 name="Google Shape;6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Goal is to have students recognize that what we initially see can vary from person to person.</a:t>
            </a:r>
            <a:endParaRPr>
              <a:solidFill>
                <a:schemeClr val="dk1"/>
              </a:solidFill>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c561333ef5_2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g2c561333ef5_2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 name="Google Shape;101;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 name="Google Shape;116;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Source: </a:t>
            </a:r>
            <a:r>
              <a:rPr lang="en-US" u="sng">
                <a:solidFill>
                  <a:schemeClr val="hlink"/>
                </a:solidFill>
                <a:hlinkClick r:id="rId2"/>
              </a:rPr>
              <a:t>https://www.bbc.com/news/magazine-40124781</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rPr lang="en-US"/>
              <a:t>Give instructions to think about the rules and let students discuss one of the following:</a:t>
            </a:r>
            <a:endParaRPr/>
          </a:p>
          <a:p>
            <a:pPr indent="-298450" lvl="0" marL="457200" rtl="0" algn="l">
              <a:lnSpc>
                <a:spcPct val="100000"/>
              </a:lnSpc>
              <a:spcBef>
                <a:spcPts val="0"/>
              </a:spcBef>
              <a:spcAft>
                <a:spcPts val="0"/>
              </a:spcAft>
              <a:buSzPts val="1100"/>
              <a:buAutoNum type="arabicParenR"/>
            </a:pPr>
            <a:r>
              <a:rPr lang="en-US"/>
              <a:t>What might be difficult about following the rules for producing questions?</a:t>
            </a:r>
            <a:endParaRPr/>
          </a:p>
          <a:p>
            <a:pPr indent="-298450" lvl="0" marL="457200" rtl="0" algn="l">
              <a:lnSpc>
                <a:spcPct val="100000"/>
              </a:lnSpc>
              <a:spcBef>
                <a:spcPts val="0"/>
              </a:spcBef>
              <a:spcAft>
                <a:spcPts val="0"/>
              </a:spcAft>
              <a:buSzPts val="1100"/>
              <a:buAutoNum type="arabicParenR"/>
            </a:pPr>
            <a:r>
              <a:rPr lang="en-US"/>
              <a:t>Which rule might be most difficult to follow?</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 name="Google Shape;14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6" name="Google Shape;15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8"/>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8"/>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29"/>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 name="Google Shape;15;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 name="Shape 16"/>
        <p:cNvGrpSpPr/>
        <p:nvPr/>
      </p:nvGrpSpPr>
      <p:grpSpPr>
        <a:xfrm>
          <a:off x="0" y="0"/>
          <a:ext cx="0" cy="0"/>
          <a:chOff x="0" y="0"/>
          <a:chExt cx="0" cy="0"/>
        </a:xfrm>
      </p:grpSpPr>
      <p:sp>
        <p:nvSpPr>
          <p:cNvPr id="17" name="Google Shape;17;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 name="Google Shape;18;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9" name="Shape 19"/>
        <p:cNvGrpSpPr/>
        <p:nvPr/>
      </p:nvGrpSpPr>
      <p:grpSpPr>
        <a:xfrm>
          <a:off x="0" y="0"/>
          <a:ext cx="0" cy="0"/>
          <a:chOff x="0" y="0"/>
          <a:chExt cx="0" cy="0"/>
        </a:xfrm>
      </p:grpSpPr>
      <p:sp>
        <p:nvSpPr>
          <p:cNvPr id="20" name="Google Shape;20;p3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1" name="Google Shape;21;p3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2" name="Google Shape;22;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3" name="Shape 23"/>
        <p:cNvGrpSpPr/>
        <p:nvPr/>
      </p:nvGrpSpPr>
      <p:grpSpPr>
        <a:xfrm>
          <a:off x="0" y="0"/>
          <a:ext cx="0" cy="0"/>
          <a:chOff x="0" y="0"/>
          <a:chExt cx="0" cy="0"/>
        </a:xfrm>
      </p:grpSpPr>
      <p:sp>
        <p:nvSpPr>
          <p:cNvPr id="24" name="Google Shape;24;p3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5" name="Google Shape;25;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6" name="Shape 26"/>
        <p:cNvGrpSpPr/>
        <p:nvPr/>
      </p:nvGrpSpPr>
      <p:grpSpPr>
        <a:xfrm>
          <a:off x="0" y="0"/>
          <a:ext cx="0" cy="0"/>
          <a:chOff x="0" y="0"/>
          <a:chExt cx="0" cy="0"/>
        </a:xfrm>
      </p:grpSpPr>
      <p:sp>
        <p:nvSpPr>
          <p:cNvPr id="27" name="Google Shape;27;p3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33"/>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29" name="Google Shape;29;p33"/>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0" name="Google Shape;30;p33"/>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1" name="Google Shape;31;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2" name="Shape 32"/>
        <p:cNvGrpSpPr/>
        <p:nvPr/>
      </p:nvGrpSpPr>
      <p:grpSpPr>
        <a:xfrm>
          <a:off x="0" y="0"/>
          <a:ext cx="0" cy="0"/>
          <a:chOff x="0" y="0"/>
          <a:chExt cx="0" cy="0"/>
        </a:xfrm>
      </p:grpSpPr>
      <p:sp>
        <p:nvSpPr>
          <p:cNvPr id="33" name="Google Shape;33;p3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4" name="Google Shape;34;p3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35" name="Google Shape;35;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 name="Shape 36"/>
        <p:cNvGrpSpPr/>
        <p:nvPr/>
      </p:nvGrpSpPr>
      <p:grpSpPr>
        <a:xfrm>
          <a:off x="0" y="0"/>
          <a:ext cx="0" cy="0"/>
          <a:chOff x="0" y="0"/>
          <a:chExt cx="0" cy="0"/>
        </a:xfrm>
      </p:grpSpPr>
      <p:sp>
        <p:nvSpPr>
          <p:cNvPr id="37" name="Google Shape;37;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3.png"/><Relationship Id="rId5"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hyperlink" Target="https://perception.org/research/implicit-bia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hyperlink" Target="https://implicit.harvard.edu/implicit/selectatest.html" TargetMode="External"/><Relationship Id="rId6"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hyperlink" Target="https://rightquestion.org/"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 name="Shape 41"/>
        <p:cNvGrpSpPr/>
        <p:nvPr/>
      </p:nvGrpSpPr>
      <p:grpSpPr>
        <a:xfrm>
          <a:off x="0" y="0"/>
          <a:ext cx="0" cy="0"/>
          <a:chOff x="0" y="0"/>
          <a:chExt cx="0" cy="0"/>
        </a:xfrm>
      </p:grpSpPr>
      <p:sp>
        <p:nvSpPr>
          <p:cNvPr id="42" name="Google Shape;42;p1"/>
          <p:cNvSpPr/>
          <p:nvPr/>
        </p:nvSpPr>
        <p:spPr>
          <a:xfrm>
            <a:off x="-18875" y="0"/>
            <a:ext cx="9162900" cy="1194600"/>
          </a:xfrm>
          <a:prstGeom prst="rect">
            <a:avLst/>
          </a:prstGeom>
          <a:solidFill>
            <a:srgbClr val="F3F3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1"/>
          <p:cNvSpPr/>
          <p:nvPr/>
        </p:nvSpPr>
        <p:spPr>
          <a:xfrm>
            <a:off x="-18875" y="889800"/>
            <a:ext cx="9162900" cy="1971900"/>
          </a:xfrm>
          <a:prstGeom prst="rect">
            <a:avLst/>
          </a:prstGeom>
          <a:solidFill>
            <a:srgbClr val="FDF4E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1"/>
          <p:cNvSpPr txBox="1"/>
          <p:nvPr/>
        </p:nvSpPr>
        <p:spPr>
          <a:xfrm>
            <a:off x="404725" y="2991725"/>
            <a:ext cx="8469300" cy="153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800"/>
              <a:buFont typeface="Arial"/>
              <a:buNone/>
            </a:pPr>
            <a:r>
              <a:rPr lang="en-US" sz="3800">
                <a:solidFill>
                  <a:srgbClr val="F37721"/>
                </a:solidFill>
                <a:latin typeface="Proxima Nova"/>
                <a:ea typeface="Proxima Nova"/>
                <a:cs typeface="Proxima Nova"/>
                <a:sym typeface="Proxima Nova"/>
              </a:rPr>
              <a:t>Implicit Bias and Racism</a:t>
            </a:r>
            <a:endParaRPr b="0" i="0" sz="3800" u="none" cap="none" strike="noStrike">
              <a:solidFill>
                <a:srgbClr val="F37721"/>
              </a:solidFill>
              <a:latin typeface="Proxima Nova"/>
              <a:ea typeface="Proxima Nova"/>
              <a:cs typeface="Proxima Nova"/>
              <a:sym typeface="Proxima Nova"/>
            </a:endParaRPr>
          </a:p>
        </p:txBody>
      </p:sp>
      <p:sp>
        <p:nvSpPr>
          <p:cNvPr id="45" name="Google Shape;45;p1"/>
          <p:cNvSpPr txBox="1"/>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rgbClr val="595959"/>
                </a:solidFill>
                <a:latin typeface="Arial"/>
                <a:ea typeface="Arial"/>
                <a:cs typeface="Arial"/>
                <a:sym typeface="Arial"/>
              </a:rPr>
              <a:t>‹#›</a:t>
            </a:fld>
            <a:endParaRPr b="0" i="0" sz="1000" u="none" cap="none" strike="noStrike">
              <a:solidFill>
                <a:srgbClr val="595959"/>
              </a:solidFill>
              <a:latin typeface="Arial"/>
              <a:ea typeface="Arial"/>
              <a:cs typeface="Arial"/>
              <a:sym typeface="Arial"/>
            </a:endParaRPr>
          </a:p>
        </p:txBody>
      </p:sp>
      <p:pic>
        <p:nvPicPr>
          <p:cNvPr id="46" name="Google Shape;46;p1"/>
          <p:cNvPicPr preferRelativeResize="0"/>
          <p:nvPr/>
        </p:nvPicPr>
        <p:blipFill rotWithShape="1">
          <a:blip r:embed="rId3">
            <a:alphaModFix/>
          </a:blip>
          <a:srcRect b="0" l="0" r="0" t="0"/>
          <a:stretch/>
        </p:blipFill>
        <p:spPr>
          <a:xfrm>
            <a:off x="1812050" y="1302651"/>
            <a:ext cx="5519900" cy="1054300"/>
          </a:xfrm>
          <a:prstGeom prst="rect">
            <a:avLst/>
          </a:prstGeom>
          <a:noFill/>
          <a:ln>
            <a:noFill/>
          </a:ln>
        </p:spPr>
      </p:pic>
      <p:pic>
        <p:nvPicPr>
          <p:cNvPr id="47" name="Google Shape;47;p1"/>
          <p:cNvPicPr preferRelativeResize="0"/>
          <p:nvPr/>
        </p:nvPicPr>
        <p:blipFill rotWithShape="1">
          <a:blip r:embed="rId4">
            <a:alphaModFix/>
          </a:blip>
          <a:srcRect b="0" l="0" r="0" t="0"/>
          <a:stretch/>
        </p:blipFill>
        <p:spPr>
          <a:xfrm>
            <a:off x="2192875" y="443688"/>
            <a:ext cx="4758239" cy="307225"/>
          </a:xfrm>
          <a:prstGeom prst="rect">
            <a:avLst/>
          </a:prstGeom>
          <a:noFill/>
          <a:ln>
            <a:noFill/>
          </a:ln>
        </p:spPr>
      </p:pic>
      <p:cxnSp>
        <p:nvCxnSpPr>
          <p:cNvPr id="48" name="Google Shape;48;p1"/>
          <p:cNvCxnSpPr/>
          <p:nvPr/>
        </p:nvCxnSpPr>
        <p:spPr>
          <a:xfrm>
            <a:off x="-9450" y="2861700"/>
            <a:ext cx="9173400" cy="0"/>
          </a:xfrm>
          <a:prstGeom prst="straightConnector1">
            <a:avLst/>
          </a:prstGeom>
          <a:noFill/>
          <a:ln cap="flat" cmpd="sng" w="28575">
            <a:solidFill>
              <a:srgbClr val="F37721"/>
            </a:solidFill>
            <a:prstDash val="solid"/>
            <a:round/>
            <a:headEnd len="sm" w="sm" type="none"/>
            <a:tailEnd len="sm" w="sm" type="none"/>
          </a:ln>
        </p:spPr>
      </p:cxnSp>
      <p:cxnSp>
        <p:nvCxnSpPr>
          <p:cNvPr id="49" name="Google Shape;49;p1"/>
          <p:cNvCxnSpPr/>
          <p:nvPr/>
        </p:nvCxnSpPr>
        <p:spPr>
          <a:xfrm>
            <a:off x="-9450" y="889800"/>
            <a:ext cx="9173400" cy="0"/>
          </a:xfrm>
          <a:prstGeom prst="straightConnector1">
            <a:avLst/>
          </a:prstGeom>
          <a:noFill/>
          <a:ln cap="flat" cmpd="sng" w="28575">
            <a:solidFill>
              <a:srgbClr val="F37721"/>
            </a:solidFill>
            <a:prstDash val="solid"/>
            <a:round/>
            <a:headEnd len="sm" w="sm" type="none"/>
            <a:tailEnd len="sm" w="sm" type="none"/>
          </a:ln>
        </p:spPr>
      </p:cxnSp>
      <p:cxnSp>
        <p:nvCxnSpPr>
          <p:cNvPr id="50" name="Google Shape;50;p1"/>
          <p:cNvCxnSpPr/>
          <p:nvPr/>
        </p:nvCxnSpPr>
        <p:spPr>
          <a:xfrm>
            <a:off x="-9450" y="4663225"/>
            <a:ext cx="9173400" cy="0"/>
          </a:xfrm>
          <a:prstGeom prst="straightConnector1">
            <a:avLst/>
          </a:prstGeom>
          <a:noFill/>
          <a:ln cap="flat" cmpd="sng" w="9525">
            <a:solidFill>
              <a:srgbClr val="000000"/>
            </a:solidFill>
            <a:prstDash val="solid"/>
            <a:round/>
            <a:headEnd len="sm" w="sm" type="none"/>
            <a:tailEnd len="sm" w="sm" type="none"/>
          </a:ln>
        </p:spPr>
      </p:cxnSp>
      <p:sp>
        <p:nvSpPr>
          <p:cNvPr id="51" name="Google Shape;51;p1"/>
          <p:cNvSpPr txBox="1"/>
          <p:nvPr/>
        </p:nvSpPr>
        <p:spPr>
          <a:xfrm>
            <a:off x="3162550" y="4817130"/>
            <a:ext cx="1268700" cy="15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Proxima Nova"/>
                <a:ea typeface="Proxima Nova"/>
                <a:cs typeface="Proxima Nova"/>
                <a:sym typeface="Proxima Nova"/>
              </a:rPr>
              <a:t>SUPPORTED BY:</a:t>
            </a:r>
            <a:endParaRPr b="0" i="0" sz="1000" u="none" cap="none" strike="noStrike">
              <a:solidFill>
                <a:srgbClr val="000000"/>
              </a:solidFill>
              <a:latin typeface="Proxima Nova"/>
              <a:ea typeface="Proxima Nova"/>
              <a:cs typeface="Proxima Nova"/>
              <a:sym typeface="Proxima Nova"/>
            </a:endParaRPr>
          </a:p>
        </p:txBody>
      </p:sp>
      <p:pic>
        <p:nvPicPr>
          <p:cNvPr id="52" name="Google Shape;52;p1"/>
          <p:cNvPicPr preferRelativeResize="0"/>
          <p:nvPr/>
        </p:nvPicPr>
        <p:blipFill rotWithShape="1">
          <a:blip r:embed="rId5">
            <a:alphaModFix/>
          </a:blip>
          <a:srcRect b="0" l="0" r="0" t="0"/>
          <a:stretch/>
        </p:blipFill>
        <p:spPr>
          <a:xfrm>
            <a:off x="4274202" y="4801725"/>
            <a:ext cx="1925499" cy="211550"/>
          </a:xfrm>
          <a:prstGeom prst="rect">
            <a:avLst/>
          </a:prstGeom>
          <a:noFill/>
          <a:ln>
            <a:noFill/>
          </a:ln>
        </p:spPr>
      </p:pic>
      <p:sp>
        <p:nvSpPr>
          <p:cNvPr id="53" name="Google Shape;53;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2c561333ef5_2_27"/>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72" name="Google Shape;172;g2c561333ef5_2_27"/>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173" name="Google Shape;173;g2c561333ef5_2_27"/>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74" name="Google Shape;174;g2c561333ef5_2_27"/>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75" name="Google Shape;175;g2c561333ef5_2_27"/>
          <p:cNvSpPr txBox="1"/>
          <p:nvPr/>
        </p:nvSpPr>
        <p:spPr>
          <a:xfrm>
            <a:off x="-950606" y="116552"/>
            <a:ext cx="4578000" cy="3078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p:txBody>
      </p:sp>
      <p:sp>
        <p:nvSpPr>
          <p:cNvPr id="176" name="Google Shape;176;g2c561333ef5_2_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77" name="Google Shape;177;g2c561333ef5_2_27"/>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sp>
        <p:nvSpPr>
          <p:cNvPr id="178" name="Google Shape;178;g2c561333ef5_2_27"/>
          <p:cNvSpPr txBox="1"/>
          <p:nvPr/>
        </p:nvSpPr>
        <p:spPr>
          <a:xfrm>
            <a:off x="226208" y="714896"/>
            <a:ext cx="8520600" cy="572700"/>
          </a:xfrm>
          <a:prstGeom prst="rect">
            <a:avLst/>
          </a:prstGeom>
          <a:noFill/>
          <a:ln>
            <a:noFill/>
          </a:ln>
        </p:spPr>
        <p:txBody>
          <a:bodyPr anchorCtr="0" anchor="t" bIns="91425" lIns="91425" spcFirstLastPara="1" rIns="91425" wrap="square" tIns="91425">
            <a:normAutofit fontScale="85000" lnSpcReduction="20000"/>
          </a:bodyPr>
          <a:lstStyle/>
          <a:p>
            <a:pPr indent="0" lvl="0" marL="0" marR="0" rtl="0" algn="l">
              <a:lnSpc>
                <a:spcPct val="100000"/>
              </a:lnSpc>
              <a:spcBef>
                <a:spcPts val="0"/>
              </a:spcBef>
              <a:spcAft>
                <a:spcPts val="0"/>
              </a:spcAft>
              <a:buClr>
                <a:schemeClr val="dk1"/>
              </a:buClr>
              <a:buSzPct val="133333"/>
              <a:buFont typeface="Arial"/>
              <a:buNone/>
            </a:pPr>
            <a:r>
              <a:rPr lang="en-US" sz="3600">
                <a:solidFill>
                  <a:schemeClr val="dk1"/>
                </a:solidFill>
              </a:rPr>
              <a:t>Step 2: Categorize</a:t>
            </a:r>
            <a:endParaRPr b="0" i="0" sz="3600" u="none" cap="none" strike="noStrike">
              <a:solidFill>
                <a:schemeClr val="dk1"/>
              </a:solidFill>
              <a:latin typeface="Arial"/>
              <a:ea typeface="Arial"/>
              <a:cs typeface="Arial"/>
              <a:sym typeface="Arial"/>
            </a:endParaRPr>
          </a:p>
        </p:txBody>
      </p:sp>
      <p:sp>
        <p:nvSpPr>
          <p:cNvPr id="179" name="Google Shape;179;g2c561333ef5_2_27"/>
          <p:cNvSpPr txBox="1"/>
          <p:nvPr/>
        </p:nvSpPr>
        <p:spPr>
          <a:xfrm>
            <a:off x="311700" y="1322313"/>
            <a:ext cx="8520600" cy="3416400"/>
          </a:xfrm>
          <a:prstGeom prst="rect">
            <a:avLst/>
          </a:prstGeom>
          <a:noFill/>
          <a:ln>
            <a:noFill/>
          </a:ln>
        </p:spPr>
        <p:txBody>
          <a:bodyPr anchorCtr="0" anchor="t" bIns="91425" lIns="91425" spcFirstLastPara="1" rIns="91425" wrap="square" tIns="91425">
            <a:normAutofit/>
          </a:bodyPr>
          <a:lstStyle/>
          <a:p>
            <a:pPr indent="-333375" lvl="0" marL="457200" rtl="0" algn="l">
              <a:lnSpc>
                <a:spcPct val="115000"/>
              </a:lnSpc>
              <a:spcBef>
                <a:spcPts val="0"/>
              </a:spcBef>
              <a:spcAft>
                <a:spcPts val="0"/>
              </a:spcAft>
              <a:buClr>
                <a:srgbClr val="231F20"/>
              </a:buClr>
              <a:buSzPts val="1650"/>
              <a:buChar char="●"/>
            </a:pPr>
            <a:r>
              <a:rPr lang="en-US" sz="1650">
                <a:solidFill>
                  <a:srgbClr val="231F20"/>
                </a:solidFill>
                <a:highlight>
                  <a:srgbClr val="FFFFFF"/>
                </a:highlight>
              </a:rPr>
              <a:t>Categorize questions as closed-ended or open-ended. </a:t>
            </a:r>
            <a:endParaRPr sz="1650">
              <a:solidFill>
                <a:srgbClr val="231F20"/>
              </a:solidFill>
              <a:highlight>
                <a:srgbClr val="FFFFFF"/>
              </a:highlight>
            </a:endParaRPr>
          </a:p>
          <a:p>
            <a:pPr indent="-333375" lvl="0" marL="457200" rtl="0" algn="l">
              <a:lnSpc>
                <a:spcPct val="115000"/>
              </a:lnSpc>
              <a:spcBef>
                <a:spcPts val="0"/>
              </a:spcBef>
              <a:spcAft>
                <a:spcPts val="0"/>
              </a:spcAft>
              <a:buClr>
                <a:srgbClr val="231F20"/>
              </a:buClr>
              <a:buSzPts val="1650"/>
              <a:buChar char="●"/>
            </a:pPr>
            <a:r>
              <a:rPr lang="en-US" sz="1650">
                <a:solidFill>
                  <a:srgbClr val="231F20"/>
                </a:solidFill>
                <a:highlight>
                  <a:srgbClr val="FFFFFF"/>
                </a:highlight>
              </a:rPr>
              <a:t>Mark closed-ended questions and mark them with a “C.” </a:t>
            </a:r>
            <a:endParaRPr sz="1650">
              <a:solidFill>
                <a:srgbClr val="231F20"/>
              </a:solidFill>
              <a:highlight>
                <a:srgbClr val="FFFFFF"/>
              </a:highlight>
            </a:endParaRPr>
          </a:p>
          <a:p>
            <a:pPr indent="-333375" lvl="0" marL="457200" rtl="0" algn="l">
              <a:lnSpc>
                <a:spcPct val="115000"/>
              </a:lnSpc>
              <a:spcBef>
                <a:spcPts val="0"/>
              </a:spcBef>
              <a:spcAft>
                <a:spcPts val="0"/>
              </a:spcAft>
              <a:buClr>
                <a:srgbClr val="231F20"/>
              </a:buClr>
              <a:buSzPts val="1650"/>
              <a:buChar char="●"/>
            </a:pPr>
            <a:r>
              <a:rPr lang="en-US" sz="1650">
                <a:solidFill>
                  <a:srgbClr val="231F20"/>
                </a:solidFill>
                <a:highlight>
                  <a:srgbClr val="FFFFFF"/>
                </a:highlight>
              </a:rPr>
              <a:t>Mark open-ended questions and mark them with an “O.”</a:t>
            </a:r>
            <a:endParaRPr sz="1650">
              <a:solidFill>
                <a:srgbClr val="231F20"/>
              </a:solidFill>
              <a:highlight>
                <a:srgbClr val="FFFFFF"/>
              </a:highlight>
            </a:endParaRPr>
          </a:p>
          <a:p>
            <a:pPr indent="0" lvl="0" marL="0" rtl="0" algn="l">
              <a:lnSpc>
                <a:spcPct val="115000"/>
              </a:lnSpc>
              <a:spcBef>
                <a:spcPts val="1200"/>
              </a:spcBef>
              <a:spcAft>
                <a:spcPts val="0"/>
              </a:spcAft>
              <a:buNone/>
            </a:pPr>
            <a:r>
              <a:t/>
            </a:r>
            <a:endParaRPr sz="1650">
              <a:solidFill>
                <a:srgbClr val="231F20"/>
              </a:solidFill>
              <a:highlight>
                <a:srgbClr val="FFFFFF"/>
              </a:highlight>
            </a:endParaRPr>
          </a:p>
          <a:p>
            <a:pPr indent="0" lvl="0" marL="0" rtl="0" algn="l">
              <a:lnSpc>
                <a:spcPct val="115000"/>
              </a:lnSpc>
              <a:spcBef>
                <a:spcPts val="1200"/>
              </a:spcBef>
              <a:spcAft>
                <a:spcPts val="0"/>
              </a:spcAft>
              <a:buNone/>
            </a:pPr>
            <a:r>
              <a:rPr b="1" lang="en-US" sz="1650" u="sng">
                <a:solidFill>
                  <a:srgbClr val="231F20"/>
                </a:solidFill>
                <a:highlight>
                  <a:srgbClr val="FFFFFF"/>
                </a:highlight>
              </a:rPr>
              <a:t>Closed-ended questions</a:t>
            </a:r>
            <a:r>
              <a:rPr lang="en-US" sz="1650">
                <a:solidFill>
                  <a:srgbClr val="231F20"/>
                </a:solidFill>
                <a:highlight>
                  <a:srgbClr val="FFFFFF"/>
                </a:highlight>
              </a:rPr>
              <a:t> can be answered with yes, no, or with one word. </a:t>
            </a:r>
            <a:endParaRPr sz="1650">
              <a:solidFill>
                <a:srgbClr val="231F20"/>
              </a:solidFill>
              <a:highlight>
                <a:srgbClr val="FFFFFF"/>
              </a:highlight>
            </a:endParaRPr>
          </a:p>
          <a:p>
            <a:pPr indent="0" lvl="0" marL="0" rtl="0" algn="l">
              <a:lnSpc>
                <a:spcPct val="115000"/>
              </a:lnSpc>
              <a:spcBef>
                <a:spcPts val="1200"/>
              </a:spcBef>
              <a:spcAft>
                <a:spcPts val="0"/>
              </a:spcAft>
              <a:buNone/>
            </a:pPr>
            <a:r>
              <a:rPr b="1" lang="en-US" sz="1650" u="sng">
                <a:solidFill>
                  <a:srgbClr val="231F20"/>
                </a:solidFill>
                <a:highlight>
                  <a:srgbClr val="FFFFFF"/>
                </a:highlight>
              </a:rPr>
              <a:t>Open-ended questions</a:t>
            </a:r>
            <a:r>
              <a:rPr lang="en-US" sz="1650">
                <a:solidFill>
                  <a:srgbClr val="231F20"/>
                </a:solidFill>
                <a:highlight>
                  <a:srgbClr val="FFFFFF"/>
                </a:highlight>
              </a:rPr>
              <a:t> require an explanation and cannot be answered with yes, no, or with one word.</a:t>
            </a:r>
            <a:endParaRPr sz="1650">
              <a:solidFill>
                <a:srgbClr val="231F20"/>
              </a:solidFill>
              <a:highlight>
                <a:srgbClr val="FFFFFF"/>
              </a:highlight>
            </a:endParaRPr>
          </a:p>
          <a:p>
            <a:pPr indent="0" lvl="0" marL="0" rtl="0" algn="l">
              <a:lnSpc>
                <a:spcPct val="115000"/>
              </a:lnSpc>
              <a:spcBef>
                <a:spcPts val="1200"/>
              </a:spcBef>
              <a:spcAft>
                <a:spcPts val="1200"/>
              </a:spcAft>
              <a:buNone/>
            </a:pPr>
            <a:r>
              <a:t/>
            </a:r>
            <a:endParaRPr sz="1650">
              <a:solidFill>
                <a:srgbClr val="231F20"/>
              </a:solidFill>
              <a:highlight>
                <a:srgbClr val="FFFFFF"/>
              </a:high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2c561333ef5_2_40"/>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85" name="Google Shape;185;g2c561333ef5_2_40"/>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186" name="Google Shape;186;g2c561333ef5_2_40"/>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87" name="Google Shape;187;g2c561333ef5_2_40"/>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88" name="Google Shape;188;g2c561333ef5_2_40"/>
          <p:cNvSpPr txBox="1"/>
          <p:nvPr/>
        </p:nvSpPr>
        <p:spPr>
          <a:xfrm>
            <a:off x="-992456" y="145702"/>
            <a:ext cx="4578000" cy="3078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p:txBody>
      </p:sp>
      <p:sp>
        <p:nvSpPr>
          <p:cNvPr id="189" name="Google Shape;189;g2c561333ef5_2_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90" name="Google Shape;190;g2c561333ef5_2_40"/>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sp>
        <p:nvSpPr>
          <p:cNvPr id="191" name="Google Shape;191;g2c561333ef5_2_40"/>
          <p:cNvSpPr txBox="1"/>
          <p:nvPr/>
        </p:nvSpPr>
        <p:spPr>
          <a:xfrm>
            <a:off x="226208" y="714896"/>
            <a:ext cx="8520600" cy="572700"/>
          </a:xfrm>
          <a:prstGeom prst="rect">
            <a:avLst/>
          </a:prstGeom>
          <a:noFill/>
          <a:ln>
            <a:noFill/>
          </a:ln>
        </p:spPr>
        <p:txBody>
          <a:bodyPr anchorCtr="0" anchor="t" bIns="91425" lIns="91425" spcFirstLastPara="1" rIns="91425" wrap="square" tIns="91425">
            <a:normAutofit fontScale="85000" lnSpcReduction="20000"/>
          </a:bodyPr>
          <a:lstStyle/>
          <a:p>
            <a:pPr indent="0" lvl="0" marL="0" marR="0" rtl="0" algn="l">
              <a:lnSpc>
                <a:spcPct val="100000"/>
              </a:lnSpc>
              <a:spcBef>
                <a:spcPts val="0"/>
              </a:spcBef>
              <a:spcAft>
                <a:spcPts val="0"/>
              </a:spcAft>
              <a:buClr>
                <a:schemeClr val="dk1"/>
              </a:buClr>
              <a:buSzPct val="133333"/>
              <a:buFont typeface="Arial"/>
              <a:buNone/>
            </a:pPr>
            <a:r>
              <a:rPr lang="en-US" sz="3600">
                <a:solidFill>
                  <a:schemeClr val="dk1"/>
                </a:solidFill>
              </a:rPr>
              <a:t>Step 3: Change from CLOSED to OPEN</a:t>
            </a:r>
            <a:endParaRPr b="0" i="0" sz="3600" u="none" cap="none" strike="noStrike">
              <a:solidFill>
                <a:schemeClr val="dk1"/>
              </a:solidFill>
              <a:latin typeface="Arial"/>
              <a:ea typeface="Arial"/>
              <a:cs typeface="Arial"/>
              <a:sym typeface="Arial"/>
            </a:endParaRPr>
          </a:p>
        </p:txBody>
      </p:sp>
      <p:sp>
        <p:nvSpPr>
          <p:cNvPr id="192" name="Google Shape;192;g2c561333ef5_2_40"/>
          <p:cNvSpPr txBox="1"/>
          <p:nvPr/>
        </p:nvSpPr>
        <p:spPr>
          <a:xfrm>
            <a:off x="311700" y="1322313"/>
            <a:ext cx="8520600" cy="3416400"/>
          </a:xfrm>
          <a:prstGeom prst="rect">
            <a:avLst/>
          </a:prstGeom>
          <a:noFill/>
          <a:ln>
            <a:noFill/>
          </a:ln>
        </p:spPr>
        <p:txBody>
          <a:bodyPr anchorCtr="0" anchor="t" bIns="91425" lIns="91425" spcFirstLastPara="1" rIns="91425" wrap="square" tIns="91425">
            <a:normAutofit/>
          </a:bodyPr>
          <a:lstStyle/>
          <a:p>
            <a:pPr indent="-333375" lvl="0" marL="457200" rtl="0" algn="l">
              <a:lnSpc>
                <a:spcPct val="115000"/>
              </a:lnSpc>
              <a:spcBef>
                <a:spcPts val="0"/>
              </a:spcBef>
              <a:spcAft>
                <a:spcPts val="0"/>
              </a:spcAft>
              <a:buClr>
                <a:srgbClr val="231F20"/>
              </a:buClr>
              <a:buSzPts val="1650"/>
              <a:buChar char="●"/>
            </a:pPr>
            <a:r>
              <a:rPr lang="en-US" sz="1650">
                <a:solidFill>
                  <a:srgbClr val="231F20"/>
                </a:solidFill>
                <a:highlight>
                  <a:srgbClr val="FFFFFF"/>
                </a:highlight>
              </a:rPr>
              <a:t>Categorize questions as closed-ended or open-ended. </a:t>
            </a:r>
            <a:endParaRPr sz="1650">
              <a:solidFill>
                <a:srgbClr val="231F20"/>
              </a:solidFill>
              <a:highlight>
                <a:srgbClr val="FFFFFF"/>
              </a:highlight>
            </a:endParaRPr>
          </a:p>
          <a:p>
            <a:pPr indent="-333375" lvl="0" marL="457200" rtl="0" algn="l">
              <a:lnSpc>
                <a:spcPct val="115000"/>
              </a:lnSpc>
              <a:spcBef>
                <a:spcPts val="0"/>
              </a:spcBef>
              <a:spcAft>
                <a:spcPts val="0"/>
              </a:spcAft>
              <a:buClr>
                <a:srgbClr val="231F20"/>
              </a:buClr>
              <a:buSzPts val="1650"/>
              <a:buChar char="●"/>
            </a:pPr>
            <a:r>
              <a:rPr lang="en-US" sz="1650">
                <a:solidFill>
                  <a:srgbClr val="231F20"/>
                </a:solidFill>
                <a:highlight>
                  <a:srgbClr val="FFFFFF"/>
                </a:highlight>
              </a:rPr>
              <a:t>Mark closed-ended questions and mark them with a “C.” </a:t>
            </a:r>
            <a:endParaRPr sz="1650">
              <a:solidFill>
                <a:srgbClr val="231F20"/>
              </a:solidFill>
              <a:highlight>
                <a:srgbClr val="FFFFFF"/>
              </a:highlight>
            </a:endParaRPr>
          </a:p>
          <a:p>
            <a:pPr indent="-333375" lvl="0" marL="457200" rtl="0" algn="l">
              <a:lnSpc>
                <a:spcPct val="115000"/>
              </a:lnSpc>
              <a:spcBef>
                <a:spcPts val="0"/>
              </a:spcBef>
              <a:spcAft>
                <a:spcPts val="0"/>
              </a:spcAft>
              <a:buClr>
                <a:srgbClr val="231F20"/>
              </a:buClr>
              <a:buSzPts val="1650"/>
              <a:buChar char="●"/>
            </a:pPr>
            <a:r>
              <a:rPr lang="en-US" sz="1650">
                <a:solidFill>
                  <a:srgbClr val="231F20"/>
                </a:solidFill>
                <a:highlight>
                  <a:srgbClr val="FFFFFF"/>
                </a:highlight>
              </a:rPr>
              <a:t>Mark open-ended questions and mark them with an “O.”</a:t>
            </a:r>
            <a:endParaRPr sz="1650">
              <a:solidFill>
                <a:srgbClr val="231F20"/>
              </a:solidFill>
              <a:highlight>
                <a:srgbClr val="FFFFFF"/>
              </a:highlight>
            </a:endParaRPr>
          </a:p>
          <a:p>
            <a:pPr indent="0" lvl="0" marL="0" rtl="0" algn="l">
              <a:lnSpc>
                <a:spcPct val="115000"/>
              </a:lnSpc>
              <a:spcBef>
                <a:spcPts val="1200"/>
              </a:spcBef>
              <a:spcAft>
                <a:spcPts val="0"/>
              </a:spcAft>
              <a:buNone/>
            </a:pPr>
            <a:r>
              <a:t/>
            </a:r>
            <a:endParaRPr sz="1650">
              <a:solidFill>
                <a:srgbClr val="231F20"/>
              </a:solidFill>
              <a:highlight>
                <a:srgbClr val="FFFFFF"/>
              </a:highlight>
            </a:endParaRPr>
          </a:p>
          <a:p>
            <a:pPr indent="0" lvl="0" marL="0" rtl="0" algn="l">
              <a:lnSpc>
                <a:spcPct val="115000"/>
              </a:lnSpc>
              <a:spcBef>
                <a:spcPts val="1200"/>
              </a:spcBef>
              <a:spcAft>
                <a:spcPts val="0"/>
              </a:spcAft>
              <a:buNone/>
            </a:pPr>
            <a:r>
              <a:rPr b="1" lang="en-US" sz="1650" u="sng">
                <a:solidFill>
                  <a:srgbClr val="231F20"/>
                </a:solidFill>
                <a:highlight>
                  <a:srgbClr val="FFFFFF"/>
                </a:highlight>
              </a:rPr>
              <a:t>Closed-ended questions</a:t>
            </a:r>
            <a:r>
              <a:rPr lang="en-US" sz="1650">
                <a:solidFill>
                  <a:srgbClr val="231F20"/>
                </a:solidFill>
                <a:highlight>
                  <a:srgbClr val="FFFFFF"/>
                </a:highlight>
              </a:rPr>
              <a:t> can be answered with yes, no, or with one word. </a:t>
            </a:r>
            <a:endParaRPr sz="1650">
              <a:solidFill>
                <a:srgbClr val="231F20"/>
              </a:solidFill>
              <a:highlight>
                <a:srgbClr val="FFFFFF"/>
              </a:highlight>
            </a:endParaRPr>
          </a:p>
          <a:p>
            <a:pPr indent="0" lvl="0" marL="0" rtl="0" algn="l">
              <a:lnSpc>
                <a:spcPct val="115000"/>
              </a:lnSpc>
              <a:spcBef>
                <a:spcPts val="1200"/>
              </a:spcBef>
              <a:spcAft>
                <a:spcPts val="0"/>
              </a:spcAft>
              <a:buNone/>
            </a:pPr>
            <a:r>
              <a:rPr b="1" lang="en-US" sz="1650" u="sng">
                <a:solidFill>
                  <a:srgbClr val="231F20"/>
                </a:solidFill>
                <a:highlight>
                  <a:srgbClr val="FFFFFF"/>
                </a:highlight>
              </a:rPr>
              <a:t>Open-ended questions</a:t>
            </a:r>
            <a:r>
              <a:rPr lang="en-US" sz="1650">
                <a:solidFill>
                  <a:srgbClr val="231F20"/>
                </a:solidFill>
                <a:highlight>
                  <a:srgbClr val="FFFFFF"/>
                </a:highlight>
              </a:rPr>
              <a:t> require an explanation and cannot be answered with yes, no, or with one word.</a:t>
            </a:r>
            <a:endParaRPr sz="1650">
              <a:solidFill>
                <a:srgbClr val="231F20"/>
              </a:solidFill>
              <a:highlight>
                <a:srgbClr val="FFFFFF"/>
              </a:highlight>
            </a:endParaRPr>
          </a:p>
          <a:p>
            <a:pPr indent="0" lvl="0" marL="0" rtl="0" algn="l">
              <a:lnSpc>
                <a:spcPct val="115000"/>
              </a:lnSpc>
              <a:spcBef>
                <a:spcPts val="1200"/>
              </a:spcBef>
              <a:spcAft>
                <a:spcPts val="1200"/>
              </a:spcAft>
              <a:buNone/>
            </a:pPr>
            <a:r>
              <a:t/>
            </a:r>
            <a:endParaRPr sz="1650">
              <a:solidFill>
                <a:srgbClr val="231F20"/>
              </a:solidFill>
              <a:highlight>
                <a:srgbClr val="FFFFFF"/>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g2c561333ef5_2_52"/>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98" name="Google Shape;198;g2c561333ef5_2_52"/>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199" name="Google Shape;199;g2c561333ef5_2_52"/>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00" name="Google Shape;200;g2c561333ef5_2_52"/>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01" name="Google Shape;201;g2c561333ef5_2_52"/>
          <p:cNvSpPr txBox="1"/>
          <p:nvPr/>
        </p:nvSpPr>
        <p:spPr>
          <a:xfrm>
            <a:off x="-992431" y="145702"/>
            <a:ext cx="4578000" cy="3078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p:txBody>
      </p:sp>
      <p:sp>
        <p:nvSpPr>
          <p:cNvPr id="202" name="Google Shape;202;g2c561333ef5_2_5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03" name="Google Shape;203;g2c561333ef5_2_52"/>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sp>
        <p:nvSpPr>
          <p:cNvPr id="204" name="Google Shape;204;g2c561333ef5_2_52"/>
          <p:cNvSpPr txBox="1"/>
          <p:nvPr/>
        </p:nvSpPr>
        <p:spPr>
          <a:xfrm>
            <a:off x="226208" y="714896"/>
            <a:ext cx="8520600" cy="572700"/>
          </a:xfrm>
          <a:prstGeom prst="rect">
            <a:avLst/>
          </a:prstGeom>
          <a:noFill/>
          <a:ln>
            <a:noFill/>
          </a:ln>
        </p:spPr>
        <p:txBody>
          <a:bodyPr anchorCtr="0" anchor="t" bIns="91425" lIns="91425" spcFirstLastPara="1" rIns="91425" wrap="square" tIns="91425">
            <a:normAutofit fontScale="85000" lnSpcReduction="20000"/>
          </a:bodyPr>
          <a:lstStyle/>
          <a:p>
            <a:pPr indent="0" lvl="0" marL="0" marR="0" rtl="0" algn="l">
              <a:lnSpc>
                <a:spcPct val="100000"/>
              </a:lnSpc>
              <a:spcBef>
                <a:spcPts val="0"/>
              </a:spcBef>
              <a:spcAft>
                <a:spcPts val="0"/>
              </a:spcAft>
              <a:buClr>
                <a:schemeClr val="dk1"/>
              </a:buClr>
              <a:buSzPct val="133333"/>
              <a:buFont typeface="Arial"/>
              <a:buNone/>
            </a:pPr>
            <a:r>
              <a:rPr lang="en-US" sz="3600">
                <a:solidFill>
                  <a:schemeClr val="dk1"/>
                </a:solidFill>
              </a:rPr>
              <a:t>Step 4: Prioritize Questions</a:t>
            </a:r>
            <a:endParaRPr b="0" i="0" sz="3600" u="none" cap="none" strike="noStrike">
              <a:solidFill>
                <a:schemeClr val="dk1"/>
              </a:solidFill>
              <a:latin typeface="Arial"/>
              <a:ea typeface="Arial"/>
              <a:cs typeface="Arial"/>
              <a:sym typeface="Arial"/>
            </a:endParaRPr>
          </a:p>
        </p:txBody>
      </p:sp>
      <p:sp>
        <p:nvSpPr>
          <p:cNvPr id="205" name="Google Shape;205;g2c561333ef5_2_52"/>
          <p:cNvSpPr txBox="1"/>
          <p:nvPr/>
        </p:nvSpPr>
        <p:spPr>
          <a:xfrm>
            <a:off x="311700" y="1246825"/>
            <a:ext cx="8520600" cy="34164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lang="en-US" sz="1650">
                <a:solidFill>
                  <a:srgbClr val="231F20"/>
                </a:solidFill>
                <a:highlight>
                  <a:srgbClr val="FFFFFF"/>
                </a:highlight>
              </a:rPr>
              <a:t>Choose three questions that …</a:t>
            </a:r>
            <a:endParaRPr sz="1650">
              <a:solidFill>
                <a:srgbClr val="231F20"/>
              </a:solidFill>
              <a:highlight>
                <a:srgbClr val="FFFFFF"/>
              </a:highlight>
            </a:endParaRPr>
          </a:p>
          <a:p>
            <a:pPr indent="-333375" lvl="0" marL="914400" rtl="0" algn="l">
              <a:spcBef>
                <a:spcPts val="2500"/>
              </a:spcBef>
              <a:spcAft>
                <a:spcPts val="0"/>
              </a:spcAft>
              <a:buClr>
                <a:srgbClr val="231F20"/>
              </a:buClr>
              <a:buSzPts val="1650"/>
              <a:buChar char="●"/>
            </a:pPr>
            <a:r>
              <a:rPr lang="en-US" sz="1650">
                <a:solidFill>
                  <a:srgbClr val="231F20"/>
                </a:solidFill>
                <a:highlight>
                  <a:srgbClr val="FFFFFF"/>
                </a:highlight>
              </a:rPr>
              <a:t>You consider most important</a:t>
            </a:r>
            <a:endParaRPr sz="1650">
              <a:solidFill>
                <a:srgbClr val="231F20"/>
              </a:solidFill>
              <a:highlight>
                <a:srgbClr val="FFFFFF"/>
              </a:highlight>
            </a:endParaRPr>
          </a:p>
          <a:p>
            <a:pPr indent="-333375" lvl="0" marL="914400" rtl="0" algn="l">
              <a:spcBef>
                <a:spcPts val="0"/>
              </a:spcBef>
              <a:spcAft>
                <a:spcPts val="0"/>
              </a:spcAft>
              <a:buClr>
                <a:srgbClr val="231F20"/>
              </a:buClr>
              <a:buSzPts val="1650"/>
              <a:buChar char="●"/>
            </a:pPr>
            <a:r>
              <a:rPr lang="en-US" sz="1650">
                <a:solidFill>
                  <a:srgbClr val="231F20"/>
                </a:solidFill>
                <a:highlight>
                  <a:srgbClr val="FFFFFF"/>
                </a:highlight>
              </a:rPr>
              <a:t>Will help with research</a:t>
            </a:r>
            <a:endParaRPr sz="1650">
              <a:solidFill>
                <a:srgbClr val="231F20"/>
              </a:solidFill>
              <a:highlight>
                <a:srgbClr val="FFFFFF"/>
              </a:highlight>
            </a:endParaRPr>
          </a:p>
          <a:p>
            <a:pPr indent="-333375" lvl="0" marL="914400" rtl="0" algn="l">
              <a:spcBef>
                <a:spcPts val="0"/>
              </a:spcBef>
              <a:spcAft>
                <a:spcPts val="0"/>
              </a:spcAft>
              <a:buClr>
                <a:srgbClr val="231F20"/>
              </a:buClr>
              <a:buSzPts val="1650"/>
              <a:buChar char="●"/>
            </a:pPr>
            <a:r>
              <a:rPr lang="en-US" sz="1650">
                <a:solidFill>
                  <a:srgbClr val="231F20"/>
                </a:solidFill>
                <a:highlight>
                  <a:srgbClr val="FFFFFF"/>
                </a:highlight>
              </a:rPr>
              <a:t>Can be used for an experiment</a:t>
            </a:r>
            <a:endParaRPr sz="1650">
              <a:solidFill>
                <a:srgbClr val="231F20"/>
              </a:solidFill>
              <a:highlight>
                <a:srgbClr val="FFFFFF"/>
              </a:highlight>
            </a:endParaRPr>
          </a:p>
          <a:p>
            <a:pPr indent="-333375" lvl="0" marL="914400" rtl="0" algn="l">
              <a:spcBef>
                <a:spcPts val="0"/>
              </a:spcBef>
              <a:spcAft>
                <a:spcPts val="0"/>
              </a:spcAft>
              <a:buClr>
                <a:srgbClr val="231F20"/>
              </a:buClr>
              <a:buSzPts val="1650"/>
              <a:buChar char="●"/>
            </a:pPr>
            <a:r>
              <a:rPr lang="en-US" sz="1650">
                <a:solidFill>
                  <a:srgbClr val="231F20"/>
                </a:solidFill>
                <a:highlight>
                  <a:srgbClr val="FFFFFF"/>
                </a:highlight>
              </a:rPr>
              <a:t>Will guide your reading/writing</a:t>
            </a:r>
            <a:endParaRPr sz="1650">
              <a:solidFill>
                <a:srgbClr val="231F20"/>
              </a:solidFill>
              <a:highlight>
                <a:srgbClr val="FFFFFF"/>
              </a:highlight>
            </a:endParaRPr>
          </a:p>
          <a:p>
            <a:pPr indent="-333375" lvl="0" marL="914400" rtl="0" algn="l">
              <a:spcBef>
                <a:spcPts val="0"/>
              </a:spcBef>
              <a:spcAft>
                <a:spcPts val="0"/>
              </a:spcAft>
              <a:buClr>
                <a:srgbClr val="231F20"/>
              </a:buClr>
              <a:buSzPts val="1650"/>
              <a:buChar char="●"/>
            </a:pPr>
            <a:r>
              <a:rPr lang="en-US" sz="1650">
                <a:solidFill>
                  <a:srgbClr val="231F20"/>
                </a:solidFill>
                <a:highlight>
                  <a:srgbClr val="FFFFFF"/>
                </a:highlight>
              </a:rPr>
              <a:t>Can be answered as you read</a:t>
            </a:r>
            <a:endParaRPr sz="1650">
              <a:solidFill>
                <a:srgbClr val="231F20"/>
              </a:solidFill>
              <a:highlight>
                <a:srgbClr val="FFFFFF"/>
              </a:highlight>
            </a:endParaRPr>
          </a:p>
          <a:p>
            <a:pPr indent="-333375" lvl="0" marL="914400" rtl="0" algn="l">
              <a:spcBef>
                <a:spcPts val="0"/>
              </a:spcBef>
              <a:spcAft>
                <a:spcPts val="0"/>
              </a:spcAft>
              <a:buClr>
                <a:srgbClr val="231F20"/>
              </a:buClr>
              <a:buSzPts val="1650"/>
              <a:buChar char="●"/>
            </a:pPr>
            <a:r>
              <a:rPr lang="en-US" sz="1650">
                <a:solidFill>
                  <a:srgbClr val="231F20"/>
                </a:solidFill>
                <a:highlight>
                  <a:srgbClr val="FFFFFF"/>
                </a:highlight>
              </a:rPr>
              <a:t>Will help you solve a problem</a:t>
            </a:r>
            <a:endParaRPr sz="1650">
              <a:solidFill>
                <a:srgbClr val="231F20"/>
              </a:solidFill>
              <a:highlight>
                <a:srgbClr val="FFFFFF"/>
              </a:highlight>
            </a:endParaRPr>
          </a:p>
          <a:p>
            <a:pPr indent="0" lvl="0" marL="457200" rtl="0" algn="l">
              <a:lnSpc>
                <a:spcPct val="115000"/>
              </a:lnSpc>
              <a:spcBef>
                <a:spcPts val="0"/>
              </a:spcBef>
              <a:spcAft>
                <a:spcPts val="1200"/>
              </a:spcAft>
              <a:buNone/>
            </a:pPr>
            <a:r>
              <a:t/>
            </a:r>
            <a:endParaRPr sz="1800">
              <a:solidFill>
                <a:srgbClr val="59595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g2c561333ef5_2_65"/>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11" name="Google Shape;211;g2c561333ef5_2_65"/>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212" name="Google Shape;212;g2c561333ef5_2_65"/>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13" name="Google Shape;213;g2c561333ef5_2_65"/>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14" name="Google Shape;214;g2c561333ef5_2_65"/>
          <p:cNvSpPr txBox="1"/>
          <p:nvPr/>
        </p:nvSpPr>
        <p:spPr>
          <a:xfrm>
            <a:off x="-984081" y="145702"/>
            <a:ext cx="4578000" cy="3078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p:txBody>
      </p:sp>
      <p:sp>
        <p:nvSpPr>
          <p:cNvPr id="215" name="Google Shape;215;g2c561333ef5_2_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16" name="Google Shape;216;g2c561333ef5_2_65"/>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sp>
        <p:nvSpPr>
          <p:cNvPr id="217" name="Google Shape;217;g2c561333ef5_2_65"/>
          <p:cNvSpPr txBox="1"/>
          <p:nvPr/>
        </p:nvSpPr>
        <p:spPr>
          <a:xfrm>
            <a:off x="226208" y="714896"/>
            <a:ext cx="8520600" cy="572700"/>
          </a:xfrm>
          <a:prstGeom prst="rect">
            <a:avLst/>
          </a:prstGeom>
          <a:noFill/>
          <a:ln>
            <a:noFill/>
          </a:ln>
        </p:spPr>
        <p:txBody>
          <a:bodyPr anchorCtr="0" anchor="t" bIns="91425" lIns="91425" spcFirstLastPara="1" rIns="91425" wrap="square" tIns="91425">
            <a:normAutofit fontScale="85000" lnSpcReduction="20000"/>
          </a:bodyPr>
          <a:lstStyle/>
          <a:p>
            <a:pPr indent="0" lvl="0" marL="0" marR="0" rtl="0" algn="l">
              <a:lnSpc>
                <a:spcPct val="100000"/>
              </a:lnSpc>
              <a:spcBef>
                <a:spcPts val="0"/>
              </a:spcBef>
              <a:spcAft>
                <a:spcPts val="0"/>
              </a:spcAft>
              <a:buClr>
                <a:schemeClr val="dk1"/>
              </a:buClr>
              <a:buSzPct val="133333"/>
              <a:buFont typeface="Arial"/>
              <a:buNone/>
            </a:pPr>
            <a:r>
              <a:rPr lang="en-US" sz="3600">
                <a:solidFill>
                  <a:schemeClr val="dk1"/>
                </a:solidFill>
              </a:rPr>
              <a:t>Step 5 (Optional): Reflect or Apply</a:t>
            </a:r>
            <a:endParaRPr b="0" i="0" sz="3600" u="none" cap="none" strike="noStrike">
              <a:solidFill>
                <a:schemeClr val="dk1"/>
              </a:solidFill>
              <a:latin typeface="Arial"/>
              <a:ea typeface="Arial"/>
              <a:cs typeface="Arial"/>
              <a:sym typeface="Arial"/>
            </a:endParaRPr>
          </a:p>
        </p:txBody>
      </p:sp>
      <p:sp>
        <p:nvSpPr>
          <p:cNvPr id="218" name="Google Shape;218;g2c561333ef5_2_65"/>
          <p:cNvSpPr txBox="1"/>
          <p:nvPr/>
        </p:nvSpPr>
        <p:spPr>
          <a:xfrm>
            <a:off x="311700" y="1246825"/>
            <a:ext cx="8520600" cy="34164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lang="en-US" sz="1650">
                <a:solidFill>
                  <a:srgbClr val="231F20"/>
                </a:solidFill>
                <a:highlight>
                  <a:srgbClr val="FFFFFF"/>
                </a:highlight>
              </a:rPr>
              <a:t>Reflect:</a:t>
            </a:r>
            <a:endParaRPr sz="1650">
              <a:solidFill>
                <a:srgbClr val="231F20"/>
              </a:solidFill>
              <a:highlight>
                <a:srgbClr val="FFFFFF"/>
              </a:highlight>
            </a:endParaRPr>
          </a:p>
          <a:p>
            <a:pPr indent="-333375" lvl="0" marL="457200" rtl="0" algn="l">
              <a:spcBef>
                <a:spcPts val="2500"/>
              </a:spcBef>
              <a:spcAft>
                <a:spcPts val="0"/>
              </a:spcAft>
              <a:buClr>
                <a:srgbClr val="231F20"/>
              </a:buClr>
              <a:buSzPts val="1650"/>
              <a:buChar char="●"/>
            </a:pPr>
            <a:r>
              <a:rPr lang="en-US" sz="1650">
                <a:solidFill>
                  <a:srgbClr val="231F20"/>
                </a:solidFill>
                <a:highlight>
                  <a:srgbClr val="FFFFFF"/>
                </a:highlight>
              </a:rPr>
              <a:t>What did </a:t>
            </a:r>
            <a:r>
              <a:rPr lang="en-US" sz="1650">
                <a:solidFill>
                  <a:srgbClr val="231F20"/>
                </a:solidFill>
                <a:highlight>
                  <a:srgbClr val="FFFFFF"/>
                </a:highlight>
              </a:rPr>
              <a:t>you</a:t>
            </a:r>
            <a:r>
              <a:rPr lang="en-US" sz="1650">
                <a:solidFill>
                  <a:srgbClr val="231F20"/>
                </a:solidFill>
                <a:highlight>
                  <a:srgbClr val="FFFFFF"/>
                </a:highlight>
              </a:rPr>
              <a:t> learn?</a:t>
            </a:r>
            <a:endParaRPr sz="1650">
              <a:solidFill>
                <a:srgbClr val="231F20"/>
              </a:solidFill>
              <a:highlight>
                <a:srgbClr val="FFFFFF"/>
              </a:highlight>
            </a:endParaRPr>
          </a:p>
          <a:p>
            <a:pPr indent="-333375" lvl="0" marL="457200" rtl="0" algn="l">
              <a:spcBef>
                <a:spcPts val="0"/>
              </a:spcBef>
              <a:spcAft>
                <a:spcPts val="0"/>
              </a:spcAft>
              <a:buClr>
                <a:srgbClr val="231F20"/>
              </a:buClr>
              <a:buSzPts val="1650"/>
              <a:buChar char="●"/>
            </a:pPr>
            <a:r>
              <a:rPr lang="en-US" sz="1650">
                <a:solidFill>
                  <a:srgbClr val="231F20"/>
                </a:solidFill>
                <a:highlight>
                  <a:srgbClr val="FFFFFF"/>
                </a:highlight>
              </a:rPr>
              <a:t>How can you use what you learned?</a:t>
            </a:r>
            <a:endParaRPr sz="1650">
              <a:solidFill>
                <a:srgbClr val="231F20"/>
              </a:solidFill>
              <a:highlight>
                <a:srgbClr val="FFFFFF"/>
              </a:highlight>
            </a:endParaRPr>
          </a:p>
          <a:p>
            <a:pPr indent="0" lvl="0" marL="0" rtl="0" algn="l">
              <a:spcBef>
                <a:spcPts val="2500"/>
              </a:spcBef>
              <a:spcAft>
                <a:spcPts val="0"/>
              </a:spcAft>
              <a:buNone/>
            </a:pPr>
            <a:r>
              <a:rPr lang="en-US" sz="1650">
                <a:solidFill>
                  <a:srgbClr val="231F20"/>
                </a:solidFill>
                <a:highlight>
                  <a:srgbClr val="FFFFFF"/>
                </a:highlight>
              </a:rPr>
              <a:t>Apply:</a:t>
            </a:r>
            <a:endParaRPr sz="1650">
              <a:solidFill>
                <a:srgbClr val="231F20"/>
              </a:solidFill>
              <a:highlight>
                <a:srgbClr val="FFFFFF"/>
              </a:highlight>
            </a:endParaRPr>
          </a:p>
          <a:p>
            <a:pPr indent="-333375" lvl="0" marL="457200" rtl="0" algn="l">
              <a:spcBef>
                <a:spcPts val="2500"/>
              </a:spcBef>
              <a:spcAft>
                <a:spcPts val="0"/>
              </a:spcAft>
              <a:buClr>
                <a:srgbClr val="231F20"/>
              </a:buClr>
              <a:buSzPts val="1650"/>
              <a:buChar char="●"/>
            </a:pPr>
            <a:r>
              <a:rPr lang="en-US" sz="1650">
                <a:solidFill>
                  <a:srgbClr val="231F20"/>
                </a:solidFill>
                <a:highlight>
                  <a:srgbClr val="FFFFFF"/>
                </a:highlight>
              </a:rPr>
              <a:t>How could these questions help us investigate our own implicit bias?</a:t>
            </a:r>
            <a:endParaRPr sz="1650">
              <a:solidFill>
                <a:srgbClr val="231F20"/>
              </a:solidFill>
              <a:highlight>
                <a:srgbClr val="FFFFFF"/>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8"/>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24" name="Google Shape;224;p8"/>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225" name="Google Shape;225;p8"/>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26" name="Google Shape;226;p8"/>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27" name="Google Shape;227;p8"/>
          <p:cNvSpPr txBox="1"/>
          <p:nvPr/>
        </p:nvSpPr>
        <p:spPr>
          <a:xfrm>
            <a:off x="-1013581" y="116564"/>
            <a:ext cx="4578000" cy="5232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a:p>
            <a:pPr indent="0" lvl="0" marL="0" marR="0" rtl="0" algn="ctr">
              <a:lnSpc>
                <a:spcPct val="100000"/>
              </a:lnSpc>
              <a:spcBef>
                <a:spcPts val="0"/>
              </a:spcBef>
              <a:spcAft>
                <a:spcPts val="0"/>
              </a:spcAft>
              <a:buClr>
                <a:srgbClr val="000000"/>
              </a:buClr>
              <a:buSzPts val="1400"/>
              <a:buFont typeface="Arial"/>
              <a:buNone/>
            </a:pPr>
            <a:r>
              <a:t/>
            </a:r>
            <a:endParaRPr>
              <a:solidFill>
                <a:schemeClr val="dk1"/>
              </a:solidFill>
              <a:latin typeface="Proxima Nova"/>
              <a:ea typeface="Proxima Nova"/>
              <a:cs typeface="Proxima Nova"/>
              <a:sym typeface="Proxima Nova"/>
            </a:endParaRPr>
          </a:p>
        </p:txBody>
      </p:sp>
      <p:sp>
        <p:nvSpPr>
          <p:cNvPr id="228" name="Google Shape;228;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29" name="Google Shape;229;p8"/>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pic>
        <p:nvPicPr>
          <p:cNvPr id="230" name="Google Shape;230;p8"/>
          <p:cNvPicPr preferRelativeResize="0"/>
          <p:nvPr/>
        </p:nvPicPr>
        <p:blipFill>
          <a:blip r:embed="rId5">
            <a:alphaModFix/>
          </a:blip>
          <a:stretch>
            <a:fillRect/>
          </a:stretch>
        </p:blipFill>
        <p:spPr>
          <a:xfrm>
            <a:off x="966200" y="628925"/>
            <a:ext cx="6891420" cy="38763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9"/>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36" name="Google Shape;236;p9"/>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237" name="Google Shape;237;p9"/>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38" name="Google Shape;238;p9"/>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39" name="Google Shape;239;p9"/>
          <p:cNvSpPr txBox="1"/>
          <p:nvPr/>
        </p:nvSpPr>
        <p:spPr>
          <a:xfrm>
            <a:off x="-978256" y="116564"/>
            <a:ext cx="4578000" cy="5232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a:p>
            <a:pPr indent="0" lvl="0" marL="0" marR="0" rtl="0" algn="ctr">
              <a:lnSpc>
                <a:spcPct val="100000"/>
              </a:lnSpc>
              <a:spcBef>
                <a:spcPts val="0"/>
              </a:spcBef>
              <a:spcAft>
                <a:spcPts val="0"/>
              </a:spcAft>
              <a:buClr>
                <a:srgbClr val="000000"/>
              </a:buClr>
              <a:buSzPts val="1400"/>
              <a:buFont typeface="Arial"/>
              <a:buNone/>
            </a:pPr>
            <a:r>
              <a:t/>
            </a:r>
            <a:endParaRPr>
              <a:solidFill>
                <a:schemeClr val="dk1"/>
              </a:solidFill>
              <a:latin typeface="Proxima Nova"/>
              <a:ea typeface="Proxima Nova"/>
              <a:cs typeface="Proxima Nova"/>
              <a:sym typeface="Proxima Nova"/>
            </a:endParaRPr>
          </a:p>
        </p:txBody>
      </p:sp>
      <p:sp>
        <p:nvSpPr>
          <p:cNvPr id="240" name="Google Shape;240;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41" name="Google Shape;241;p9"/>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pic>
        <p:nvPicPr>
          <p:cNvPr id="242" name="Google Shape;242;p9"/>
          <p:cNvPicPr preferRelativeResize="0"/>
          <p:nvPr/>
        </p:nvPicPr>
        <p:blipFill>
          <a:blip r:embed="rId5">
            <a:alphaModFix/>
          </a:blip>
          <a:stretch>
            <a:fillRect/>
          </a:stretch>
        </p:blipFill>
        <p:spPr>
          <a:xfrm>
            <a:off x="2454347" y="614862"/>
            <a:ext cx="4892199" cy="39137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0"/>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48" name="Google Shape;248;p10"/>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249" name="Google Shape;249;p10"/>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50" name="Google Shape;250;p10"/>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51" name="Google Shape;251;p10"/>
          <p:cNvSpPr txBox="1"/>
          <p:nvPr/>
        </p:nvSpPr>
        <p:spPr>
          <a:xfrm>
            <a:off x="-990781" y="116564"/>
            <a:ext cx="4578000" cy="5232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a:p>
            <a:pPr indent="0" lvl="0" marL="0" marR="0" rtl="0" algn="ctr">
              <a:lnSpc>
                <a:spcPct val="100000"/>
              </a:lnSpc>
              <a:spcBef>
                <a:spcPts val="0"/>
              </a:spcBef>
              <a:spcAft>
                <a:spcPts val="0"/>
              </a:spcAft>
              <a:buClr>
                <a:srgbClr val="000000"/>
              </a:buClr>
              <a:buSzPts val="1400"/>
              <a:buFont typeface="Arial"/>
              <a:buNone/>
            </a:pPr>
            <a:r>
              <a:t/>
            </a:r>
            <a:endParaRPr>
              <a:solidFill>
                <a:schemeClr val="dk1"/>
              </a:solidFill>
              <a:latin typeface="Proxima Nova"/>
              <a:ea typeface="Proxima Nova"/>
              <a:cs typeface="Proxima Nova"/>
              <a:sym typeface="Proxima Nova"/>
            </a:endParaRPr>
          </a:p>
        </p:txBody>
      </p:sp>
      <p:sp>
        <p:nvSpPr>
          <p:cNvPr id="252" name="Google Shape;252;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53" name="Google Shape;253;p10"/>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pic>
        <p:nvPicPr>
          <p:cNvPr id="254" name="Google Shape;254;p10"/>
          <p:cNvPicPr preferRelativeResize="0"/>
          <p:nvPr/>
        </p:nvPicPr>
        <p:blipFill>
          <a:blip r:embed="rId5">
            <a:alphaModFix/>
          </a:blip>
          <a:stretch>
            <a:fillRect/>
          </a:stretch>
        </p:blipFill>
        <p:spPr>
          <a:xfrm>
            <a:off x="1213200" y="695537"/>
            <a:ext cx="6717597" cy="375241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11"/>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60" name="Google Shape;260;p11"/>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261" name="Google Shape;261;p11"/>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62" name="Google Shape;262;p11"/>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63" name="Google Shape;263;p11"/>
          <p:cNvSpPr txBox="1"/>
          <p:nvPr/>
        </p:nvSpPr>
        <p:spPr>
          <a:xfrm>
            <a:off x="-958331" y="116564"/>
            <a:ext cx="4578000" cy="5232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a:p>
            <a:pPr indent="0" lvl="0" marL="0" marR="0" rtl="0" algn="ctr">
              <a:lnSpc>
                <a:spcPct val="100000"/>
              </a:lnSpc>
              <a:spcBef>
                <a:spcPts val="0"/>
              </a:spcBef>
              <a:spcAft>
                <a:spcPts val="0"/>
              </a:spcAft>
              <a:buClr>
                <a:srgbClr val="000000"/>
              </a:buClr>
              <a:buSzPts val="1400"/>
              <a:buFont typeface="Arial"/>
              <a:buNone/>
            </a:pPr>
            <a:r>
              <a:t/>
            </a:r>
            <a:endParaRPr>
              <a:solidFill>
                <a:schemeClr val="dk1"/>
              </a:solidFill>
              <a:latin typeface="Proxima Nova"/>
              <a:ea typeface="Proxima Nova"/>
              <a:cs typeface="Proxima Nova"/>
              <a:sym typeface="Proxima Nova"/>
            </a:endParaRPr>
          </a:p>
        </p:txBody>
      </p:sp>
      <p:sp>
        <p:nvSpPr>
          <p:cNvPr id="264" name="Google Shape;264;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65" name="Google Shape;265;p11"/>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pic>
        <p:nvPicPr>
          <p:cNvPr id="266" name="Google Shape;266;p11"/>
          <p:cNvPicPr preferRelativeResize="0"/>
          <p:nvPr/>
        </p:nvPicPr>
        <p:blipFill>
          <a:blip r:embed="rId5">
            <a:alphaModFix/>
          </a:blip>
          <a:stretch>
            <a:fillRect/>
          </a:stretch>
        </p:blipFill>
        <p:spPr>
          <a:xfrm>
            <a:off x="1574625" y="613375"/>
            <a:ext cx="5876572" cy="391673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2"/>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72" name="Google Shape;272;p12"/>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273" name="Google Shape;273;p12"/>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74" name="Google Shape;274;p12"/>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75" name="Google Shape;275;p12"/>
          <p:cNvSpPr txBox="1"/>
          <p:nvPr/>
        </p:nvSpPr>
        <p:spPr>
          <a:xfrm>
            <a:off x="-1009156" y="116564"/>
            <a:ext cx="4578000" cy="5232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a:p>
            <a:pPr indent="0" lvl="0" marL="0" marR="0" rtl="0" algn="ctr">
              <a:lnSpc>
                <a:spcPct val="100000"/>
              </a:lnSpc>
              <a:spcBef>
                <a:spcPts val="0"/>
              </a:spcBef>
              <a:spcAft>
                <a:spcPts val="0"/>
              </a:spcAft>
              <a:buClr>
                <a:srgbClr val="000000"/>
              </a:buClr>
              <a:buSzPts val="1400"/>
              <a:buFont typeface="Arial"/>
              <a:buNone/>
            </a:pPr>
            <a:r>
              <a:t/>
            </a:r>
            <a:endParaRPr>
              <a:solidFill>
                <a:schemeClr val="dk1"/>
              </a:solidFill>
              <a:latin typeface="Proxima Nova"/>
              <a:ea typeface="Proxima Nova"/>
              <a:cs typeface="Proxima Nova"/>
              <a:sym typeface="Proxima Nova"/>
            </a:endParaRPr>
          </a:p>
        </p:txBody>
      </p:sp>
      <p:sp>
        <p:nvSpPr>
          <p:cNvPr id="276" name="Google Shape;276;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77" name="Google Shape;277;p12"/>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pic>
        <p:nvPicPr>
          <p:cNvPr id="278" name="Google Shape;278;p12"/>
          <p:cNvPicPr preferRelativeResize="0"/>
          <p:nvPr/>
        </p:nvPicPr>
        <p:blipFill>
          <a:blip r:embed="rId5">
            <a:alphaModFix/>
          </a:blip>
          <a:stretch>
            <a:fillRect/>
          </a:stretch>
        </p:blipFill>
        <p:spPr>
          <a:xfrm>
            <a:off x="2076000" y="639988"/>
            <a:ext cx="4857456" cy="38635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14"/>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84" name="Google Shape;284;p14"/>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285" name="Google Shape;285;p14"/>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86" name="Google Shape;286;p14"/>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287" name="Google Shape;287;p14"/>
          <p:cNvSpPr txBox="1"/>
          <p:nvPr/>
        </p:nvSpPr>
        <p:spPr>
          <a:xfrm>
            <a:off x="-962131" y="116564"/>
            <a:ext cx="4578000" cy="5232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a:p>
            <a:pPr indent="0" lvl="0" marL="0" marR="0" rtl="0" algn="ctr">
              <a:lnSpc>
                <a:spcPct val="100000"/>
              </a:lnSpc>
              <a:spcBef>
                <a:spcPts val="0"/>
              </a:spcBef>
              <a:spcAft>
                <a:spcPts val="0"/>
              </a:spcAft>
              <a:buClr>
                <a:srgbClr val="000000"/>
              </a:buClr>
              <a:buSzPts val="1400"/>
              <a:buFont typeface="Arial"/>
              <a:buNone/>
            </a:pPr>
            <a:r>
              <a:t/>
            </a:r>
            <a:endParaRPr>
              <a:solidFill>
                <a:schemeClr val="dk1"/>
              </a:solidFill>
              <a:latin typeface="Proxima Nova"/>
              <a:ea typeface="Proxima Nova"/>
              <a:cs typeface="Proxima Nova"/>
              <a:sym typeface="Proxima Nova"/>
            </a:endParaRPr>
          </a:p>
        </p:txBody>
      </p:sp>
      <p:sp>
        <p:nvSpPr>
          <p:cNvPr id="288" name="Google Shape;288;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289" name="Google Shape;289;p14"/>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290" name="Google Shape;290;p14"/>
          <p:cNvSpPr txBox="1"/>
          <p:nvPr/>
        </p:nvSpPr>
        <p:spPr>
          <a:xfrm>
            <a:off x="457950" y="779276"/>
            <a:ext cx="7489800" cy="605100"/>
          </a:xfrm>
          <a:prstGeom prst="rect">
            <a:avLst/>
          </a:prstGeom>
          <a:noFill/>
          <a:ln>
            <a:noFill/>
          </a:ln>
        </p:spPr>
        <p:txBody>
          <a:bodyPr anchorCtr="0" anchor="ctr" bIns="91425" lIns="91425" spcFirstLastPara="1" rIns="91425" wrap="square" tIns="91425">
            <a:noAutofit/>
          </a:bodyPr>
          <a:lstStyle/>
          <a:p>
            <a:pPr indent="0" lvl="0" marL="0" marR="0" rtl="0" algn="l">
              <a:lnSpc>
                <a:spcPct val="80000"/>
              </a:lnSpc>
              <a:spcBef>
                <a:spcPts val="0"/>
              </a:spcBef>
              <a:spcAft>
                <a:spcPts val="0"/>
              </a:spcAft>
              <a:buNone/>
            </a:pPr>
            <a:r>
              <a:rPr b="1" lang="en-US" sz="2365"/>
              <a:t>Closing</a:t>
            </a:r>
            <a:endParaRPr b="1" i="0" sz="2365" u="none" cap="none" strike="noStrike">
              <a:solidFill>
                <a:srgbClr val="000000"/>
              </a:solidFill>
              <a:latin typeface="Arial"/>
              <a:ea typeface="Arial"/>
              <a:cs typeface="Arial"/>
              <a:sym typeface="Arial"/>
            </a:endParaRPr>
          </a:p>
        </p:txBody>
      </p:sp>
      <p:sp>
        <p:nvSpPr>
          <p:cNvPr id="291" name="Google Shape;291;p14"/>
          <p:cNvSpPr txBox="1"/>
          <p:nvPr/>
        </p:nvSpPr>
        <p:spPr>
          <a:xfrm>
            <a:off x="311700" y="1357025"/>
            <a:ext cx="8520600" cy="34164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Clr>
                <a:srgbClr val="595959"/>
              </a:buClr>
              <a:buSzPts val="1800"/>
              <a:buChar char="●"/>
            </a:pPr>
            <a:r>
              <a:rPr lang="en-US" sz="1800">
                <a:solidFill>
                  <a:srgbClr val="595959"/>
                </a:solidFill>
              </a:rPr>
              <a:t>What did you learn today?</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US" sz="1800">
                <a:solidFill>
                  <a:srgbClr val="595959"/>
                </a:solidFill>
              </a:rPr>
              <a:t>How does implicit bias work in the brain?</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US" sz="1800">
                <a:solidFill>
                  <a:srgbClr val="595959"/>
                </a:solidFill>
              </a:rPr>
              <a:t>How could the questions you generated help people investigate their own implicit bias?</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US" sz="1800">
                <a:solidFill>
                  <a:srgbClr val="595959"/>
                </a:solidFill>
              </a:rPr>
              <a:t>How could we investigate this more deeply?</a:t>
            </a:r>
            <a:endParaRPr sz="1800">
              <a:solidFill>
                <a:srgbClr val="59595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2"/>
          <p:cNvSpPr txBox="1"/>
          <p:nvPr>
            <p:ph type="title"/>
          </p:nvPr>
        </p:nvSpPr>
        <p:spPr>
          <a:xfrm>
            <a:off x="311700" y="2150850"/>
            <a:ext cx="8347800" cy="8418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22448"/>
              <a:buNone/>
            </a:pPr>
            <a:r>
              <a:rPr b="1" lang="en-US"/>
              <a:t>Essential Question</a:t>
            </a:r>
            <a:r>
              <a:rPr b="1" lang="en-US" sz="3600"/>
              <a:t>: </a:t>
            </a:r>
            <a:br>
              <a:rPr b="1" lang="en-US" sz="3600"/>
            </a:br>
            <a:r>
              <a:rPr i="1" lang="en-US" sz="2366"/>
              <a:t>How can we use questions to create awareness of implicit bias?</a:t>
            </a:r>
            <a:endParaRPr sz="3266"/>
          </a:p>
        </p:txBody>
      </p:sp>
      <p:sp>
        <p:nvSpPr>
          <p:cNvPr id="59" name="Google Shape;59;p2"/>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0" name="Google Shape;60;p2"/>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61" name="Google Shape;61;p2"/>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62" name="Google Shape;62;p2"/>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63" name="Google Shape;63;p2"/>
          <p:cNvSpPr txBox="1"/>
          <p:nvPr/>
        </p:nvSpPr>
        <p:spPr>
          <a:xfrm>
            <a:off x="-1103681" y="145702"/>
            <a:ext cx="45780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Implicit Bias and Racism</a:t>
            </a:r>
            <a:endParaRPr/>
          </a:p>
        </p:txBody>
      </p:sp>
      <p:sp>
        <p:nvSpPr>
          <p:cNvPr id="64" name="Google Shape;64;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65" name="Google Shape;65;p2"/>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13"/>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97" name="Google Shape;297;p13"/>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298" name="Google Shape;298;p13"/>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299" name="Google Shape;299;p13"/>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300" name="Google Shape;300;p13"/>
          <p:cNvSpPr txBox="1"/>
          <p:nvPr/>
        </p:nvSpPr>
        <p:spPr>
          <a:xfrm>
            <a:off x="-957506" y="116564"/>
            <a:ext cx="4578000" cy="5232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a:p>
            <a:pPr indent="0" lvl="0" marL="0" marR="0" rtl="0" algn="ctr">
              <a:lnSpc>
                <a:spcPct val="100000"/>
              </a:lnSpc>
              <a:spcBef>
                <a:spcPts val="0"/>
              </a:spcBef>
              <a:spcAft>
                <a:spcPts val="0"/>
              </a:spcAft>
              <a:buClr>
                <a:srgbClr val="000000"/>
              </a:buClr>
              <a:buSzPts val="1400"/>
              <a:buFont typeface="Arial"/>
              <a:buNone/>
            </a:pPr>
            <a:r>
              <a:t/>
            </a:r>
            <a:endParaRPr>
              <a:solidFill>
                <a:schemeClr val="dk1"/>
              </a:solidFill>
              <a:latin typeface="Proxima Nova"/>
              <a:ea typeface="Proxima Nova"/>
              <a:cs typeface="Proxima Nova"/>
              <a:sym typeface="Proxima Nova"/>
            </a:endParaRPr>
          </a:p>
        </p:txBody>
      </p:sp>
      <p:sp>
        <p:nvSpPr>
          <p:cNvPr id="301" name="Google Shape;301;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302" name="Google Shape;302;p13"/>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303" name="Google Shape;303;p13"/>
          <p:cNvSpPr txBox="1"/>
          <p:nvPr/>
        </p:nvSpPr>
        <p:spPr>
          <a:xfrm>
            <a:off x="311700" y="581477"/>
            <a:ext cx="5998800" cy="605100"/>
          </a:xfrm>
          <a:prstGeom prst="rect">
            <a:avLst/>
          </a:prstGeom>
          <a:noFill/>
          <a:ln>
            <a:noFill/>
          </a:ln>
        </p:spPr>
        <p:txBody>
          <a:bodyPr anchorCtr="0" anchor="ctr" bIns="91425" lIns="91425" spcFirstLastPara="1" rIns="91425" wrap="square" tIns="91425">
            <a:normAutofit/>
          </a:bodyPr>
          <a:lstStyle/>
          <a:p>
            <a:pPr indent="0" lvl="0" marL="0" marR="0" rtl="0" algn="l">
              <a:lnSpc>
                <a:spcPct val="100000"/>
              </a:lnSpc>
              <a:spcBef>
                <a:spcPts val="0"/>
              </a:spcBef>
              <a:spcAft>
                <a:spcPts val="0"/>
              </a:spcAft>
              <a:buNone/>
            </a:pPr>
            <a:r>
              <a:rPr lang="en-US" sz="2400"/>
              <a:t>Addressing Implicit Bias</a:t>
            </a:r>
            <a:endParaRPr/>
          </a:p>
        </p:txBody>
      </p:sp>
      <p:sp>
        <p:nvSpPr>
          <p:cNvPr id="304" name="Google Shape;304;p13"/>
          <p:cNvSpPr txBox="1"/>
          <p:nvPr/>
        </p:nvSpPr>
        <p:spPr>
          <a:xfrm>
            <a:off x="221775" y="1052150"/>
            <a:ext cx="8425500" cy="44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US" sz="1500">
                <a:solidFill>
                  <a:schemeClr val="dk1"/>
                </a:solidFill>
              </a:rPr>
              <a:t>Make goals for individual, interpersonal, and institutional levels and share one goal with partner.</a:t>
            </a:r>
            <a:endParaRPr sz="2200">
              <a:solidFill>
                <a:schemeClr val="dk2"/>
              </a:solidFill>
            </a:endParaRPr>
          </a:p>
          <a:p>
            <a:pPr indent="0" lvl="0" marL="0" rtl="0" algn="l">
              <a:spcBef>
                <a:spcPts val="0"/>
              </a:spcBef>
              <a:spcAft>
                <a:spcPts val="0"/>
              </a:spcAft>
              <a:buNone/>
            </a:pPr>
            <a:r>
              <a:t/>
            </a:r>
            <a:endParaRPr sz="1800">
              <a:solidFill>
                <a:schemeClr val="dk2"/>
              </a:solidFill>
            </a:endParaRPr>
          </a:p>
        </p:txBody>
      </p:sp>
      <p:pic>
        <p:nvPicPr>
          <p:cNvPr id="305" name="Google Shape;305;p13"/>
          <p:cNvPicPr preferRelativeResize="0"/>
          <p:nvPr/>
        </p:nvPicPr>
        <p:blipFill>
          <a:blip r:embed="rId5">
            <a:alphaModFix/>
          </a:blip>
          <a:stretch>
            <a:fillRect/>
          </a:stretch>
        </p:blipFill>
        <p:spPr>
          <a:xfrm>
            <a:off x="1949963" y="1501850"/>
            <a:ext cx="5244075" cy="30405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18"/>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11" name="Google Shape;311;p18"/>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312" name="Google Shape;312;p18"/>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313" name="Google Shape;313;p18"/>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314" name="Google Shape;314;p18"/>
          <p:cNvSpPr txBox="1"/>
          <p:nvPr/>
        </p:nvSpPr>
        <p:spPr>
          <a:xfrm>
            <a:off x="-1013481" y="116564"/>
            <a:ext cx="4578000" cy="5232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a:p>
            <a:pPr indent="0" lvl="0" marL="0" marR="0" rtl="0" algn="ctr">
              <a:lnSpc>
                <a:spcPct val="100000"/>
              </a:lnSpc>
              <a:spcBef>
                <a:spcPts val="0"/>
              </a:spcBef>
              <a:spcAft>
                <a:spcPts val="0"/>
              </a:spcAft>
              <a:buClr>
                <a:srgbClr val="000000"/>
              </a:buClr>
              <a:buSzPts val="1400"/>
              <a:buFont typeface="Arial"/>
              <a:buNone/>
            </a:pPr>
            <a:r>
              <a:t/>
            </a:r>
            <a:endParaRPr>
              <a:solidFill>
                <a:schemeClr val="dk1"/>
              </a:solidFill>
              <a:latin typeface="Proxima Nova"/>
              <a:ea typeface="Proxima Nova"/>
              <a:cs typeface="Proxima Nova"/>
              <a:sym typeface="Proxima Nova"/>
            </a:endParaRPr>
          </a:p>
        </p:txBody>
      </p:sp>
      <p:sp>
        <p:nvSpPr>
          <p:cNvPr id="315" name="Google Shape;315;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316" name="Google Shape;316;p18"/>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317" name="Google Shape;317;p18"/>
          <p:cNvSpPr txBox="1"/>
          <p:nvPr/>
        </p:nvSpPr>
        <p:spPr>
          <a:xfrm>
            <a:off x="413658" y="904009"/>
            <a:ext cx="5998800" cy="605100"/>
          </a:xfrm>
          <a:prstGeom prst="rect">
            <a:avLst/>
          </a:prstGeom>
          <a:noFill/>
          <a:ln>
            <a:noFill/>
          </a:ln>
        </p:spPr>
        <p:txBody>
          <a:bodyPr anchorCtr="0" anchor="ctr" bIns="91425" lIns="91425" spcFirstLastPara="1" rIns="91425" wrap="square" tIns="91425">
            <a:noAutofit/>
          </a:bodyPr>
          <a:lstStyle/>
          <a:p>
            <a:pPr indent="0" lvl="0" marL="0" marR="0" rtl="0" algn="l">
              <a:lnSpc>
                <a:spcPct val="80000"/>
              </a:lnSpc>
              <a:spcBef>
                <a:spcPts val="0"/>
              </a:spcBef>
              <a:spcAft>
                <a:spcPts val="0"/>
              </a:spcAft>
              <a:buNone/>
            </a:pPr>
            <a:r>
              <a:rPr lang="en-US" sz="1965"/>
              <a:t>Extension: Develop an Investigation!</a:t>
            </a:r>
            <a:endParaRPr sz="1965"/>
          </a:p>
          <a:p>
            <a:pPr indent="0" lvl="0" marL="0" marR="0" rtl="0" algn="l">
              <a:lnSpc>
                <a:spcPct val="80000"/>
              </a:lnSpc>
              <a:spcBef>
                <a:spcPts val="0"/>
              </a:spcBef>
              <a:spcAft>
                <a:spcPts val="0"/>
              </a:spcAft>
              <a:buNone/>
            </a:pPr>
            <a:r>
              <a:t/>
            </a:r>
            <a:endParaRPr sz="1665"/>
          </a:p>
        </p:txBody>
      </p:sp>
      <p:sp>
        <p:nvSpPr>
          <p:cNvPr id="318" name="Google Shape;318;p18"/>
          <p:cNvSpPr txBox="1"/>
          <p:nvPr/>
        </p:nvSpPr>
        <p:spPr>
          <a:xfrm>
            <a:off x="413650" y="1654550"/>
            <a:ext cx="6201900" cy="103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solidFill>
                  <a:schemeClr val="dk2"/>
                </a:solidFill>
              </a:rPr>
              <a:t>How could we use the questions we generated today to make our own investigations on implicit bias?</a:t>
            </a:r>
            <a:endParaRPr sz="15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48148"/>
              <a:buNone/>
            </a:pPr>
            <a:br>
              <a:rPr lang="en-US" sz="2700"/>
            </a:br>
            <a:endParaRPr/>
          </a:p>
        </p:txBody>
      </p:sp>
      <p:sp>
        <p:nvSpPr>
          <p:cNvPr id="71" name="Google Shape;71;p3"/>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72" name="Google Shape;72;p3"/>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73" name="Google Shape;73;p3"/>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74" name="Google Shape;74;p3"/>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75" name="Google Shape;75;p3"/>
          <p:cNvSpPr txBox="1"/>
          <p:nvPr/>
        </p:nvSpPr>
        <p:spPr>
          <a:xfrm>
            <a:off x="-964781" y="145702"/>
            <a:ext cx="45780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lang="en-US">
                <a:solidFill>
                  <a:schemeClr val="dk1"/>
                </a:solidFill>
                <a:latin typeface="Proxima Nova"/>
                <a:ea typeface="Proxima Nova"/>
                <a:cs typeface="Proxima Nova"/>
                <a:sym typeface="Proxima Nova"/>
              </a:rPr>
              <a:t>Implicit Bias and Racism</a:t>
            </a:r>
            <a:endParaRPr/>
          </a:p>
        </p:txBody>
      </p:sp>
      <p:sp>
        <p:nvSpPr>
          <p:cNvPr id="76" name="Google Shape;76;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77" name="Google Shape;77;p3"/>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78" name="Google Shape;78;p3"/>
          <p:cNvSpPr txBox="1"/>
          <p:nvPr/>
        </p:nvSpPr>
        <p:spPr>
          <a:xfrm>
            <a:off x="311700" y="846045"/>
            <a:ext cx="496388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sz="2400"/>
              <a:t>Warm-up: What do you see?</a:t>
            </a:r>
            <a:endParaRPr b="0" i="0" sz="2400" u="none" cap="none" strike="noStrike">
              <a:solidFill>
                <a:srgbClr val="000000"/>
              </a:solidFill>
              <a:latin typeface="Arial"/>
              <a:ea typeface="Arial"/>
              <a:cs typeface="Arial"/>
              <a:sym typeface="Arial"/>
            </a:endParaRPr>
          </a:p>
        </p:txBody>
      </p:sp>
      <p:pic>
        <p:nvPicPr>
          <p:cNvPr id="79" name="Google Shape;79;p3"/>
          <p:cNvPicPr preferRelativeResize="0"/>
          <p:nvPr/>
        </p:nvPicPr>
        <p:blipFill>
          <a:blip r:embed="rId5">
            <a:alphaModFix/>
          </a:blip>
          <a:stretch>
            <a:fillRect/>
          </a:stretch>
        </p:blipFill>
        <p:spPr>
          <a:xfrm>
            <a:off x="674650" y="1774835"/>
            <a:ext cx="1951075" cy="2601450"/>
          </a:xfrm>
          <a:prstGeom prst="rect">
            <a:avLst/>
          </a:prstGeom>
          <a:noFill/>
          <a:ln>
            <a:noFill/>
          </a:ln>
        </p:spPr>
      </p:pic>
      <p:pic>
        <p:nvPicPr>
          <p:cNvPr id="80" name="Google Shape;80;p3"/>
          <p:cNvPicPr preferRelativeResize="0"/>
          <p:nvPr/>
        </p:nvPicPr>
        <p:blipFill>
          <a:blip r:embed="rId6">
            <a:alphaModFix/>
          </a:blip>
          <a:stretch>
            <a:fillRect/>
          </a:stretch>
        </p:blipFill>
        <p:spPr>
          <a:xfrm>
            <a:off x="3343586" y="1789940"/>
            <a:ext cx="2708626" cy="2651975"/>
          </a:xfrm>
          <a:prstGeom prst="rect">
            <a:avLst/>
          </a:prstGeom>
          <a:noFill/>
          <a:ln>
            <a:noFill/>
          </a:ln>
        </p:spPr>
      </p:pic>
      <p:pic>
        <p:nvPicPr>
          <p:cNvPr id="81" name="Google Shape;81;p3"/>
          <p:cNvPicPr preferRelativeResize="0"/>
          <p:nvPr/>
        </p:nvPicPr>
        <p:blipFill>
          <a:blip r:embed="rId7">
            <a:alphaModFix/>
          </a:blip>
          <a:stretch>
            <a:fillRect/>
          </a:stretch>
        </p:blipFill>
        <p:spPr>
          <a:xfrm>
            <a:off x="6362242" y="2320387"/>
            <a:ext cx="2261635" cy="1591100"/>
          </a:xfrm>
          <a:prstGeom prst="rect">
            <a:avLst/>
          </a:prstGeom>
          <a:noFill/>
          <a:ln>
            <a:noFill/>
          </a:ln>
        </p:spPr>
      </p:pic>
      <p:sp>
        <p:nvSpPr>
          <p:cNvPr id="82" name="Google Shape;82;p3"/>
          <p:cNvSpPr txBox="1"/>
          <p:nvPr/>
        </p:nvSpPr>
        <p:spPr>
          <a:xfrm>
            <a:off x="1133000" y="1510675"/>
            <a:ext cx="1142100" cy="17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2"/>
                </a:solidFill>
              </a:rPr>
              <a:t>Image #1</a:t>
            </a:r>
            <a:endParaRPr sz="1200">
              <a:solidFill>
                <a:schemeClr val="dk2"/>
              </a:solidFill>
            </a:endParaRPr>
          </a:p>
        </p:txBody>
      </p:sp>
      <p:sp>
        <p:nvSpPr>
          <p:cNvPr id="83" name="Google Shape;83;p3"/>
          <p:cNvSpPr txBox="1"/>
          <p:nvPr/>
        </p:nvSpPr>
        <p:spPr>
          <a:xfrm>
            <a:off x="4243800" y="1510675"/>
            <a:ext cx="1142100" cy="17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2"/>
                </a:solidFill>
              </a:rPr>
              <a:t>Image #2</a:t>
            </a:r>
            <a:endParaRPr sz="1200">
              <a:solidFill>
                <a:schemeClr val="dk2"/>
              </a:solidFill>
            </a:endParaRPr>
          </a:p>
        </p:txBody>
      </p:sp>
      <p:sp>
        <p:nvSpPr>
          <p:cNvPr id="84" name="Google Shape;84;p3"/>
          <p:cNvSpPr txBox="1"/>
          <p:nvPr/>
        </p:nvSpPr>
        <p:spPr>
          <a:xfrm>
            <a:off x="7084850" y="1510675"/>
            <a:ext cx="1142100" cy="17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2"/>
                </a:solidFill>
              </a:rPr>
              <a:t>Image #3</a:t>
            </a:r>
            <a:endParaRPr sz="12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g2c561333ef5_2_8"/>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100000"/>
              </a:lnSpc>
              <a:spcBef>
                <a:spcPts val="0"/>
              </a:spcBef>
              <a:spcAft>
                <a:spcPts val="0"/>
              </a:spcAft>
              <a:buSzPct val="148148"/>
              <a:buNone/>
            </a:pPr>
            <a:br>
              <a:rPr lang="en-US" sz="2700"/>
            </a:br>
            <a:endParaRPr/>
          </a:p>
        </p:txBody>
      </p:sp>
      <p:sp>
        <p:nvSpPr>
          <p:cNvPr id="90" name="Google Shape;90;g2c561333ef5_2_8"/>
          <p:cNvSpPr/>
          <p:nvPr/>
        </p:nvSpPr>
        <p:spPr>
          <a:xfrm>
            <a:off x="0" y="0"/>
            <a:ext cx="9144000" cy="5409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91" name="Google Shape;91;g2c561333ef5_2_8"/>
          <p:cNvSpPr/>
          <p:nvPr/>
        </p:nvSpPr>
        <p:spPr>
          <a:xfrm>
            <a:off x="0" y="4602587"/>
            <a:ext cx="9144000" cy="540900"/>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92" name="Google Shape;92;g2c561333ef5_2_8"/>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93" name="Google Shape;93;g2c561333ef5_2_8"/>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94" name="Google Shape;94;g2c561333ef5_2_8"/>
          <p:cNvSpPr txBox="1"/>
          <p:nvPr/>
        </p:nvSpPr>
        <p:spPr>
          <a:xfrm>
            <a:off x="-962281" y="116564"/>
            <a:ext cx="4578000" cy="5232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a:p>
            <a:pPr indent="0" lvl="0" marL="0" marR="0" rtl="0" algn="ctr">
              <a:lnSpc>
                <a:spcPct val="100000"/>
              </a:lnSpc>
              <a:spcBef>
                <a:spcPts val="0"/>
              </a:spcBef>
              <a:spcAft>
                <a:spcPts val="0"/>
              </a:spcAft>
              <a:buClr>
                <a:srgbClr val="000000"/>
              </a:buClr>
              <a:buSzPts val="1400"/>
              <a:buFont typeface="Arial"/>
              <a:buNone/>
            </a:pPr>
            <a:r>
              <a:t/>
            </a:r>
            <a:endParaRPr/>
          </a:p>
        </p:txBody>
      </p:sp>
      <p:sp>
        <p:nvSpPr>
          <p:cNvPr id="95" name="Google Shape;95;g2c561333ef5_2_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96" name="Google Shape;96;g2c561333ef5_2_8"/>
          <p:cNvPicPr preferRelativeResize="0"/>
          <p:nvPr/>
        </p:nvPicPr>
        <p:blipFill rotWithShape="1">
          <a:blip r:embed="rId4">
            <a:alphaModFix/>
          </a:blip>
          <a:srcRect b="0" l="0" r="77106" t="0"/>
          <a:stretch/>
        </p:blipFill>
        <p:spPr>
          <a:xfrm>
            <a:off x="8337966" y="116579"/>
            <a:ext cx="461695" cy="366049"/>
          </a:xfrm>
          <a:prstGeom prst="rect">
            <a:avLst/>
          </a:prstGeom>
          <a:noFill/>
          <a:ln>
            <a:noFill/>
          </a:ln>
        </p:spPr>
      </p:pic>
      <p:sp>
        <p:nvSpPr>
          <p:cNvPr id="97" name="Google Shape;97;g2c561333ef5_2_8"/>
          <p:cNvSpPr txBox="1"/>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p>
            <a:pPr indent="0" lvl="0" marL="0" rtl="0" algn="ctr">
              <a:spcBef>
                <a:spcPts val="0"/>
              </a:spcBef>
              <a:spcAft>
                <a:spcPts val="0"/>
              </a:spcAft>
              <a:buNone/>
            </a:pPr>
            <a:r>
              <a:rPr lang="en-US" sz="4200">
                <a:solidFill>
                  <a:srgbClr val="000000"/>
                </a:solidFill>
              </a:rPr>
              <a:t>What is implicit bias?</a:t>
            </a:r>
            <a:endParaRPr sz="4200">
              <a:solidFill>
                <a:srgbClr val="000000"/>
              </a:solidFill>
            </a:endParaRPr>
          </a:p>
        </p:txBody>
      </p:sp>
      <p:sp>
        <p:nvSpPr>
          <p:cNvPr id="98" name="Google Shape;98;g2c561333ef5_2_8"/>
          <p:cNvSpPr txBox="1"/>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p>
            <a:pPr indent="0" lvl="0" marL="0" rtl="0" algn="l">
              <a:lnSpc>
                <a:spcPct val="115000"/>
              </a:lnSpc>
              <a:spcBef>
                <a:spcPts val="0"/>
              </a:spcBef>
              <a:spcAft>
                <a:spcPts val="0"/>
              </a:spcAft>
              <a:buNone/>
            </a:pPr>
            <a:r>
              <a:rPr b="1" lang="en-US" sz="1900">
                <a:solidFill>
                  <a:srgbClr val="202124"/>
                </a:solidFill>
                <a:latin typeface="Roboto"/>
                <a:ea typeface="Roboto"/>
                <a:cs typeface="Roboto"/>
                <a:sym typeface="Roboto"/>
              </a:rPr>
              <a:t>“when we have attitudes towards people or associate stereotypes without our conscious knowledge</a:t>
            </a:r>
            <a:r>
              <a:rPr lang="en-US" sz="1900">
                <a:solidFill>
                  <a:srgbClr val="202124"/>
                </a:solidFill>
                <a:latin typeface="Roboto"/>
                <a:ea typeface="Roboto"/>
                <a:cs typeface="Roboto"/>
                <a:sym typeface="Roboto"/>
              </a:rPr>
              <a:t>.”</a:t>
            </a:r>
            <a:endParaRPr sz="1900">
              <a:solidFill>
                <a:srgbClr val="202124"/>
              </a:solidFill>
              <a:latin typeface="Roboto"/>
              <a:ea typeface="Roboto"/>
              <a:cs typeface="Roboto"/>
              <a:sym typeface="Roboto"/>
            </a:endParaRPr>
          </a:p>
          <a:p>
            <a:pPr indent="0" lvl="0" marL="0" rtl="0" algn="l">
              <a:lnSpc>
                <a:spcPct val="115000"/>
              </a:lnSpc>
              <a:spcBef>
                <a:spcPts val="1200"/>
              </a:spcBef>
              <a:spcAft>
                <a:spcPts val="1200"/>
              </a:spcAft>
              <a:buNone/>
            </a:pPr>
            <a:r>
              <a:rPr lang="en-US">
                <a:solidFill>
                  <a:srgbClr val="202124"/>
                </a:solidFill>
                <a:latin typeface="Roboto"/>
                <a:ea typeface="Roboto"/>
                <a:cs typeface="Roboto"/>
                <a:sym typeface="Roboto"/>
              </a:rPr>
              <a:t>Source: </a:t>
            </a:r>
            <a:r>
              <a:rPr lang="en-US" u="sng">
                <a:solidFill>
                  <a:srgbClr val="0097A7"/>
                </a:solidFill>
                <a:latin typeface="Roboto"/>
                <a:ea typeface="Roboto"/>
                <a:cs typeface="Roboto"/>
                <a:sym typeface="Roboto"/>
                <a:hlinkClick r:id="rId5">
                  <a:extLst>
                    <a:ext uri="{A12FA001-AC4F-418D-AE19-62706E023703}">
                      <ahyp:hlinkClr val="tx"/>
                    </a:ext>
                  </a:extLst>
                </a:hlinkClick>
              </a:rPr>
              <a:t>https://perception.org/research/implicit-bias/</a:t>
            </a:r>
            <a:endParaRPr>
              <a:solidFill>
                <a:srgbClr val="202124"/>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6"/>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4" name="Google Shape;104;p16"/>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105" name="Google Shape;105;p16"/>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06" name="Google Shape;106;p16"/>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07" name="Google Shape;107;p16"/>
          <p:cNvSpPr txBox="1"/>
          <p:nvPr/>
        </p:nvSpPr>
        <p:spPr>
          <a:xfrm>
            <a:off x="-988431" y="116564"/>
            <a:ext cx="4578000" cy="5232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a:p>
            <a:pPr indent="0" lvl="0" marL="0" marR="0" rtl="0" algn="ctr">
              <a:lnSpc>
                <a:spcPct val="100000"/>
              </a:lnSpc>
              <a:spcBef>
                <a:spcPts val="0"/>
              </a:spcBef>
              <a:spcAft>
                <a:spcPts val="0"/>
              </a:spcAft>
              <a:buClr>
                <a:srgbClr val="000000"/>
              </a:buClr>
              <a:buSzPts val="1400"/>
              <a:buFont typeface="Arial"/>
              <a:buNone/>
            </a:pPr>
            <a:r>
              <a:t/>
            </a:r>
            <a:endParaRPr>
              <a:solidFill>
                <a:schemeClr val="dk1"/>
              </a:solidFill>
              <a:latin typeface="Proxima Nova"/>
              <a:ea typeface="Proxima Nova"/>
              <a:cs typeface="Proxima Nova"/>
              <a:sym typeface="Proxima Nova"/>
            </a:endParaRPr>
          </a:p>
        </p:txBody>
      </p:sp>
      <p:sp>
        <p:nvSpPr>
          <p:cNvPr id="108" name="Google Shape;108;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09" name="Google Shape;109;p16"/>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110" name="Google Shape;110;p16"/>
          <p:cNvSpPr txBox="1"/>
          <p:nvPr>
            <p:ph type="title"/>
          </p:nvPr>
        </p:nvSpPr>
        <p:spPr>
          <a:xfrm>
            <a:off x="311700" y="658517"/>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US" sz="2440"/>
              <a:t>Implicit Bias Test (IAT)</a:t>
            </a:r>
            <a:endParaRPr sz="2440"/>
          </a:p>
        </p:txBody>
      </p:sp>
      <p:sp>
        <p:nvSpPr>
          <p:cNvPr id="111" name="Google Shape;111;p16"/>
          <p:cNvSpPr txBox="1"/>
          <p:nvPr/>
        </p:nvSpPr>
        <p:spPr>
          <a:xfrm>
            <a:off x="-272825" y="991600"/>
            <a:ext cx="5596200" cy="415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US" sz="1500" u="sng">
                <a:solidFill>
                  <a:schemeClr val="accent5"/>
                </a:solidFill>
                <a:hlinkClick r:id="rId5">
                  <a:extLst>
                    <a:ext uri="{A12FA001-AC4F-418D-AE19-62706E023703}">
                      <ahyp:hlinkClr val="tx"/>
                    </a:ext>
                  </a:extLst>
                </a:hlinkClick>
              </a:rPr>
              <a:t>https://implicit.harvard.edu/implicit/selectatest.html</a:t>
            </a:r>
            <a:endParaRPr sz="1500">
              <a:solidFill>
                <a:schemeClr val="dk2"/>
              </a:solidFill>
            </a:endParaRPr>
          </a:p>
        </p:txBody>
      </p:sp>
      <p:pic>
        <p:nvPicPr>
          <p:cNvPr id="112" name="Google Shape;112;p16"/>
          <p:cNvPicPr preferRelativeResize="0"/>
          <p:nvPr/>
        </p:nvPicPr>
        <p:blipFill>
          <a:blip r:embed="rId6">
            <a:alphaModFix/>
          </a:blip>
          <a:stretch>
            <a:fillRect/>
          </a:stretch>
        </p:blipFill>
        <p:spPr>
          <a:xfrm>
            <a:off x="1874000" y="1407100"/>
            <a:ext cx="5481601" cy="3069126"/>
          </a:xfrm>
          <a:prstGeom prst="rect">
            <a:avLst/>
          </a:prstGeom>
          <a:noFill/>
          <a:ln>
            <a:noFill/>
          </a:ln>
        </p:spPr>
      </p:pic>
      <p:sp>
        <p:nvSpPr>
          <p:cNvPr id="113" name="Google Shape;113;p16"/>
          <p:cNvSpPr/>
          <p:nvPr/>
        </p:nvSpPr>
        <p:spPr>
          <a:xfrm>
            <a:off x="6866075" y="4263225"/>
            <a:ext cx="1110000" cy="213000"/>
          </a:xfrm>
          <a:prstGeom prst="leftArrow">
            <a:avLst>
              <a:gd fmla="val 100000" name="adj1"/>
              <a:gd fmla="val 69390" name="adj2"/>
            </a:avLst>
          </a:prstGeom>
          <a:solidFill>
            <a:srgbClr val="FFFF00"/>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a:t>Race IAT</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7"/>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19" name="Google Shape;119;p17"/>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120" name="Google Shape;120;p17"/>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21" name="Google Shape;121;p17"/>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22" name="Google Shape;122;p17"/>
          <p:cNvSpPr txBox="1"/>
          <p:nvPr/>
        </p:nvSpPr>
        <p:spPr>
          <a:xfrm>
            <a:off x="-988381" y="145714"/>
            <a:ext cx="4578000" cy="5232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a:p>
            <a:pPr indent="0" lvl="0" marL="0" marR="0" rtl="0" algn="ctr">
              <a:lnSpc>
                <a:spcPct val="100000"/>
              </a:lnSpc>
              <a:spcBef>
                <a:spcPts val="0"/>
              </a:spcBef>
              <a:spcAft>
                <a:spcPts val="0"/>
              </a:spcAft>
              <a:buClr>
                <a:srgbClr val="000000"/>
              </a:buClr>
              <a:buSzPts val="1400"/>
              <a:buFont typeface="Arial"/>
              <a:buNone/>
            </a:pPr>
            <a:r>
              <a:t/>
            </a:r>
            <a:endParaRPr>
              <a:solidFill>
                <a:schemeClr val="dk1"/>
              </a:solidFill>
              <a:latin typeface="Proxima Nova"/>
              <a:ea typeface="Proxima Nova"/>
              <a:cs typeface="Proxima Nova"/>
              <a:sym typeface="Proxima Nova"/>
            </a:endParaRPr>
          </a:p>
        </p:txBody>
      </p:sp>
      <p:sp>
        <p:nvSpPr>
          <p:cNvPr id="123" name="Google Shape;123;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24" name="Google Shape;124;p17"/>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125" name="Google Shape;125;p17"/>
          <p:cNvSpPr txBox="1"/>
          <p:nvPr/>
        </p:nvSpPr>
        <p:spPr>
          <a:xfrm>
            <a:off x="226208" y="708054"/>
            <a:ext cx="8520600" cy="572700"/>
          </a:xfrm>
          <a:prstGeom prst="rect">
            <a:avLst/>
          </a:prstGeom>
          <a:noFill/>
          <a:ln>
            <a:noFill/>
          </a:ln>
        </p:spPr>
        <p:txBody>
          <a:bodyPr anchorCtr="0" anchor="t" bIns="91425" lIns="91425" spcFirstLastPara="1" rIns="91425" wrap="square" tIns="91425">
            <a:normAutofit fontScale="85000" lnSpcReduction="20000"/>
          </a:bodyPr>
          <a:lstStyle/>
          <a:p>
            <a:pPr indent="0" lvl="0" marL="0" marR="0" rtl="0" algn="l">
              <a:lnSpc>
                <a:spcPct val="100000"/>
              </a:lnSpc>
              <a:spcBef>
                <a:spcPts val="0"/>
              </a:spcBef>
              <a:spcAft>
                <a:spcPts val="0"/>
              </a:spcAft>
              <a:buClr>
                <a:schemeClr val="dk1"/>
              </a:buClr>
              <a:buSzPct val="121212"/>
              <a:buFont typeface="Arial"/>
              <a:buNone/>
            </a:pPr>
            <a:r>
              <a:rPr lang="en-US" sz="3600">
                <a:solidFill>
                  <a:schemeClr val="dk1"/>
                </a:solidFill>
              </a:rPr>
              <a:t>Example of IAT responses (macrodata)</a:t>
            </a:r>
            <a:endParaRPr/>
          </a:p>
        </p:txBody>
      </p:sp>
      <p:pic>
        <p:nvPicPr>
          <p:cNvPr id="126" name="Google Shape;126;p17"/>
          <p:cNvPicPr preferRelativeResize="0"/>
          <p:nvPr/>
        </p:nvPicPr>
        <p:blipFill>
          <a:blip r:embed="rId5">
            <a:alphaModFix/>
          </a:blip>
          <a:stretch>
            <a:fillRect/>
          </a:stretch>
        </p:blipFill>
        <p:spPr>
          <a:xfrm>
            <a:off x="1675525" y="1319887"/>
            <a:ext cx="5792948" cy="302113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5"/>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2" name="Google Shape;132;p5"/>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133" name="Google Shape;133;p5"/>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34" name="Google Shape;134;p5"/>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35" name="Google Shape;135;p5"/>
          <p:cNvSpPr txBox="1"/>
          <p:nvPr/>
        </p:nvSpPr>
        <p:spPr>
          <a:xfrm>
            <a:off x="-945381" y="116564"/>
            <a:ext cx="4578000" cy="5232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a:p>
            <a:pPr indent="0" lvl="0" marL="0" marR="0" rtl="0" algn="ctr">
              <a:lnSpc>
                <a:spcPct val="100000"/>
              </a:lnSpc>
              <a:spcBef>
                <a:spcPts val="0"/>
              </a:spcBef>
              <a:spcAft>
                <a:spcPts val="0"/>
              </a:spcAft>
              <a:buClr>
                <a:srgbClr val="000000"/>
              </a:buClr>
              <a:buSzPts val="1400"/>
              <a:buFont typeface="Arial"/>
              <a:buNone/>
            </a:pPr>
            <a:r>
              <a:t/>
            </a:r>
            <a:endParaRPr>
              <a:solidFill>
                <a:schemeClr val="dk1"/>
              </a:solidFill>
              <a:latin typeface="Proxima Nova"/>
              <a:ea typeface="Proxima Nova"/>
              <a:cs typeface="Proxima Nova"/>
              <a:sym typeface="Proxima Nova"/>
            </a:endParaRPr>
          </a:p>
        </p:txBody>
      </p:sp>
      <p:sp>
        <p:nvSpPr>
          <p:cNvPr id="136" name="Google Shape;136;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37" name="Google Shape;137;p5"/>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138" name="Google Shape;138;p5"/>
          <p:cNvSpPr txBox="1"/>
          <p:nvPr/>
        </p:nvSpPr>
        <p:spPr>
          <a:xfrm>
            <a:off x="311700" y="867650"/>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605"/>
              <a:buNone/>
            </a:pPr>
            <a:r>
              <a:rPr b="1" lang="en-US" sz="2400">
                <a:solidFill>
                  <a:srgbClr val="000000"/>
                </a:solidFill>
              </a:rPr>
              <a:t>Question Formulation Technique (QFT)</a:t>
            </a:r>
            <a:endParaRPr b="1" sz="2400">
              <a:solidFill>
                <a:srgbClr val="000000"/>
              </a:solidFill>
            </a:endParaRPr>
          </a:p>
          <a:p>
            <a:pPr indent="0" lvl="0" marL="0" rtl="0" algn="ctr">
              <a:lnSpc>
                <a:spcPct val="80000"/>
              </a:lnSpc>
              <a:spcBef>
                <a:spcPts val="0"/>
              </a:spcBef>
              <a:spcAft>
                <a:spcPts val="0"/>
              </a:spcAft>
              <a:buSzPts val="605"/>
              <a:buNone/>
            </a:pPr>
            <a:r>
              <a:rPr b="1" lang="en-US" sz="2400">
                <a:solidFill>
                  <a:srgbClr val="000000"/>
                </a:solidFill>
              </a:rPr>
              <a:t>RULES</a:t>
            </a:r>
            <a:endParaRPr b="1" sz="2400">
              <a:solidFill>
                <a:srgbClr val="000000"/>
              </a:solidFill>
            </a:endParaRPr>
          </a:p>
        </p:txBody>
      </p:sp>
      <p:sp>
        <p:nvSpPr>
          <p:cNvPr id="139" name="Google Shape;139;p5"/>
          <p:cNvSpPr txBox="1"/>
          <p:nvPr/>
        </p:nvSpPr>
        <p:spPr>
          <a:xfrm>
            <a:off x="311700" y="1908150"/>
            <a:ext cx="8520600" cy="3002400"/>
          </a:xfrm>
          <a:prstGeom prst="rect">
            <a:avLst/>
          </a:prstGeom>
          <a:noFill/>
          <a:ln>
            <a:noFill/>
          </a:ln>
        </p:spPr>
        <p:txBody>
          <a:bodyPr anchorCtr="0" anchor="t" bIns="91425" lIns="91425" spcFirstLastPara="1" rIns="91425" wrap="square" tIns="91425">
            <a:normAutofit/>
          </a:bodyPr>
          <a:lstStyle/>
          <a:p>
            <a:pPr indent="-333375" lvl="0" marL="457200" rtl="0" algn="l">
              <a:lnSpc>
                <a:spcPct val="115000"/>
              </a:lnSpc>
              <a:spcBef>
                <a:spcPts val="1700"/>
              </a:spcBef>
              <a:spcAft>
                <a:spcPts val="0"/>
              </a:spcAft>
              <a:buClr>
                <a:srgbClr val="231F20"/>
              </a:buClr>
              <a:buSzPts val="1650"/>
              <a:buAutoNum type="arabicPeriod"/>
            </a:pPr>
            <a:r>
              <a:rPr lang="en-US" sz="1650">
                <a:solidFill>
                  <a:srgbClr val="231F20"/>
                </a:solidFill>
                <a:highlight>
                  <a:srgbClr val="FFFFFF"/>
                </a:highlight>
              </a:rPr>
              <a:t>Ask as many questions as you can.</a:t>
            </a:r>
            <a:endParaRPr sz="1650">
              <a:solidFill>
                <a:srgbClr val="231F20"/>
              </a:solidFill>
              <a:highlight>
                <a:srgbClr val="FFFFFF"/>
              </a:highlight>
            </a:endParaRPr>
          </a:p>
          <a:p>
            <a:pPr indent="-333375" lvl="0" marL="457200" rtl="0" algn="l">
              <a:lnSpc>
                <a:spcPct val="115000"/>
              </a:lnSpc>
              <a:spcBef>
                <a:spcPts val="0"/>
              </a:spcBef>
              <a:spcAft>
                <a:spcPts val="0"/>
              </a:spcAft>
              <a:buClr>
                <a:srgbClr val="231F20"/>
              </a:buClr>
              <a:buSzPts val="1650"/>
              <a:buAutoNum type="arabicPeriod"/>
            </a:pPr>
            <a:r>
              <a:rPr lang="en-US" sz="1650">
                <a:solidFill>
                  <a:srgbClr val="231F20"/>
                </a:solidFill>
                <a:highlight>
                  <a:srgbClr val="FFFFFF"/>
                </a:highlight>
              </a:rPr>
              <a:t>Do not stop to discuss, judge, or answer the questions.</a:t>
            </a:r>
            <a:endParaRPr sz="1650">
              <a:solidFill>
                <a:srgbClr val="231F20"/>
              </a:solidFill>
              <a:highlight>
                <a:srgbClr val="FFFFFF"/>
              </a:highlight>
            </a:endParaRPr>
          </a:p>
          <a:p>
            <a:pPr indent="-333375" lvl="0" marL="457200" rtl="0" algn="l">
              <a:lnSpc>
                <a:spcPct val="115000"/>
              </a:lnSpc>
              <a:spcBef>
                <a:spcPts val="0"/>
              </a:spcBef>
              <a:spcAft>
                <a:spcPts val="0"/>
              </a:spcAft>
              <a:buClr>
                <a:srgbClr val="231F20"/>
              </a:buClr>
              <a:buSzPts val="1650"/>
              <a:buAutoNum type="arabicPeriod"/>
            </a:pPr>
            <a:r>
              <a:rPr lang="en-US" sz="1650">
                <a:solidFill>
                  <a:srgbClr val="231F20"/>
                </a:solidFill>
                <a:highlight>
                  <a:srgbClr val="FFFFFF"/>
                </a:highlight>
              </a:rPr>
              <a:t>Write down every question exactly as it is stated.</a:t>
            </a:r>
            <a:endParaRPr sz="1650">
              <a:solidFill>
                <a:srgbClr val="231F20"/>
              </a:solidFill>
              <a:highlight>
                <a:srgbClr val="FFFFFF"/>
              </a:highlight>
            </a:endParaRPr>
          </a:p>
          <a:p>
            <a:pPr indent="-333375" lvl="0" marL="457200" rtl="0" algn="l">
              <a:lnSpc>
                <a:spcPct val="115000"/>
              </a:lnSpc>
              <a:spcBef>
                <a:spcPts val="0"/>
              </a:spcBef>
              <a:spcAft>
                <a:spcPts val="0"/>
              </a:spcAft>
              <a:buClr>
                <a:srgbClr val="231F20"/>
              </a:buClr>
              <a:buSzPts val="1650"/>
              <a:buAutoNum type="arabicPeriod"/>
            </a:pPr>
            <a:r>
              <a:rPr lang="en-US" sz="1650">
                <a:solidFill>
                  <a:srgbClr val="231F20"/>
                </a:solidFill>
                <a:highlight>
                  <a:srgbClr val="FFFFFF"/>
                </a:highlight>
              </a:rPr>
              <a:t>Change any statement into a question.</a:t>
            </a:r>
            <a:endParaRPr sz="1650">
              <a:solidFill>
                <a:srgbClr val="231F20"/>
              </a:solidFill>
              <a:highlight>
                <a:srgbClr val="FFFFFF"/>
              </a:highlight>
            </a:endParaRPr>
          </a:p>
          <a:p>
            <a:pPr indent="0" lvl="0" marL="0" rtl="0" algn="l">
              <a:lnSpc>
                <a:spcPct val="115000"/>
              </a:lnSpc>
              <a:spcBef>
                <a:spcPts val="1700"/>
              </a:spcBef>
              <a:spcAft>
                <a:spcPts val="1200"/>
              </a:spcAft>
              <a:buNone/>
            </a:pPr>
            <a:r>
              <a:t/>
            </a:r>
            <a:endParaRPr sz="1800">
              <a:solidFill>
                <a:srgbClr val="595959"/>
              </a:solidFill>
            </a:endParaRPr>
          </a:p>
        </p:txBody>
      </p:sp>
      <p:sp>
        <p:nvSpPr>
          <p:cNvPr id="140" name="Google Shape;140;p5"/>
          <p:cNvSpPr txBox="1"/>
          <p:nvPr/>
        </p:nvSpPr>
        <p:spPr>
          <a:xfrm>
            <a:off x="224525" y="4250225"/>
            <a:ext cx="7970400" cy="523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rgbClr val="231F20"/>
                </a:solidFill>
                <a:highlight>
                  <a:srgbClr val="FFFFFF"/>
                </a:highlight>
              </a:rPr>
              <a:t>Source: The Question Formulation Technique (QFT) was created by the Right Question Institute (</a:t>
            </a:r>
            <a:r>
              <a:rPr lang="en-US" sz="1100">
                <a:solidFill>
                  <a:srgbClr val="2DB0B6"/>
                </a:solidFill>
                <a:highlight>
                  <a:srgbClr val="FFFFFF"/>
                </a:highlight>
                <a:uFill>
                  <a:noFill/>
                </a:uFill>
                <a:hlinkClick r:id="rId5">
                  <a:extLst>
                    <a:ext uri="{A12FA001-AC4F-418D-AE19-62706E023703}">
                      <ahyp:hlinkClr val="tx"/>
                    </a:ext>
                  </a:extLst>
                </a:hlinkClick>
              </a:rPr>
              <a:t>rightquestion.org</a:t>
            </a:r>
            <a:r>
              <a:rPr lang="en-US" sz="1100">
                <a:solidFill>
                  <a:srgbClr val="231F20"/>
                </a:solidFill>
                <a:highlight>
                  <a:srgbClr val="FFFFFF"/>
                </a:highlight>
              </a:rPr>
              <a:t>)</a:t>
            </a:r>
            <a:endParaRPr sz="1100">
              <a:solidFill>
                <a:srgbClr val="231F20"/>
              </a:solidFill>
              <a:highlight>
                <a:srgbClr val="FFFFFF"/>
              </a:highlight>
            </a:endParaRPr>
          </a:p>
          <a:p>
            <a:pPr indent="0" lvl="0" marL="0" rtl="0" algn="l">
              <a:lnSpc>
                <a:spcPct val="115000"/>
              </a:lnSpc>
              <a:spcBef>
                <a:spcPts val="2500"/>
              </a:spcBef>
              <a:spcAft>
                <a:spcPts val="0"/>
              </a:spcAft>
              <a:buClr>
                <a:schemeClr val="dk1"/>
              </a:buClr>
              <a:buSzPts val="1100"/>
              <a:buFont typeface="Arial"/>
              <a:buNone/>
            </a:pPr>
            <a:r>
              <a:t/>
            </a:r>
            <a:endParaRPr sz="1300">
              <a:solidFill>
                <a:schemeClr val="dk1"/>
              </a:solidFill>
            </a:endParaRPr>
          </a:p>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6"/>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6" name="Google Shape;146;p6"/>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147" name="Google Shape;147;p6"/>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48" name="Google Shape;148;p6"/>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49" name="Google Shape;149;p6"/>
          <p:cNvSpPr txBox="1"/>
          <p:nvPr/>
        </p:nvSpPr>
        <p:spPr>
          <a:xfrm>
            <a:off x="-963356" y="94264"/>
            <a:ext cx="4578000" cy="5232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a:p>
            <a:pPr indent="0" lvl="0" marL="0" marR="0" rtl="0" algn="ctr">
              <a:lnSpc>
                <a:spcPct val="100000"/>
              </a:lnSpc>
              <a:spcBef>
                <a:spcPts val="0"/>
              </a:spcBef>
              <a:spcAft>
                <a:spcPts val="0"/>
              </a:spcAft>
              <a:buClr>
                <a:srgbClr val="000000"/>
              </a:buClr>
              <a:buSzPts val="1400"/>
              <a:buFont typeface="Arial"/>
              <a:buNone/>
            </a:pPr>
            <a:r>
              <a:t/>
            </a:r>
            <a:endParaRPr>
              <a:solidFill>
                <a:schemeClr val="dk1"/>
              </a:solidFill>
              <a:latin typeface="Proxima Nova"/>
              <a:ea typeface="Proxima Nova"/>
              <a:cs typeface="Proxima Nova"/>
              <a:sym typeface="Proxima Nova"/>
            </a:endParaRPr>
          </a:p>
        </p:txBody>
      </p:sp>
      <p:sp>
        <p:nvSpPr>
          <p:cNvPr id="150" name="Google Shape;150;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51" name="Google Shape;151;p6"/>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pic>
        <p:nvPicPr>
          <p:cNvPr id="152" name="Google Shape;152;p6"/>
          <p:cNvPicPr preferRelativeResize="0"/>
          <p:nvPr/>
        </p:nvPicPr>
        <p:blipFill>
          <a:blip r:embed="rId5">
            <a:alphaModFix/>
          </a:blip>
          <a:stretch>
            <a:fillRect/>
          </a:stretch>
        </p:blipFill>
        <p:spPr>
          <a:xfrm>
            <a:off x="1119025" y="696024"/>
            <a:ext cx="6905950" cy="3828000"/>
          </a:xfrm>
          <a:prstGeom prst="rect">
            <a:avLst/>
          </a:prstGeom>
          <a:noFill/>
          <a:ln>
            <a:noFill/>
          </a:ln>
        </p:spPr>
      </p:pic>
      <p:sp>
        <p:nvSpPr>
          <p:cNvPr id="153" name="Google Shape;153;p6"/>
          <p:cNvSpPr txBox="1"/>
          <p:nvPr/>
        </p:nvSpPr>
        <p:spPr>
          <a:xfrm>
            <a:off x="3750600" y="742600"/>
            <a:ext cx="2038500" cy="492600"/>
          </a:xfrm>
          <a:prstGeom prst="rect">
            <a:avLst/>
          </a:prstGeom>
          <a:solidFill>
            <a:srgbClr val="EEFF4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000"/>
              <a:t>QFocus</a:t>
            </a:r>
            <a:endParaRPr b="1" sz="2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7"/>
          <p:cNvSpPr/>
          <p:nvPr/>
        </p:nvSpPr>
        <p:spPr>
          <a:xfrm>
            <a:off x="0" y="0"/>
            <a:ext cx="9144000" cy="54091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9" name="Google Shape;159;p7"/>
          <p:cNvSpPr/>
          <p:nvPr/>
        </p:nvSpPr>
        <p:spPr>
          <a:xfrm>
            <a:off x="0" y="4602587"/>
            <a:ext cx="9144000" cy="540913"/>
          </a:xfrm>
          <a:prstGeom prst="rect">
            <a:avLst/>
          </a:prstGeom>
          <a:solidFill>
            <a:srgbClr val="F6F6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160" name="Google Shape;160;p7"/>
          <p:cNvCxnSpPr/>
          <p:nvPr/>
        </p:nvCxnSpPr>
        <p:spPr>
          <a:xfrm>
            <a:off x="0" y="540913"/>
            <a:ext cx="9144000" cy="0"/>
          </a:xfrm>
          <a:prstGeom prst="straightConnector1">
            <a:avLst/>
          </a:prstGeom>
          <a:noFill/>
          <a:ln cap="flat" cmpd="sng" w="9525">
            <a:solidFill>
              <a:srgbClr val="FF803C"/>
            </a:solidFill>
            <a:prstDash val="solid"/>
            <a:round/>
            <a:headEnd len="sm" w="sm" type="none"/>
            <a:tailEnd len="sm" w="sm" type="none"/>
          </a:ln>
        </p:spPr>
      </p:cxnSp>
      <p:pic>
        <p:nvPicPr>
          <p:cNvPr id="161" name="Google Shape;161;p7"/>
          <p:cNvPicPr preferRelativeResize="0"/>
          <p:nvPr/>
        </p:nvPicPr>
        <p:blipFill rotWithShape="1">
          <a:blip r:embed="rId3">
            <a:alphaModFix/>
          </a:blip>
          <a:srcRect b="0" l="0" r="0" t="0"/>
          <a:stretch/>
        </p:blipFill>
        <p:spPr>
          <a:xfrm>
            <a:off x="311700" y="4773415"/>
            <a:ext cx="2806636" cy="173204"/>
          </a:xfrm>
          <a:prstGeom prst="rect">
            <a:avLst/>
          </a:prstGeom>
          <a:noFill/>
          <a:ln>
            <a:noFill/>
          </a:ln>
        </p:spPr>
      </p:pic>
      <p:sp>
        <p:nvSpPr>
          <p:cNvPr id="162" name="Google Shape;162;p7"/>
          <p:cNvSpPr txBox="1"/>
          <p:nvPr/>
        </p:nvSpPr>
        <p:spPr>
          <a:xfrm>
            <a:off x="-942256" y="145702"/>
            <a:ext cx="4578000" cy="3078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400"/>
              <a:buFont typeface="Arial"/>
              <a:buNone/>
            </a:pPr>
            <a:r>
              <a:rPr lang="en-US">
                <a:solidFill>
                  <a:schemeClr val="dk1"/>
                </a:solidFill>
                <a:latin typeface="Proxima Nova"/>
                <a:ea typeface="Proxima Nova"/>
                <a:cs typeface="Proxima Nova"/>
                <a:sym typeface="Proxima Nova"/>
              </a:rPr>
              <a:t>Implicit Bias and Racism</a:t>
            </a:r>
            <a:endParaRPr>
              <a:solidFill>
                <a:schemeClr val="dk1"/>
              </a:solidFill>
            </a:endParaRPr>
          </a:p>
        </p:txBody>
      </p:sp>
      <p:sp>
        <p:nvSpPr>
          <p:cNvPr id="163" name="Google Shape;163;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US"/>
              <a:t>‹#›</a:t>
            </a:fld>
            <a:endParaRPr/>
          </a:p>
        </p:txBody>
      </p:sp>
      <p:pic>
        <p:nvPicPr>
          <p:cNvPr id="164" name="Google Shape;164;p7"/>
          <p:cNvPicPr preferRelativeResize="0"/>
          <p:nvPr/>
        </p:nvPicPr>
        <p:blipFill rotWithShape="1">
          <a:blip r:embed="rId4">
            <a:alphaModFix/>
          </a:blip>
          <a:srcRect b="0" l="0" r="77107" t="0"/>
          <a:stretch/>
        </p:blipFill>
        <p:spPr>
          <a:xfrm>
            <a:off x="8337966" y="116579"/>
            <a:ext cx="461695" cy="366049"/>
          </a:xfrm>
          <a:prstGeom prst="rect">
            <a:avLst/>
          </a:prstGeom>
          <a:noFill/>
          <a:ln>
            <a:noFill/>
          </a:ln>
        </p:spPr>
      </p:pic>
      <p:sp>
        <p:nvSpPr>
          <p:cNvPr id="165" name="Google Shape;165;p7"/>
          <p:cNvSpPr txBox="1"/>
          <p:nvPr/>
        </p:nvSpPr>
        <p:spPr>
          <a:xfrm>
            <a:off x="226208" y="714896"/>
            <a:ext cx="8520600" cy="572700"/>
          </a:xfrm>
          <a:prstGeom prst="rect">
            <a:avLst/>
          </a:prstGeom>
          <a:noFill/>
          <a:ln>
            <a:noFill/>
          </a:ln>
        </p:spPr>
        <p:txBody>
          <a:bodyPr anchorCtr="0" anchor="t" bIns="91425" lIns="91425" spcFirstLastPara="1" rIns="91425" wrap="square" tIns="91425">
            <a:normAutofit fontScale="85000" lnSpcReduction="20000"/>
          </a:bodyPr>
          <a:lstStyle/>
          <a:p>
            <a:pPr indent="0" lvl="0" marL="0" marR="0" rtl="0" algn="l">
              <a:lnSpc>
                <a:spcPct val="100000"/>
              </a:lnSpc>
              <a:spcBef>
                <a:spcPts val="0"/>
              </a:spcBef>
              <a:spcAft>
                <a:spcPts val="0"/>
              </a:spcAft>
              <a:buClr>
                <a:schemeClr val="dk1"/>
              </a:buClr>
              <a:buSzPct val="133333"/>
              <a:buFont typeface="Arial"/>
              <a:buNone/>
            </a:pPr>
            <a:r>
              <a:rPr lang="en-US" sz="3600">
                <a:solidFill>
                  <a:schemeClr val="dk1"/>
                </a:solidFill>
              </a:rPr>
              <a:t>Step 1: Generate Questions</a:t>
            </a:r>
            <a:endParaRPr b="0" i="0" sz="3600" u="none" cap="none" strike="noStrike">
              <a:solidFill>
                <a:schemeClr val="dk1"/>
              </a:solidFill>
              <a:latin typeface="Arial"/>
              <a:ea typeface="Arial"/>
              <a:cs typeface="Arial"/>
              <a:sym typeface="Arial"/>
            </a:endParaRPr>
          </a:p>
        </p:txBody>
      </p:sp>
      <p:sp>
        <p:nvSpPr>
          <p:cNvPr id="166" name="Google Shape;166;p7"/>
          <p:cNvSpPr txBox="1"/>
          <p:nvPr/>
        </p:nvSpPr>
        <p:spPr>
          <a:xfrm>
            <a:off x="311700" y="1322313"/>
            <a:ext cx="8520600" cy="3416400"/>
          </a:xfrm>
          <a:prstGeom prst="rect">
            <a:avLst/>
          </a:prstGeom>
          <a:noFill/>
          <a:ln>
            <a:noFill/>
          </a:ln>
        </p:spPr>
        <p:txBody>
          <a:bodyPr anchorCtr="0" anchor="t" bIns="91425" lIns="91425" spcFirstLastPara="1" rIns="91425" wrap="square" tIns="91425">
            <a:normAutofit/>
          </a:bodyPr>
          <a:lstStyle/>
          <a:p>
            <a:pPr indent="-333375" lvl="0" marL="457200" rtl="0" algn="l">
              <a:lnSpc>
                <a:spcPct val="115000"/>
              </a:lnSpc>
              <a:spcBef>
                <a:spcPts val="0"/>
              </a:spcBef>
              <a:spcAft>
                <a:spcPts val="0"/>
              </a:spcAft>
              <a:buClr>
                <a:srgbClr val="231F20"/>
              </a:buClr>
              <a:buSzPts val="1650"/>
              <a:buChar char="●"/>
            </a:pPr>
            <a:r>
              <a:rPr lang="en-US" sz="1650">
                <a:solidFill>
                  <a:srgbClr val="231F20"/>
                </a:solidFill>
                <a:highlight>
                  <a:srgbClr val="FFFFFF"/>
                </a:highlight>
              </a:rPr>
              <a:t>Follow the rules</a:t>
            </a:r>
            <a:endParaRPr sz="1650">
              <a:solidFill>
                <a:srgbClr val="231F20"/>
              </a:solidFill>
              <a:highlight>
                <a:srgbClr val="FFFFFF"/>
              </a:highlight>
            </a:endParaRPr>
          </a:p>
          <a:p>
            <a:pPr indent="-333375" lvl="0" marL="457200" rtl="0" algn="l">
              <a:lnSpc>
                <a:spcPct val="115000"/>
              </a:lnSpc>
              <a:spcBef>
                <a:spcPts val="0"/>
              </a:spcBef>
              <a:spcAft>
                <a:spcPts val="0"/>
              </a:spcAft>
              <a:buClr>
                <a:srgbClr val="231F20"/>
              </a:buClr>
              <a:buSzPts val="1650"/>
              <a:buChar char="●"/>
            </a:pPr>
            <a:r>
              <a:rPr lang="en-US" sz="1650">
                <a:solidFill>
                  <a:srgbClr val="231F20"/>
                </a:solidFill>
                <a:highlight>
                  <a:srgbClr val="FFFFFF"/>
                </a:highlight>
              </a:rPr>
              <a:t>Make a list of questions using the QFocus as the focus for questions</a:t>
            </a:r>
            <a:endParaRPr sz="1650">
              <a:solidFill>
                <a:srgbClr val="231F20"/>
              </a:solidFill>
              <a:highlight>
                <a:srgbClr val="FFFFFF"/>
              </a:highlight>
            </a:endParaRPr>
          </a:p>
          <a:p>
            <a:pPr indent="-333375" lvl="0" marL="457200" rtl="0" algn="l">
              <a:lnSpc>
                <a:spcPct val="115000"/>
              </a:lnSpc>
              <a:spcBef>
                <a:spcPts val="0"/>
              </a:spcBef>
              <a:spcAft>
                <a:spcPts val="0"/>
              </a:spcAft>
              <a:buClr>
                <a:srgbClr val="231F20"/>
              </a:buClr>
              <a:buSzPts val="1650"/>
              <a:buChar char="●"/>
            </a:pPr>
            <a:r>
              <a:rPr lang="en-US" sz="1650">
                <a:solidFill>
                  <a:srgbClr val="231F20"/>
                </a:solidFill>
                <a:highlight>
                  <a:srgbClr val="FFFFFF"/>
                </a:highlight>
              </a:rPr>
              <a:t>Number each question (1, 2, 3, etc.) </a:t>
            </a:r>
            <a:endParaRPr sz="1800">
              <a:solidFill>
                <a:srgbClr val="595959"/>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