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89" r:id="rId10"/>
    <p:sldId id="290" r:id="rId11"/>
    <p:sldId id="291" r:id="rId12"/>
    <p:sldId id="292" r:id="rId13"/>
    <p:sldId id="295" r:id="rId14"/>
    <p:sldId id="293" r:id="rId15"/>
    <p:sldId id="294" r:id="rId16"/>
    <p:sldId id="297" r:id="rId17"/>
    <p:sldId id="296" r:id="rId18"/>
    <p:sldId id="299" r:id="rId19"/>
    <p:sldId id="298" r:id="rId20"/>
    <p:sldId id="301" r:id="rId21"/>
    <p:sldId id="300" r:id="rId22"/>
    <p:sldId id="302" r:id="rId23"/>
    <p:sldId id="303" r:id="rId24"/>
    <p:sldId id="304" r:id="rId25"/>
    <p:sldId id="305" r:id="rId26"/>
    <p:sldId id="30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F803C"/>
    <a:srgbClr val="FF962C"/>
    <a:srgbClr val="FFA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72245"/>
  </p:normalViewPr>
  <p:slideViewPr>
    <p:cSldViewPr snapToGrid="0">
      <p:cViewPr varScale="1">
        <p:scale>
          <a:sx n="121" d="100"/>
          <a:sy n="121" d="100"/>
        </p:scale>
        <p:origin x="1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bYwMIvwXk?t=44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on: </a:t>
            </a:r>
            <a:r>
              <a:rPr lang="en" sz="1200" dirty="0">
                <a:solidFill>
                  <a:srgbClr val="211D1E"/>
                </a:solidFill>
                <a:latin typeface="Calibri"/>
                <a:ea typeface="Calibri"/>
                <a:cs typeface="Calibri"/>
                <a:sym typeface="Calibri"/>
              </a:rPr>
              <a:t>The Stavros Niarchos Brain Insight Lecture,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“Sleep Health in the USA:  Why Sleep is a Social Justice Issue.” by Dr. Carmela Alcantara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https://youtu.be/i-bYwMIvwXk?t=442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11D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8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6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1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03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9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88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7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8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70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95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82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9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2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6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-18875" y="0"/>
            <a:ext cx="9162900" cy="119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18875" y="889800"/>
            <a:ext cx="9162900" cy="1971900"/>
          </a:xfrm>
          <a:prstGeom prst="rect">
            <a:avLst/>
          </a:prstGeom>
          <a:solidFill>
            <a:srgbClr val="FDF4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04725" y="2991725"/>
            <a:ext cx="8469300" cy="1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F3772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  <a:endParaRPr sz="3800" dirty="0">
              <a:solidFill>
                <a:srgbClr val="F3772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1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050" y="1302651"/>
            <a:ext cx="5519900" cy="10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875" y="443688"/>
            <a:ext cx="4758239" cy="30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3"/>
          <p:cNvCxnSpPr/>
          <p:nvPr/>
        </p:nvCxnSpPr>
        <p:spPr>
          <a:xfrm>
            <a:off x="-9450" y="2861700"/>
            <a:ext cx="9173400" cy="0"/>
          </a:xfrm>
          <a:prstGeom prst="straightConnector1">
            <a:avLst/>
          </a:prstGeom>
          <a:noFill/>
          <a:ln w="28575" cap="flat" cmpd="sng">
            <a:solidFill>
              <a:srgbClr val="F377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-9450" y="889800"/>
            <a:ext cx="9173400" cy="0"/>
          </a:xfrm>
          <a:prstGeom prst="straightConnector1">
            <a:avLst/>
          </a:prstGeom>
          <a:noFill/>
          <a:ln w="28575" cap="flat" cmpd="sng">
            <a:solidFill>
              <a:srgbClr val="F377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3"/>
          <p:cNvCxnSpPr/>
          <p:nvPr/>
        </p:nvCxnSpPr>
        <p:spPr>
          <a:xfrm>
            <a:off x="-9450" y="4663225"/>
            <a:ext cx="9173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3162550" y="4817130"/>
            <a:ext cx="1268700" cy="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roxima Nova"/>
                <a:ea typeface="Proxima Nova"/>
                <a:cs typeface="Proxima Nova"/>
                <a:sym typeface="Proxima Nova"/>
              </a:rPr>
              <a:t>SUPPORTED BY: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4202" y="4801725"/>
            <a:ext cx="1925499" cy="2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3031F-10B8-F89D-F8F5-ACC9CC6A65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1;p21">
            <a:extLst>
              <a:ext uri="{FF2B5EF4-FFF2-40B4-BE49-F238E27FC236}">
                <a16:creationId xmlns:a16="http://schemas.microsoft.com/office/drawing/2014/main" id="{6EE39A2B-8C68-8A38-932F-4D055C88AAD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95" y="626327"/>
            <a:ext cx="7326810" cy="38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2;p21">
            <a:extLst>
              <a:ext uri="{FF2B5EF4-FFF2-40B4-BE49-F238E27FC236}">
                <a16:creationId xmlns:a16="http://schemas.microsoft.com/office/drawing/2014/main" id="{64CBC3B3-2FC7-D5BA-7789-6AD5B2B25F03}"/>
              </a:ext>
            </a:extLst>
          </p:cNvPr>
          <p:cNvSpPr txBox="1"/>
          <p:nvPr/>
        </p:nvSpPr>
        <p:spPr>
          <a:xfrm>
            <a:off x="1430236" y="3923063"/>
            <a:ext cx="168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2012 BSCS, elearn.bscs.org</a:t>
            </a:r>
            <a:endParaRPr sz="900"/>
          </a:p>
        </p:txBody>
      </p:sp>
    </p:spTree>
    <p:extLst>
      <p:ext uri="{BB962C8B-B14F-4D97-AF65-F5344CB8AC3E}">
        <p14:creationId xmlns:p14="http://schemas.microsoft.com/office/powerpoint/2010/main" val="89043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9;p22">
            <a:extLst>
              <a:ext uri="{FF2B5EF4-FFF2-40B4-BE49-F238E27FC236}">
                <a16:creationId xmlns:a16="http://schemas.microsoft.com/office/drawing/2014/main" id="{B35DFD4A-0316-832A-40F7-98AE407F544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8057" y="1165322"/>
            <a:ext cx="6141522" cy="33275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7;p22">
            <a:extLst>
              <a:ext uri="{FF2B5EF4-FFF2-40B4-BE49-F238E27FC236}">
                <a16:creationId xmlns:a16="http://schemas.microsoft.com/office/drawing/2014/main" id="{2BEC9E57-F6A1-BB4F-5052-60A0D4AD4FE9}"/>
              </a:ext>
            </a:extLst>
          </p:cNvPr>
          <p:cNvSpPr txBox="1">
            <a:spLocks/>
          </p:cNvSpPr>
          <p:nvPr/>
        </p:nvSpPr>
        <p:spPr>
          <a:xfrm>
            <a:off x="418577" y="540913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Step 2: “What it Means”</a:t>
            </a:r>
          </a:p>
        </p:txBody>
      </p:sp>
    </p:spTree>
    <p:extLst>
      <p:ext uri="{BB962C8B-B14F-4D97-AF65-F5344CB8AC3E}">
        <p14:creationId xmlns:p14="http://schemas.microsoft.com/office/powerpoint/2010/main" val="238467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6;p23">
            <a:extLst>
              <a:ext uri="{FF2B5EF4-FFF2-40B4-BE49-F238E27FC236}">
                <a16:creationId xmlns:a16="http://schemas.microsoft.com/office/drawing/2014/main" id="{58F1AE05-74AB-619B-CFEC-2004E17BA1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018" y="793459"/>
            <a:ext cx="5452753" cy="36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7;p23">
            <a:extLst>
              <a:ext uri="{FF2B5EF4-FFF2-40B4-BE49-F238E27FC236}">
                <a16:creationId xmlns:a16="http://schemas.microsoft.com/office/drawing/2014/main" id="{75BC1C27-DA6E-249F-2AE4-13D662284368}"/>
              </a:ext>
            </a:extLst>
          </p:cNvPr>
          <p:cNvSpPr txBox="1"/>
          <p:nvPr/>
        </p:nvSpPr>
        <p:spPr>
          <a:xfrm>
            <a:off x="1976229" y="3824721"/>
            <a:ext cx="102818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© 2012 BSCS, elearn.bscs.org</a:t>
            </a:r>
            <a:endParaRPr sz="9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6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4;p24">
            <a:extLst>
              <a:ext uri="{FF2B5EF4-FFF2-40B4-BE49-F238E27FC236}">
                <a16:creationId xmlns:a16="http://schemas.microsoft.com/office/drawing/2014/main" id="{C8F85DE7-CCF6-ABC4-7DA5-47B028D760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88" y="1135474"/>
            <a:ext cx="5890212" cy="3270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2;p24">
            <a:extLst>
              <a:ext uri="{FF2B5EF4-FFF2-40B4-BE49-F238E27FC236}">
                <a16:creationId xmlns:a16="http://schemas.microsoft.com/office/drawing/2014/main" id="{4856900C-DD66-7A1A-779E-0A803D8EEB0C}"/>
              </a:ext>
            </a:extLst>
          </p:cNvPr>
          <p:cNvSpPr txBox="1">
            <a:spLocks/>
          </p:cNvSpPr>
          <p:nvPr/>
        </p:nvSpPr>
        <p:spPr>
          <a:xfrm>
            <a:off x="311700" y="581477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Step 3: Caption</a:t>
            </a:r>
          </a:p>
        </p:txBody>
      </p:sp>
    </p:spTree>
    <p:extLst>
      <p:ext uri="{BB962C8B-B14F-4D97-AF65-F5344CB8AC3E}">
        <p14:creationId xmlns:p14="http://schemas.microsoft.com/office/powerpoint/2010/main" val="242591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0;p25">
            <a:extLst>
              <a:ext uri="{FF2B5EF4-FFF2-40B4-BE49-F238E27FC236}">
                <a16:creationId xmlns:a16="http://schemas.microsoft.com/office/drawing/2014/main" id="{FA613732-3F0E-FABB-F6DF-B9BA6DA68F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152" y="1710048"/>
            <a:ext cx="4253396" cy="2759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9;p25">
            <a:extLst>
              <a:ext uri="{FF2B5EF4-FFF2-40B4-BE49-F238E27FC236}">
                <a16:creationId xmlns:a16="http://schemas.microsoft.com/office/drawing/2014/main" id="{FF248865-0508-2CA8-0FF4-EA001C920707}"/>
              </a:ext>
            </a:extLst>
          </p:cNvPr>
          <p:cNvSpPr txBox="1">
            <a:spLocks/>
          </p:cNvSpPr>
          <p:nvPr/>
        </p:nvSpPr>
        <p:spPr>
          <a:xfrm>
            <a:off x="457950" y="779276"/>
            <a:ext cx="7489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1018"/>
            </a:pPr>
            <a:r>
              <a:rPr lang="en-US" sz="2365" b="1"/>
              <a:t>Based on the graph we just analyzed and the results of the survey, are we getting enough sleep?</a:t>
            </a:r>
            <a:endParaRPr lang="en-US" sz="2365" b="1" dirty="0"/>
          </a:p>
        </p:txBody>
      </p:sp>
    </p:spTree>
    <p:extLst>
      <p:ext uri="{BB962C8B-B14F-4D97-AF65-F5344CB8AC3E}">
        <p14:creationId xmlns:p14="http://schemas.microsoft.com/office/powerpoint/2010/main" val="18886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7;p26">
            <a:extLst>
              <a:ext uri="{FF2B5EF4-FFF2-40B4-BE49-F238E27FC236}">
                <a16:creationId xmlns:a16="http://schemas.microsoft.com/office/drawing/2014/main" id="{3C46D530-1BE8-B4E5-D127-79BABC58EA0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9615" y="2175641"/>
            <a:ext cx="3678426" cy="2230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5;p26">
            <a:extLst>
              <a:ext uri="{FF2B5EF4-FFF2-40B4-BE49-F238E27FC236}">
                <a16:creationId xmlns:a16="http://schemas.microsoft.com/office/drawing/2014/main" id="{568F8929-D798-970C-C86C-93886E781160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SzPts val="1800"/>
              <a:buFont typeface="Arial"/>
              <a:buAutoNum type="arabicPeriod"/>
            </a:pPr>
            <a:r>
              <a:rPr lang="en-US"/>
              <a:t>Each EXPERT GROUP will be responsible for analyzing a graph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/>
              <a:t>In each TEACHING GROUP, students will share what they learned in the EXPERT GROUP.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/>
              <a:t>Finally, we will synthesize (put together) what we learned from each group in a Turn and Talk and Class Discussion.</a:t>
            </a:r>
            <a:endParaRPr lang="en-US" dirty="0"/>
          </a:p>
        </p:txBody>
      </p:sp>
      <p:sp>
        <p:nvSpPr>
          <p:cNvPr id="11" name="Google Shape;146;p26">
            <a:extLst>
              <a:ext uri="{FF2B5EF4-FFF2-40B4-BE49-F238E27FC236}">
                <a16:creationId xmlns:a16="http://schemas.microsoft.com/office/drawing/2014/main" id="{47FAB132-3A37-6B50-A3B9-998D73A04412}"/>
              </a:ext>
            </a:extLst>
          </p:cNvPr>
          <p:cNvSpPr txBox="1">
            <a:spLocks/>
          </p:cNvSpPr>
          <p:nvPr/>
        </p:nvSpPr>
        <p:spPr>
          <a:xfrm>
            <a:off x="311700" y="5991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/>
              <a:t>Jigsaw Activity:  Sleep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5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3;p27">
            <a:extLst>
              <a:ext uri="{FF2B5EF4-FFF2-40B4-BE49-F238E27FC236}">
                <a16:creationId xmlns:a16="http://schemas.microsoft.com/office/drawing/2014/main" id="{30E23CC3-2F8E-FB43-25AC-878921F41D03}"/>
              </a:ext>
            </a:extLst>
          </p:cNvPr>
          <p:cNvSpPr txBox="1">
            <a:spLocks/>
          </p:cNvSpPr>
          <p:nvPr/>
        </p:nvSpPr>
        <p:spPr>
          <a:xfrm>
            <a:off x="311700" y="144361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Use the I</a:t>
            </a:r>
            <a:r>
              <a:rPr lang="en-US" baseline="30000" dirty="0"/>
              <a:t>2</a:t>
            </a:r>
            <a:r>
              <a:rPr lang="en-US" dirty="0"/>
              <a:t> Method to Analyze your Graph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What I See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What it Means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Caption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Answer any Additional Questions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Be sure everyone in your group is ready to share the following when they move to the TEACHING GROUP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Most important “What I See”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Most important “What it Means”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Your Caption</a:t>
            </a:r>
          </a:p>
          <a:p>
            <a:pPr marL="914400" lvl="1" indent="-317500">
              <a:buSzPts val="1400"/>
              <a:buFont typeface="Arial"/>
              <a:buAutoNum type="alphaLcPeriod"/>
            </a:pPr>
            <a:r>
              <a:rPr lang="en-US" dirty="0"/>
              <a:t>Additional questions and answers</a:t>
            </a:r>
          </a:p>
        </p:txBody>
      </p:sp>
      <p:sp>
        <p:nvSpPr>
          <p:cNvPr id="9" name="Google Shape;152;p27">
            <a:extLst>
              <a:ext uri="{FF2B5EF4-FFF2-40B4-BE49-F238E27FC236}">
                <a16:creationId xmlns:a16="http://schemas.microsoft.com/office/drawing/2014/main" id="{B2283C68-6F2F-DC52-C732-8784A2BC7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7080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Expert Group (15 minutes)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88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8;p28">
            <a:extLst>
              <a:ext uri="{FF2B5EF4-FFF2-40B4-BE49-F238E27FC236}">
                <a16:creationId xmlns:a16="http://schemas.microsoft.com/office/drawing/2014/main" id="{72DA89CD-EC72-D574-D795-B714EFE719E3}"/>
              </a:ext>
            </a:extLst>
          </p:cNvPr>
          <p:cNvSpPr txBox="1">
            <a:spLocks/>
          </p:cNvSpPr>
          <p:nvPr/>
        </p:nvSpPr>
        <p:spPr>
          <a:xfrm>
            <a:off x="226208" y="7080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Helpful Vocabulary for Expert Groups</a:t>
            </a:r>
          </a:p>
        </p:txBody>
      </p:sp>
      <p:sp>
        <p:nvSpPr>
          <p:cNvPr id="8" name="Google Shape;159;p28">
            <a:extLst>
              <a:ext uri="{FF2B5EF4-FFF2-40B4-BE49-F238E27FC236}">
                <a16:creationId xmlns:a16="http://schemas.microsoft.com/office/drawing/2014/main" id="{3B6E931A-079C-54C8-0A5E-A2C9DBE2DCD4}"/>
              </a:ext>
            </a:extLst>
          </p:cNvPr>
          <p:cNvSpPr txBox="1">
            <a:spLocks/>
          </p:cNvSpPr>
          <p:nvPr/>
        </p:nvSpPr>
        <p:spPr>
          <a:xfrm>
            <a:off x="311700" y="135701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 u="sng" dirty="0"/>
              <a:t>MACE (Major Adverse Cardiac Event)</a:t>
            </a:r>
            <a:r>
              <a:rPr lang="en-US" sz="1200" dirty="0"/>
              <a:t>: Bad health problems related to the heart. Examples include Heart Attack, Stroke, and Death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Ethnic Discrimination:</a:t>
            </a:r>
            <a:r>
              <a:rPr lang="en-US" sz="1200" dirty="0"/>
              <a:t> Unfair treatment due to one’s membership in an ethnic group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Acculturation Stress</a:t>
            </a:r>
            <a:r>
              <a:rPr lang="en-US" sz="1200" dirty="0"/>
              <a:t>: Mental and emotional stress of adapting to a new culture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Insomnia</a:t>
            </a:r>
            <a:r>
              <a:rPr lang="en-US" sz="1200" dirty="0"/>
              <a:t>:  Persistent (long-lasting) problems falling asleep and staying asleep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9" name="Google Shape;160;p28">
            <a:extLst>
              <a:ext uri="{FF2B5EF4-FFF2-40B4-BE49-F238E27FC236}">
                <a16:creationId xmlns:a16="http://schemas.microsoft.com/office/drawing/2014/main" id="{F1F88BCD-2E31-53F7-5A8C-2E28869D8927}"/>
              </a:ext>
            </a:extLst>
          </p:cNvPr>
          <p:cNvSpPr txBox="1">
            <a:spLocks/>
          </p:cNvSpPr>
          <p:nvPr/>
        </p:nvSpPr>
        <p:spPr>
          <a:xfrm>
            <a:off x="4486508" y="1281925"/>
            <a:ext cx="4347900" cy="44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 u="sng" dirty="0"/>
              <a:t>Problem-Solving:</a:t>
            </a:r>
            <a:r>
              <a:rPr lang="en-US" sz="1200" dirty="0"/>
              <a:t>  Ability to define problem and come up with solutions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Peer Support</a:t>
            </a:r>
            <a:r>
              <a:rPr lang="en-US" sz="1200" dirty="0"/>
              <a:t>: Giving and receiving assistance from friends, classmates, etc. 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Survival Probability</a:t>
            </a:r>
            <a:r>
              <a:rPr lang="en-US" sz="1200" dirty="0"/>
              <a:t>:  The percent chance that someone will survive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Chronic Stress:</a:t>
            </a:r>
            <a:r>
              <a:rPr lang="en-US" sz="1200" dirty="0"/>
              <a:t> Stress that lasts for a long period of time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“</a:t>
            </a:r>
            <a:r>
              <a:rPr lang="en-US" sz="1200" b="1" u="sng" dirty="0"/>
              <a:t>Sleepless</a:t>
            </a:r>
            <a:r>
              <a:rPr lang="en-US" sz="1200" dirty="0"/>
              <a:t>”: Less than seven hours of sleep for adults</a:t>
            </a:r>
          </a:p>
          <a:p>
            <a:pPr>
              <a:spcBef>
                <a:spcPts val="1200"/>
              </a:spcBef>
            </a:pPr>
            <a:r>
              <a:rPr lang="en-US" sz="1200" b="1" u="sng" dirty="0"/>
              <a:t>Social Justice: </a:t>
            </a:r>
            <a:r>
              <a:rPr lang="en-US" sz="1200" dirty="0"/>
              <a:t>The idea that opportunities such as education, employment, and health care should be equally accessible to all people in a society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29">
            <a:extLst>
              <a:ext uri="{FF2B5EF4-FFF2-40B4-BE49-F238E27FC236}">
                <a16:creationId xmlns:a16="http://schemas.microsoft.com/office/drawing/2014/main" id="{2F8F824D-A335-9A50-685B-9050BB72FB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065" y="1672901"/>
            <a:ext cx="5155870" cy="255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5;p29">
            <a:extLst>
              <a:ext uri="{FF2B5EF4-FFF2-40B4-BE49-F238E27FC236}">
                <a16:creationId xmlns:a16="http://schemas.microsoft.com/office/drawing/2014/main" id="{49B37A58-2E94-8632-5B5A-13005071FF94}"/>
              </a:ext>
            </a:extLst>
          </p:cNvPr>
          <p:cNvSpPr txBox="1">
            <a:spLocks/>
          </p:cNvSpPr>
          <p:nvPr/>
        </p:nvSpPr>
        <p:spPr>
          <a:xfrm>
            <a:off x="413658" y="904009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1;p30">
            <a:extLst>
              <a:ext uri="{FF2B5EF4-FFF2-40B4-BE49-F238E27FC236}">
                <a16:creationId xmlns:a16="http://schemas.microsoft.com/office/drawing/2014/main" id="{CD6AB922-B545-8F03-A3B3-318EFBCC2110}"/>
              </a:ext>
            </a:extLst>
          </p:cNvPr>
          <p:cNvSpPr txBox="1">
            <a:spLocks/>
          </p:cNvSpPr>
          <p:nvPr/>
        </p:nvSpPr>
        <p:spPr>
          <a:xfrm>
            <a:off x="311700" y="653359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#2</a:t>
            </a:r>
            <a:endParaRPr lang="en-US" dirty="0"/>
          </a:p>
        </p:txBody>
      </p:sp>
      <p:pic>
        <p:nvPicPr>
          <p:cNvPr id="7" name="Google Shape;172;p30">
            <a:extLst>
              <a:ext uri="{FF2B5EF4-FFF2-40B4-BE49-F238E27FC236}">
                <a16:creationId xmlns:a16="http://schemas.microsoft.com/office/drawing/2014/main" id="{79635DBD-FC31-FE79-888E-6AA58F9420F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018" y="1081826"/>
            <a:ext cx="5998800" cy="315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2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85B2-8C4F-BD16-E513-43354D1C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3600" b="1" dirty="0"/>
              <a:t>Sleep as a Social Justice Issue: </a:t>
            </a:r>
            <a:br>
              <a:rPr lang="en" sz="3600" b="1" dirty="0"/>
            </a:br>
            <a:r>
              <a:rPr lang="en-US" sz="2700" i="1" dirty="0"/>
              <a:t>Social Justice is the idea that all people should have equal rights and opportunities.</a:t>
            </a:r>
            <a:r>
              <a:rPr lang="en-US" sz="2700" dirty="0"/>
              <a:t> </a:t>
            </a:r>
            <a:br>
              <a:rPr lang="en-US" sz="2700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52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7;p31">
            <a:extLst>
              <a:ext uri="{FF2B5EF4-FFF2-40B4-BE49-F238E27FC236}">
                <a16:creationId xmlns:a16="http://schemas.microsoft.com/office/drawing/2014/main" id="{6B432FD8-CC17-F87A-087D-C9F9761C7E1D}"/>
              </a:ext>
            </a:extLst>
          </p:cNvPr>
          <p:cNvSpPr txBox="1">
            <a:spLocks/>
          </p:cNvSpPr>
          <p:nvPr/>
        </p:nvSpPr>
        <p:spPr>
          <a:xfrm>
            <a:off x="311700" y="740781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#3</a:t>
            </a:r>
            <a:endParaRPr lang="en-US" dirty="0"/>
          </a:p>
        </p:txBody>
      </p:sp>
      <p:pic>
        <p:nvPicPr>
          <p:cNvPr id="7" name="Google Shape;178;p31">
            <a:extLst>
              <a:ext uri="{FF2B5EF4-FFF2-40B4-BE49-F238E27FC236}">
                <a16:creationId xmlns:a16="http://schemas.microsoft.com/office/drawing/2014/main" id="{D9D45588-255C-1977-FB02-45F1663C26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9427" y="1081826"/>
            <a:ext cx="5325145" cy="3320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39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3;p32">
            <a:extLst>
              <a:ext uri="{FF2B5EF4-FFF2-40B4-BE49-F238E27FC236}">
                <a16:creationId xmlns:a16="http://schemas.microsoft.com/office/drawing/2014/main" id="{AF16E838-0CFB-5B1A-B99D-61894EBCED44}"/>
              </a:ext>
            </a:extLst>
          </p:cNvPr>
          <p:cNvSpPr txBox="1">
            <a:spLocks/>
          </p:cNvSpPr>
          <p:nvPr/>
        </p:nvSpPr>
        <p:spPr>
          <a:xfrm>
            <a:off x="311700" y="691854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#4</a:t>
            </a:r>
          </a:p>
        </p:txBody>
      </p:sp>
      <p:pic>
        <p:nvPicPr>
          <p:cNvPr id="7" name="Google Shape;184;p32">
            <a:extLst>
              <a:ext uri="{FF2B5EF4-FFF2-40B4-BE49-F238E27FC236}">
                <a16:creationId xmlns:a16="http://schemas.microsoft.com/office/drawing/2014/main" id="{6A8CD4B5-4B1B-1DCF-2950-BD7EEF0EDA5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7852" y="1164953"/>
            <a:ext cx="5208296" cy="2996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344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9;p33">
            <a:extLst>
              <a:ext uri="{FF2B5EF4-FFF2-40B4-BE49-F238E27FC236}">
                <a16:creationId xmlns:a16="http://schemas.microsoft.com/office/drawing/2014/main" id="{907CE78E-9255-2C67-888F-E2D948915922}"/>
              </a:ext>
            </a:extLst>
          </p:cNvPr>
          <p:cNvSpPr txBox="1">
            <a:spLocks/>
          </p:cNvSpPr>
          <p:nvPr/>
        </p:nvSpPr>
        <p:spPr>
          <a:xfrm>
            <a:off x="311700" y="5991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#5</a:t>
            </a:r>
            <a:endParaRPr lang="en-US" dirty="0"/>
          </a:p>
        </p:txBody>
      </p:sp>
      <p:pic>
        <p:nvPicPr>
          <p:cNvPr id="7" name="Google Shape;190;p33">
            <a:extLst>
              <a:ext uri="{FF2B5EF4-FFF2-40B4-BE49-F238E27FC236}">
                <a16:creationId xmlns:a16="http://schemas.microsoft.com/office/drawing/2014/main" id="{9B41B088-EC33-14EA-017F-1B9C7857672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058" y="1100810"/>
            <a:ext cx="5844639" cy="3029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67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5;p34">
            <a:extLst>
              <a:ext uri="{FF2B5EF4-FFF2-40B4-BE49-F238E27FC236}">
                <a16:creationId xmlns:a16="http://schemas.microsoft.com/office/drawing/2014/main" id="{E5AD8000-3FE3-6B8D-22AF-3FD38F986E26}"/>
              </a:ext>
            </a:extLst>
          </p:cNvPr>
          <p:cNvSpPr txBox="1">
            <a:spLocks/>
          </p:cNvSpPr>
          <p:nvPr/>
        </p:nvSpPr>
        <p:spPr>
          <a:xfrm>
            <a:off x="311700" y="653359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#6</a:t>
            </a:r>
            <a:endParaRPr lang="en-US" dirty="0"/>
          </a:p>
        </p:txBody>
      </p:sp>
      <p:pic>
        <p:nvPicPr>
          <p:cNvPr id="7" name="Google Shape;196;p34">
            <a:extLst>
              <a:ext uri="{FF2B5EF4-FFF2-40B4-BE49-F238E27FC236}">
                <a16:creationId xmlns:a16="http://schemas.microsoft.com/office/drawing/2014/main" id="{E53796EA-F2DD-C001-7C33-DFED44C63C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224" y="1081826"/>
            <a:ext cx="5866361" cy="324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58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1;p35">
            <a:extLst>
              <a:ext uri="{FF2B5EF4-FFF2-40B4-BE49-F238E27FC236}">
                <a16:creationId xmlns:a16="http://schemas.microsoft.com/office/drawing/2014/main" id="{35D05EFC-D81A-FDA8-F392-362C6004DFAF}"/>
              </a:ext>
            </a:extLst>
          </p:cNvPr>
          <p:cNvSpPr txBox="1">
            <a:spLocks/>
          </p:cNvSpPr>
          <p:nvPr/>
        </p:nvSpPr>
        <p:spPr>
          <a:xfrm>
            <a:off x="311700" y="540913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Group #7</a:t>
            </a:r>
          </a:p>
        </p:txBody>
      </p:sp>
      <p:pic>
        <p:nvPicPr>
          <p:cNvPr id="7" name="Google Shape;202;p35">
            <a:extLst>
              <a:ext uri="{FF2B5EF4-FFF2-40B4-BE49-F238E27FC236}">
                <a16:creationId xmlns:a16="http://schemas.microsoft.com/office/drawing/2014/main" id="{C2AEAD5E-CD0A-DA0C-41A1-1B802552B3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018" y="1146013"/>
            <a:ext cx="5754561" cy="308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56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7;p36">
            <a:extLst>
              <a:ext uri="{FF2B5EF4-FFF2-40B4-BE49-F238E27FC236}">
                <a16:creationId xmlns:a16="http://schemas.microsoft.com/office/drawing/2014/main" id="{925F41E1-6238-9773-92B9-FB1EFE38FFA5}"/>
              </a:ext>
            </a:extLst>
          </p:cNvPr>
          <p:cNvSpPr txBox="1">
            <a:spLocks/>
          </p:cNvSpPr>
          <p:nvPr/>
        </p:nvSpPr>
        <p:spPr>
          <a:xfrm>
            <a:off x="133570" y="62431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Teaching Group (10 minutes)</a:t>
            </a:r>
          </a:p>
        </p:txBody>
      </p:sp>
      <p:sp>
        <p:nvSpPr>
          <p:cNvPr id="7" name="Google Shape;208;p36">
            <a:extLst>
              <a:ext uri="{FF2B5EF4-FFF2-40B4-BE49-F238E27FC236}">
                <a16:creationId xmlns:a16="http://schemas.microsoft.com/office/drawing/2014/main" id="{E6DEF6B1-4D29-76D7-A936-79D13C50286F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Each student should share the following with the group while showing the graph to the group.</a:t>
            </a:r>
          </a:p>
          <a:p>
            <a:pPr>
              <a:spcBef>
                <a:spcPts val="1200"/>
              </a:spcBef>
            </a:pPr>
            <a:endParaRPr lang="en-US"/>
          </a:p>
          <a:p>
            <a:pPr marL="457200" indent="-342900">
              <a:spcBef>
                <a:spcPts val="1200"/>
              </a:spcBef>
              <a:buSzPts val="1800"/>
              <a:buFont typeface="Arial"/>
              <a:buAutoNum type="arabicPeriod"/>
            </a:pPr>
            <a:r>
              <a:rPr lang="en-US"/>
              <a:t>What was your most important “What I See”?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/>
              <a:t>What was your most important “What it Means”?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/>
              <a:t>What was the “Caption” that your group wrote?</a:t>
            </a:r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/>
              <a:t>What were the Additional Questions and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95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3;p37">
            <a:extLst>
              <a:ext uri="{FF2B5EF4-FFF2-40B4-BE49-F238E27FC236}">
                <a16:creationId xmlns:a16="http://schemas.microsoft.com/office/drawing/2014/main" id="{94AA16F1-297B-CBB3-A7A9-53CC4F993B51}"/>
              </a:ext>
            </a:extLst>
          </p:cNvPr>
          <p:cNvSpPr txBox="1">
            <a:spLocks/>
          </p:cNvSpPr>
          <p:nvPr/>
        </p:nvSpPr>
        <p:spPr>
          <a:xfrm>
            <a:off x="186758" y="570050"/>
            <a:ext cx="883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/>
              <a:t>Synthesis (putting together): Turn/Talk and Class Discussion</a:t>
            </a:r>
            <a:endParaRPr lang="en-US" dirty="0"/>
          </a:p>
        </p:txBody>
      </p:sp>
      <p:sp>
        <p:nvSpPr>
          <p:cNvPr id="7" name="Google Shape;214;p37">
            <a:extLst>
              <a:ext uri="{FF2B5EF4-FFF2-40B4-BE49-F238E27FC236}">
                <a16:creationId xmlns:a16="http://schemas.microsoft.com/office/drawing/2014/main" id="{22935DB6-A850-0381-83D7-54474D0A4D89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Why is sleep important?</a:t>
            </a:r>
          </a:p>
          <a:p>
            <a:pPr marL="457200" indent="-342900">
              <a:buSzPts val="1800"/>
              <a:buFont typeface="Arial"/>
              <a:buAutoNum type="arabicPeriod"/>
            </a:pPr>
            <a:endParaRPr lang="en-US" dirty="0"/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Do you get enough sleep?</a:t>
            </a:r>
          </a:p>
          <a:p>
            <a:pPr marL="457200" indent="-342900">
              <a:buSzPts val="1800"/>
              <a:buFont typeface="Arial"/>
              <a:buAutoNum type="arabicPeriod"/>
            </a:pPr>
            <a:endParaRPr lang="en-US" dirty="0"/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Does everyone get enough sleep?</a:t>
            </a:r>
          </a:p>
          <a:p>
            <a:pPr marL="457200" indent="-342900">
              <a:buSzPts val="1800"/>
              <a:buFont typeface="Arial"/>
              <a:buAutoNum type="arabicPeriod"/>
            </a:pPr>
            <a:endParaRPr lang="en-US" dirty="0"/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What factors contribute to someone not getting enough sleep?</a:t>
            </a:r>
          </a:p>
          <a:p>
            <a:pPr marL="457200" indent="-342900">
              <a:buSzPts val="1800"/>
              <a:buFont typeface="Arial"/>
              <a:buAutoNum type="arabicPeriod"/>
            </a:pPr>
            <a:endParaRPr lang="en-US" dirty="0"/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What are the benefits of a good night’s sleep?</a:t>
            </a:r>
          </a:p>
          <a:p>
            <a:pPr marL="457200" indent="-342900">
              <a:buSzPts val="1800"/>
              <a:buFont typeface="Arial"/>
              <a:buAutoNum type="arabicPeriod"/>
            </a:pPr>
            <a:endParaRPr lang="en-US" dirty="0"/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What are the risks of not getting enough sleep?</a:t>
            </a:r>
          </a:p>
          <a:p>
            <a:pPr marL="457200" indent="-342900">
              <a:buSzPts val="1800"/>
              <a:buFont typeface="Arial"/>
              <a:buAutoNum type="arabicPeriod"/>
            </a:pPr>
            <a:endParaRPr lang="en-US" dirty="0"/>
          </a:p>
          <a:p>
            <a:pPr marL="457200" indent="-342900">
              <a:buSzPts val="1800"/>
              <a:buFont typeface="Arial"/>
              <a:buAutoNum type="arabicPeriod"/>
            </a:pPr>
            <a:r>
              <a:rPr lang="en-US" dirty="0"/>
              <a:t>Closing question: What makes sleep a social justice issue?</a:t>
            </a:r>
          </a:p>
        </p:txBody>
      </p:sp>
    </p:spTree>
    <p:extLst>
      <p:ext uri="{BB962C8B-B14F-4D97-AF65-F5344CB8AC3E}">
        <p14:creationId xmlns:p14="http://schemas.microsoft.com/office/powerpoint/2010/main" val="353473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85B2-8C4F-BD16-E513-43354D1C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700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9EFA23-2CFB-D116-EC70-2FE3D7F0A5D8}"/>
              </a:ext>
            </a:extLst>
          </p:cNvPr>
          <p:cNvSpPr txBox="1"/>
          <p:nvPr/>
        </p:nvSpPr>
        <p:spPr>
          <a:xfrm>
            <a:off x="204823" y="1478538"/>
            <a:ext cx="78145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How many hours did you sleep last night?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How many hours do you normally sleep on a weekday night?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How many hours do you normally sleep on a weekend night?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Do you think you get enough sleep?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What are some variables that affect the quality of your sleep?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F2E7A-ECBA-6DE6-5BF1-D7521D5F150B}"/>
              </a:ext>
            </a:extLst>
          </p:cNvPr>
          <p:cNvSpPr txBox="1"/>
          <p:nvPr/>
        </p:nvSpPr>
        <p:spPr>
          <a:xfrm>
            <a:off x="311700" y="846045"/>
            <a:ext cx="4963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/>
              <a:t>Sleep Survey Questions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08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85B2-8C4F-BD16-E513-43354D1C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700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8;p15">
            <a:extLst>
              <a:ext uri="{FF2B5EF4-FFF2-40B4-BE49-F238E27FC236}">
                <a16:creationId xmlns:a16="http://schemas.microsoft.com/office/drawing/2014/main" id="{B2B18203-0E1C-0446-EEF8-204190FFDB5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0196" y="747434"/>
            <a:ext cx="6039378" cy="376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12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85B2-8C4F-BD16-E513-43354D1C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5;p16">
            <a:extLst>
              <a:ext uri="{FF2B5EF4-FFF2-40B4-BE49-F238E27FC236}">
                <a16:creationId xmlns:a16="http://schemas.microsoft.com/office/drawing/2014/main" id="{EFC84A49-B786-5B2D-4387-4737FDEF1AE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822" y="1301539"/>
            <a:ext cx="5363619" cy="3104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3;p16">
            <a:extLst>
              <a:ext uri="{FF2B5EF4-FFF2-40B4-BE49-F238E27FC236}">
                <a16:creationId xmlns:a16="http://schemas.microsoft.com/office/drawing/2014/main" id="{89C25A56-C795-A8A6-7F57-7318890281B0}"/>
              </a:ext>
            </a:extLst>
          </p:cNvPr>
          <p:cNvSpPr txBox="1">
            <a:spLocks/>
          </p:cNvSpPr>
          <p:nvPr/>
        </p:nvSpPr>
        <p:spPr>
          <a:xfrm>
            <a:off x="183085" y="6341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Why do you think sleep is important?</a:t>
            </a:r>
          </a:p>
        </p:txBody>
      </p:sp>
    </p:spTree>
    <p:extLst>
      <p:ext uri="{BB962C8B-B14F-4D97-AF65-F5344CB8AC3E}">
        <p14:creationId xmlns:p14="http://schemas.microsoft.com/office/powerpoint/2010/main" val="242330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85B2-8C4F-BD16-E513-43354D1C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;p17">
            <a:extLst>
              <a:ext uri="{FF2B5EF4-FFF2-40B4-BE49-F238E27FC236}">
                <a16:creationId xmlns:a16="http://schemas.microsoft.com/office/drawing/2014/main" id="{6034DEA5-7B9D-E9E9-3479-F8836172BF0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6581" y="771489"/>
            <a:ext cx="6714268" cy="375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73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8">
            <a:extLst>
              <a:ext uri="{FF2B5EF4-FFF2-40B4-BE49-F238E27FC236}">
                <a16:creationId xmlns:a16="http://schemas.microsoft.com/office/drawing/2014/main" id="{A1F48D84-7BB4-DDD0-6E9F-5108E14FA4BF}"/>
              </a:ext>
            </a:extLst>
          </p:cNvPr>
          <p:cNvSpPr txBox="1">
            <a:spLocks/>
          </p:cNvSpPr>
          <p:nvPr/>
        </p:nvSpPr>
        <p:spPr>
          <a:xfrm>
            <a:off x="226208" y="7148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/>
              <a:t>Using the I</a:t>
            </a:r>
            <a:r>
              <a:rPr lang="en-US" baseline="30000"/>
              <a:t>2</a:t>
            </a:r>
            <a:r>
              <a:rPr lang="en-US"/>
              <a:t> Method to Analyze Graphs and Figures</a:t>
            </a:r>
            <a:endParaRPr lang="en-US" dirty="0"/>
          </a:p>
        </p:txBody>
      </p:sp>
      <p:pic>
        <p:nvPicPr>
          <p:cNvPr id="7" name="Google Shape;89;p18">
            <a:extLst>
              <a:ext uri="{FF2B5EF4-FFF2-40B4-BE49-F238E27FC236}">
                <a16:creationId xmlns:a16="http://schemas.microsoft.com/office/drawing/2014/main" id="{B3086DBD-04B4-ED07-1310-158F0875CA5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5075" y="1169743"/>
            <a:ext cx="6037585" cy="3345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52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6;p19">
            <a:extLst>
              <a:ext uri="{FF2B5EF4-FFF2-40B4-BE49-F238E27FC236}">
                <a16:creationId xmlns:a16="http://schemas.microsoft.com/office/drawing/2014/main" id="{410A5D0C-2B9C-05A1-F860-506E8FABC7D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66" y="561707"/>
            <a:ext cx="8205895" cy="39825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7;p19">
            <a:extLst>
              <a:ext uri="{FF2B5EF4-FFF2-40B4-BE49-F238E27FC236}">
                <a16:creationId xmlns:a16="http://schemas.microsoft.com/office/drawing/2014/main" id="{D0F3D4DD-E3D0-7D89-E6FF-2E2B97C382D1}"/>
              </a:ext>
            </a:extLst>
          </p:cNvPr>
          <p:cNvSpPr txBox="1"/>
          <p:nvPr/>
        </p:nvSpPr>
        <p:spPr>
          <a:xfrm>
            <a:off x="806980" y="4082606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© 2012 BSCS, elearn.bscs.org</a:t>
            </a:r>
            <a:endParaRPr sz="9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6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F5FB-EBD8-3F7E-8C83-0752B1E166D1}"/>
              </a:ext>
            </a:extLst>
          </p:cNvPr>
          <p:cNvSpPr/>
          <p:nvPr/>
        </p:nvSpPr>
        <p:spPr>
          <a:xfrm>
            <a:off x="0" y="0"/>
            <a:ext cx="9144000" cy="540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D6F5F-68C7-4742-6ECC-99B2C13A9306}"/>
              </a:ext>
            </a:extLst>
          </p:cNvPr>
          <p:cNvSpPr/>
          <p:nvPr/>
        </p:nvSpPr>
        <p:spPr>
          <a:xfrm>
            <a:off x="0" y="4602587"/>
            <a:ext cx="9144000" cy="54091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DA672-2060-BAB4-DAC3-8191CDD48E2A}"/>
              </a:ext>
            </a:extLst>
          </p:cNvPr>
          <p:cNvCxnSpPr/>
          <p:nvPr/>
        </p:nvCxnSpPr>
        <p:spPr>
          <a:xfrm>
            <a:off x="0" y="540913"/>
            <a:ext cx="9144000" cy="0"/>
          </a:xfrm>
          <a:prstGeom prst="line">
            <a:avLst/>
          </a:prstGeom>
          <a:ln cmpd="sng">
            <a:solidFill>
              <a:srgbClr val="FF803C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Google Shape;67;p13">
            <a:extLst>
              <a:ext uri="{FF2B5EF4-FFF2-40B4-BE49-F238E27FC236}">
                <a16:creationId xmlns:a16="http://schemas.microsoft.com/office/drawing/2014/main" id="{226B923F-56D2-DC6E-33E6-FBE42DD1C5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73415"/>
            <a:ext cx="2806636" cy="1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C5068-2E01-AE80-FC77-C2621E76F1F8}"/>
              </a:ext>
            </a:extLst>
          </p:cNvPr>
          <p:cNvSpPr txBox="1"/>
          <p:nvPr/>
        </p:nvSpPr>
        <p:spPr>
          <a:xfrm>
            <a:off x="-770956" y="145714"/>
            <a:ext cx="4577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Sleep As A Social Justice Issue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6E6E16-E12F-E545-262E-D89EE0AEB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8" name="Google Shape;66;p13">
            <a:extLst>
              <a:ext uri="{FF2B5EF4-FFF2-40B4-BE49-F238E27FC236}">
                <a16:creationId xmlns:a16="http://schemas.microsoft.com/office/drawing/2014/main" id="{948D3501-98B3-5296-D77A-7F72895D4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7107"/>
          <a:stretch/>
        </p:blipFill>
        <p:spPr>
          <a:xfrm>
            <a:off x="8337966" y="116579"/>
            <a:ext cx="461695" cy="3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4;p20">
            <a:extLst>
              <a:ext uri="{FF2B5EF4-FFF2-40B4-BE49-F238E27FC236}">
                <a16:creationId xmlns:a16="http://schemas.microsoft.com/office/drawing/2014/main" id="{C8322E60-2654-1771-FEFE-C995872CDA1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8012" y="1233435"/>
            <a:ext cx="6212824" cy="3016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2;p20">
            <a:extLst>
              <a:ext uri="{FF2B5EF4-FFF2-40B4-BE49-F238E27FC236}">
                <a16:creationId xmlns:a16="http://schemas.microsoft.com/office/drawing/2014/main" id="{25C9C761-A7D1-B8FE-92FA-F7B3AF8D553C}"/>
              </a:ext>
            </a:extLst>
          </p:cNvPr>
          <p:cNvSpPr txBox="1">
            <a:spLocks/>
          </p:cNvSpPr>
          <p:nvPr/>
        </p:nvSpPr>
        <p:spPr>
          <a:xfrm>
            <a:off x="418578" y="62833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Step 1: “What I See”</a:t>
            </a:r>
          </a:p>
        </p:txBody>
      </p:sp>
    </p:spTree>
    <p:extLst>
      <p:ext uri="{BB962C8B-B14F-4D97-AF65-F5344CB8AC3E}">
        <p14:creationId xmlns:p14="http://schemas.microsoft.com/office/powerpoint/2010/main" val="5561897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815</Words>
  <Application>Microsoft Macintosh PowerPoint</Application>
  <PresentationFormat>On-screen Show (16:9)</PresentationFormat>
  <Paragraphs>132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Proxima Nova</vt:lpstr>
      <vt:lpstr>Simple Light</vt:lpstr>
      <vt:lpstr>PowerPoint Presentation</vt:lpstr>
      <vt:lpstr>Sleep as a Social Justice Issue:  Social Justice is the idea that all people should have equal rights and opportunities. 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Expert Group (15 minutes)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Maia Gumnit</cp:lastModifiedBy>
  <cp:revision>8</cp:revision>
  <dcterms:modified xsi:type="dcterms:W3CDTF">2023-03-16T00:00:56Z</dcterms:modified>
</cp:coreProperties>
</file>