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Bangers" pitchFamily="2" charset="77"/>
      <p:regular r:id="rId37"/>
    </p:embeddedFont>
    <p:embeddedFont>
      <p:font typeface="Bree Serif" panose="02000503040000020004" pitchFamily="2" charset="77"/>
      <p:regular r:id="rId38"/>
    </p:embeddedFont>
    <p:embeddedFont>
      <p:font typeface="Calibri" panose="020F0502020204030204" pitchFamily="34" charset="0"/>
      <p:regular r:id="rId39"/>
      <p:bold r:id="rId40"/>
      <p:italic r:id="rId41"/>
      <p:boldItalic r:id="rId42"/>
    </p:embeddedFont>
    <p:embeddedFont>
      <p:font typeface="Catamaran" pitchFamily="2" charset="77"/>
      <p:regular r:id="rId43"/>
      <p:bold r:id="rId44"/>
    </p:embeddedFont>
    <p:embeddedFont>
      <p:font typeface="Corsiva" pitchFamily="2" charset="-79"/>
      <p:regular r:id="rId45"/>
      <p:bold r:id="rId46"/>
      <p:italic r:id="rId47"/>
      <p:boldItalic r:id="rId48"/>
    </p:embeddedFont>
    <p:embeddedFont>
      <p:font typeface="Cutive" pitchFamily="2" charset="0"/>
      <p:regular r:id="rId49"/>
    </p:embeddedFont>
    <p:embeddedFont>
      <p:font typeface="Lato" panose="020F0502020204030203" pitchFamily="34" charset="0"/>
      <p:regular r:id="rId50"/>
      <p:bold r:id="rId51"/>
      <p:italic r:id="rId52"/>
      <p:boldItalic r:id="rId53"/>
    </p:embeddedFont>
    <p:embeddedFont>
      <p:font typeface="Lobster" pitchFamily="2" charset="77"/>
      <p:regular r:id="rId54"/>
    </p:embeddedFont>
    <p:embeddedFont>
      <p:font typeface="Lora" pitchFamily="2" charset="77"/>
      <p:regular r:id="rId55"/>
      <p:bold r:id="rId56"/>
      <p:italic r:id="rId57"/>
      <p:boldItalic r:id="rId58"/>
    </p:embeddedFont>
    <p:embeddedFont>
      <p:font typeface="Patua One" panose="02000000000000000000" pitchFamily="2" charset="0"/>
      <p:regular r:id="rId59"/>
    </p:embeddedFont>
    <p:embeddedFont>
      <p:font typeface="Proxima Nova" panose="02000506030000020004" pitchFamily="2" charset="0"/>
      <p:regular r:id="rId60"/>
      <p:bold r:id="rId61"/>
      <p:italic r:id="rId62"/>
      <p:boldItalic r:id="rId63"/>
    </p:embeddedFont>
    <p:embeddedFont>
      <p:font typeface="Proxima Nova Semibold" panose="02000506030000020004" pitchFamily="2"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a Li" initials="" lastIdx="1" clrIdx="0"/>
  <p:cmAuthor id="1" name="Brittany Klimowicz"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0952"/>
  </p:normalViewPr>
  <p:slideViewPr>
    <p:cSldViewPr snapToGrid="0">
      <p:cViewPr varScale="1">
        <p:scale>
          <a:sx n="118" d="100"/>
          <a:sy n="118" d="100"/>
        </p:scale>
        <p:origin x="81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6.fntdata"/><Relationship Id="rId47" Type="http://schemas.openxmlformats.org/officeDocument/2006/relationships/font" Target="fonts/font11.fntdata"/><Relationship Id="rId63" Type="http://schemas.openxmlformats.org/officeDocument/2006/relationships/font" Target="fonts/font27.fntdata"/><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font" Target="fonts/font30.fntdata"/><Relationship Id="rId5" Type="http://schemas.openxmlformats.org/officeDocument/2006/relationships/slide" Target="slides/slide4.xml"/><Relationship Id="rId61" Type="http://schemas.openxmlformats.org/officeDocument/2006/relationships/font" Target="fonts/font2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font" Target="fonts/font28.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5.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schemas.openxmlformats.org/officeDocument/2006/relationships/font" Target="fonts/font31.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3.fntdata"/><Relationship Id="rId34" Type="http://schemas.openxmlformats.org/officeDocument/2006/relationships/slide" Target="slides/slide33.xml"/><Relationship Id="rId50" Type="http://schemas.openxmlformats.org/officeDocument/2006/relationships/font" Target="fonts/font14.fntdata"/><Relationship Id="rId5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tM3zbpY-fMQ"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pnas.org/content/116/5/1553"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sycom.net/anxiet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lmsage.com/depression-vs-anxiety/"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verywellmind.com/dsm-5-criteria-for-generalized-anxiety-disorder-1393147"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nas.org/doi/pdf/10.1073/pnas.1808589116"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pnas.org/content/116/5/1553#ref-25" TargetMode="External"/><Relationship Id="rId5" Type="http://schemas.openxmlformats.org/officeDocument/2006/relationships/hyperlink" Target="https://www.pnas.org/content/116/5/1553#ref-38" TargetMode="External"/><Relationship Id="rId4" Type="http://schemas.openxmlformats.org/officeDocument/2006/relationships/hyperlink" Target="https://www.pnas.org/doi/10.1073/pnas.1808589116#ref-38"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portsinjurybulletin.com/painful-truths-the-physical-impacts-of-emotional-stres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nature.com/articles/s41574-019-0298-z"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jgponline.org/article/S1064-7481(19)30461-0/fulltex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learningsciences.com/blog/can-the-brain-teach-and-learn-curriculum-during-a-pandemic/"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newscientist.com/article/mg23230940-300-why-we-worry-understanding-anxiety-and-how-to-help-i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books/NBK519704/table/ch3.t15/"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psycom.net/anxiet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Based on: </a:t>
            </a:r>
            <a:r>
              <a:rPr lang="en" sz="1200">
                <a:solidFill>
                  <a:srgbClr val="211D1E"/>
                </a:solidFill>
                <a:latin typeface="Calibri"/>
                <a:ea typeface="Calibri"/>
                <a:cs typeface="Calibri"/>
                <a:sym typeface="Calibri"/>
              </a:rPr>
              <a:t>The Stavros Niarchos Brain Insight Lecture, “</a:t>
            </a:r>
            <a:r>
              <a:rPr lang="en" sz="12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Performing Our Best When the Pressure Is On.</a:t>
            </a:r>
            <a:r>
              <a:rPr lang="en" sz="1200">
                <a:solidFill>
                  <a:srgbClr val="211D1E"/>
                </a:solidFill>
                <a:latin typeface="Calibri"/>
                <a:ea typeface="Calibri"/>
                <a:cs typeface="Calibri"/>
                <a:sym typeface="Calibri"/>
              </a:rPr>
              <a:t>” By Sian Beilock, PhD</a:t>
            </a:r>
            <a:endParaRPr sz="1200">
              <a:solidFill>
                <a:srgbClr val="211D1E"/>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200">
                <a:solidFill>
                  <a:srgbClr val="211D1E"/>
                </a:solidFill>
                <a:latin typeface="Calibri"/>
                <a:ea typeface="Calibri"/>
                <a:cs typeface="Calibri"/>
                <a:sym typeface="Calibri"/>
              </a:rPr>
              <a:t>Research referenced: </a:t>
            </a:r>
            <a:r>
              <a:rPr lang="en" sz="1200" u="sng">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https://www.pnas.org/content/116/5/1553</a:t>
            </a:r>
            <a:endParaRPr sz="1200">
              <a:solidFill>
                <a:srgbClr val="211D1E"/>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487aaf5bb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e487aaf5b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https://www.psycom.net/anxiety</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e487aaf5bb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e487aaf5b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https://www.calmsage.com/depression-vs-anxiety/</a:t>
            </a:r>
            <a:endParaRPr/>
          </a:p>
          <a:p>
            <a:pPr marL="0" lvl="0" indent="0" algn="l" rtl="0">
              <a:spcBef>
                <a:spcPts val="0"/>
              </a:spcBef>
              <a:spcAft>
                <a:spcPts val="0"/>
              </a:spcAft>
              <a:buNone/>
            </a:pPr>
            <a:r>
              <a:rPr lang="en"/>
              <a:t>Alternative image: </a:t>
            </a:r>
            <a:r>
              <a:rPr lang="en">
                <a:solidFill>
                  <a:schemeClr val="dk1"/>
                </a:solidFill>
              </a:rPr>
              <a:t>Source: </a:t>
            </a:r>
            <a:r>
              <a:rPr lang="en" u="sng">
                <a:solidFill>
                  <a:srgbClr val="0097A7"/>
                </a:solidFill>
                <a:hlinkClick r:id="rId4">
                  <a:extLst>
                    <a:ext uri="{A12FA001-AC4F-418D-AE19-62706E023703}">
                      <ahyp:hlinkClr xmlns:ahyp="http://schemas.microsoft.com/office/drawing/2018/hyperlinkcolor" val="tx"/>
                    </a:ext>
                  </a:extLst>
                </a:hlinkClick>
              </a:rPr>
              <a:t>https://www.verywellmind.com/dsm-5-criteria-for-generalized-anxiety-disorder-1393147</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487aaf5bb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e487aaf5bb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Note: This is best used for advanced students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Connect to physical symptoms of anxiety</a:t>
            </a:r>
            <a:endParaRPr/>
          </a:p>
          <a:p>
            <a:pPr marL="0" lvl="0" indent="0" algn="l" rtl="0">
              <a:spcBef>
                <a:spcPts val="0"/>
              </a:spcBef>
              <a:spcAft>
                <a:spcPts val="0"/>
              </a:spcAft>
              <a:buNone/>
            </a:pPr>
            <a:r>
              <a:rPr lang="en"/>
              <a:t>Scientists used fMRI (functional magnetic resonance imagery) to study anxiety around having to solve math problems</a:t>
            </a:r>
            <a:endParaRPr/>
          </a:p>
          <a:p>
            <a:pPr marL="0" lvl="0" indent="0" algn="l" rtl="0">
              <a:spcBef>
                <a:spcPts val="0"/>
              </a:spcBef>
              <a:spcAft>
                <a:spcPts val="0"/>
              </a:spcAft>
              <a:buNone/>
            </a:pPr>
            <a:r>
              <a:rPr lang="en"/>
              <a:t>Time stamps: 21:40-25:55</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487aaf5bb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e487aaf5bb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426c7a5c4f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426c7a5c4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This is best used for advanced students</a:t>
            </a:r>
            <a:endParaRPr/>
          </a:p>
          <a:p>
            <a:pPr marL="0" lvl="0" indent="0" algn="l" rtl="0">
              <a:spcBef>
                <a:spcPts val="0"/>
              </a:spcBef>
              <a:spcAft>
                <a:spcPts val="0"/>
              </a:spcAft>
              <a:buNone/>
            </a:pPr>
            <a:endParaRPr/>
          </a:p>
          <a:p>
            <a:pPr marL="0" lvl="0" indent="0" algn="l" rtl="0">
              <a:spcBef>
                <a:spcPts val="0"/>
              </a:spcBef>
              <a:spcAft>
                <a:spcPts val="0"/>
              </a:spcAft>
              <a:buNone/>
            </a:pPr>
            <a:r>
              <a:rPr lang="en"/>
              <a:t>Healthy coping mechanisms for reappraising anxiety and quieting down the anxious brain</a:t>
            </a:r>
            <a:endParaRPr/>
          </a:p>
          <a:p>
            <a:pPr marL="0" lvl="0" indent="0" algn="l" rtl="0">
              <a:spcBef>
                <a:spcPts val="0"/>
              </a:spcBef>
              <a:spcAft>
                <a:spcPts val="0"/>
              </a:spcAft>
              <a:buNone/>
            </a:pPr>
            <a:endParaRPr/>
          </a:p>
          <a:p>
            <a:pPr marL="0" lvl="0" indent="0" algn="l" rtl="0">
              <a:spcBef>
                <a:spcPts val="0"/>
              </a:spcBef>
              <a:spcAft>
                <a:spcPts val="0"/>
              </a:spcAft>
              <a:buNone/>
            </a:pPr>
            <a:r>
              <a:rPr lang="en"/>
              <a:t>Time stamps: 29:40-35:30</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7bff0e50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7bff0e50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https://www.pnas.org/doi/pdf/10.1073/pnas.1808589116</a:t>
            </a:r>
            <a:endParaRPr/>
          </a:p>
          <a:p>
            <a:pPr marL="0" lvl="0" indent="0" algn="l" rtl="0">
              <a:spcBef>
                <a:spcPts val="0"/>
              </a:spcBef>
              <a:spcAft>
                <a:spcPts val="0"/>
              </a:spcAft>
              <a:buNone/>
            </a:pPr>
            <a:r>
              <a:rPr lang="en" u="sng">
                <a:solidFill>
                  <a:schemeClr val="hlink"/>
                </a:solidFill>
                <a:hlinkClick r:id="rId4"/>
              </a:rPr>
              <a:t>https://www.pnas.org/doi/10.1073/pnas.1808589116#ref-38</a:t>
            </a:r>
            <a:endParaRPr/>
          </a:p>
          <a:p>
            <a:pPr marL="0" lvl="0" indent="0" algn="l" rtl="0">
              <a:spcBef>
                <a:spcPts val="0"/>
              </a:spcBef>
              <a:spcAft>
                <a:spcPts val="0"/>
              </a:spcAft>
              <a:buNone/>
            </a:pPr>
            <a:endParaRPr sz="1150"/>
          </a:p>
          <a:p>
            <a:pPr marL="0" lvl="0" indent="0" algn="l" rtl="0">
              <a:lnSpc>
                <a:spcPct val="115000"/>
              </a:lnSpc>
              <a:spcBef>
                <a:spcPts val="0"/>
              </a:spcBef>
              <a:spcAft>
                <a:spcPts val="0"/>
              </a:spcAft>
              <a:buNone/>
            </a:pPr>
            <a:r>
              <a:rPr lang="en" sz="1150" i="1">
                <a:solidFill>
                  <a:srgbClr val="333333"/>
                </a:solidFill>
                <a:highlight>
                  <a:schemeClr val="lt1"/>
                </a:highlight>
                <a:latin typeface="Proxima Nova"/>
                <a:ea typeface="Proxima Nova"/>
                <a:cs typeface="Proxima Nova"/>
                <a:sym typeface="Proxima Nova"/>
              </a:rPr>
              <a:t>i</a:t>
            </a:r>
            <a:r>
              <a:rPr lang="en" sz="1150">
                <a:solidFill>
                  <a:srgbClr val="333333"/>
                </a:solidFill>
                <a:highlight>
                  <a:schemeClr val="lt1"/>
                </a:highlight>
                <a:latin typeface="Proxima Nova"/>
                <a:ea typeface="Proxima Nova"/>
                <a:cs typeface="Proxima Nova"/>
                <a:sym typeface="Proxima Nova"/>
              </a:rPr>
              <a:t>) an expressive writing intervention in which students wrote freely about their thoughts before the test, (</a:t>
            </a:r>
            <a:r>
              <a:rPr lang="en" sz="1150" i="1">
                <a:solidFill>
                  <a:srgbClr val="333333"/>
                </a:solidFill>
                <a:highlight>
                  <a:schemeClr val="lt1"/>
                </a:highlight>
                <a:latin typeface="Proxima Nova"/>
                <a:ea typeface="Proxima Nova"/>
                <a:cs typeface="Proxima Nova"/>
                <a:sym typeface="Proxima Nova"/>
              </a:rPr>
              <a:t>ii</a:t>
            </a:r>
            <a:r>
              <a:rPr lang="en" sz="1150">
                <a:solidFill>
                  <a:srgbClr val="333333"/>
                </a:solidFill>
                <a:highlight>
                  <a:schemeClr val="lt1"/>
                </a:highlight>
                <a:latin typeface="Proxima Nova"/>
                <a:ea typeface="Proxima Nova"/>
                <a:cs typeface="Proxima Nova"/>
                <a:sym typeface="Proxima Nova"/>
              </a:rPr>
              <a:t>) a reappraisal intervention in which students were asked to evaluate their symptoms of stress as helpful for test taking, (</a:t>
            </a:r>
            <a:r>
              <a:rPr lang="en" sz="1150" i="1">
                <a:solidFill>
                  <a:srgbClr val="333333"/>
                </a:solidFill>
                <a:highlight>
                  <a:schemeClr val="lt1"/>
                </a:highlight>
                <a:latin typeface="Proxima Nova"/>
                <a:ea typeface="Proxima Nova"/>
                <a:cs typeface="Proxima Nova"/>
                <a:sym typeface="Proxima Nova"/>
              </a:rPr>
              <a:t>iii</a:t>
            </a:r>
            <a:r>
              <a:rPr lang="en" sz="1150">
                <a:solidFill>
                  <a:srgbClr val="333333"/>
                </a:solidFill>
                <a:highlight>
                  <a:schemeClr val="lt1"/>
                </a:highlight>
                <a:latin typeface="Proxima Nova"/>
                <a:ea typeface="Proxima Nova"/>
                <a:cs typeface="Proxima Nova"/>
                <a:sym typeface="Proxima Nova"/>
              </a:rPr>
              <a:t>) an intervention that combines the expressive writing and reappraisal interventions, and (</a:t>
            </a:r>
            <a:r>
              <a:rPr lang="en" sz="1150" i="1">
                <a:solidFill>
                  <a:srgbClr val="333333"/>
                </a:solidFill>
                <a:highlight>
                  <a:schemeClr val="lt1"/>
                </a:highlight>
                <a:latin typeface="Proxima Nova"/>
                <a:ea typeface="Proxima Nova"/>
                <a:cs typeface="Proxima Nova"/>
                <a:sym typeface="Proxima Nova"/>
              </a:rPr>
              <a:t>iv</a:t>
            </a:r>
            <a:r>
              <a:rPr lang="en" sz="1150">
                <a:solidFill>
                  <a:srgbClr val="333333"/>
                </a:solidFill>
                <a:highlight>
                  <a:schemeClr val="lt1"/>
                </a:highlight>
                <a:latin typeface="Proxima Nova"/>
                <a:ea typeface="Proxima Nova"/>
                <a:cs typeface="Proxima Nova"/>
                <a:sym typeface="Proxima Nova"/>
              </a:rPr>
              <a:t>) a an active control condition that instructed students to ignore symptoms of their stress and nervousness.</a:t>
            </a:r>
            <a:endParaRPr sz="1150">
              <a:solidFill>
                <a:srgbClr val="333333"/>
              </a:solidFill>
              <a:highlight>
                <a:schemeClr val="lt1"/>
              </a:highlight>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150">
                <a:solidFill>
                  <a:srgbClr val="333333"/>
                </a:solidFill>
                <a:highlight>
                  <a:schemeClr val="lt1"/>
                </a:highlight>
                <a:latin typeface="Proxima Nova"/>
                <a:ea typeface="Proxima Nova"/>
                <a:cs typeface="Proxima Nova"/>
                <a:sym typeface="Proxima Nova"/>
              </a:rPr>
              <a:t>“This writing exercise asked students to answer brief comprehension questions after completing a reading written by scientists that explained that the </a:t>
            </a:r>
            <a:r>
              <a:rPr lang="en" sz="1150" b="1" u="sng">
                <a:solidFill>
                  <a:srgbClr val="333333"/>
                </a:solidFill>
                <a:highlight>
                  <a:schemeClr val="lt1"/>
                </a:highlight>
                <a:latin typeface="Proxima Nova"/>
                <a:ea typeface="Proxima Nova"/>
                <a:cs typeface="Proxima Nova"/>
                <a:sym typeface="Proxima Nova"/>
              </a:rPr>
              <a:t>anxious arousal</a:t>
            </a:r>
            <a:r>
              <a:rPr lang="en" sz="1150">
                <a:solidFill>
                  <a:srgbClr val="333333"/>
                </a:solidFill>
                <a:highlight>
                  <a:schemeClr val="lt1"/>
                </a:highlight>
                <a:latin typeface="Proxima Nova"/>
                <a:ea typeface="Proxima Nova"/>
                <a:cs typeface="Proxima Nova"/>
                <a:sym typeface="Proxima Nova"/>
              </a:rPr>
              <a:t> felt before stressful events is actually meant to be helpful instead of harmful”</a:t>
            </a:r>
            <a:endParaRPr sz="1150">
              <a:solidFill>
                <a:srgbClr val="333333"/>
              </a:solidFill>
              <a:highlight>
                <a:schemeClr val="lt1"/>
              </a:highlight>
              <a:latin typeface="Proxima Nova"/>
              <a:ea typeface="Proxima Nova"/>
              <a:cs typeface="Proxima Nova"/>
              <a:sym typeface="Proxima Nova"/>
            </a:endParaRPr>
          </a:p>
          <a:p>
            <a:pPr marL="0" lvl="0" indent="0" algn="l" rtl="0">
              <a:lnSpc>
                <a:spcPct val="115000"/>
              </a:lnSpc>
              <a:spcBef>
                <a:spcPts val="1200"/>
              </a:spcBef>
              <a:spcAft>
                <a:spcPts val="0"/>
              </a:spcAft>
              <a:buClr>
                <a:schemeClr val="dk1"/>
              </a:buClr>
              <a:buSzPts val="1100"/>
              <a:buFont typeface="Arial"/>
              <a:buNone/>
            </a:pPr>
            <a:r>
              <a:rPr lang="en" sz="1150">
                <a:solidFill>
                  <a:srgbClr val="333333"/>
                </a:solidFill>
                <a:highlight>
                  <a:schemeClr val="lt1"/>
                </a:highlight>
                <a:latin typeface="Proxima Nova"/>
                <a:ea typeface="Proxima Nova"/>
                <a:cs typeface="Proxima Nova"/>
                <a:sym typeface="Proxima Nova"/>
              </a:rPr>
              <a:t>The active control condition asked students to ignore their anxiety, which has been shown to be helpful compared with a neutral control condition in prior studies (e.g., ref. </a:t>
            </a:r>
            <a:r>
              <a:rPr lang="en" sz="1150" b="1">
                <a:solidFill>
                  <a:srgbClr val="005A96"/>
                </a:solidFill>
                <a:highlight>
                  <a:schemeClr val="lt1"/>
                </a:highlight>
                <a:uFill>
                  <a:noFill/>
                </a:u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38</a:t>
            </a:r>
            <a:r>
              <a:rPr lang="en" sz="1150">
                <a:solidFill>
                  <a:srgbClr val="333333"/>
                </a:solidFill>
                <a:highlight>
                  <a:schemeClr val="lt1"/>
                </a:highlight>
                <a:latin typeface="Proxima Nova"/>
                <a:ea typeface="Proxima Nova"/>
                <a:cs typeface="Proxima Nova"/>
                <a:sym typeface="Proxima Nova"/>
              </a:rPr>
              <a:t>) and was based on prior research (</a:t>
            </a:r>
            <a:r>
              <a:rPr lang="en" sz="1150" b="1">
                <a:solidFill>
                  <a:srgbClr val="005A96"/>
                </a:solidFill>
                <a:highlight>
                  <a:schemeClr val="lt1"/>
                </a:highlight>
                <a:uFill>
                  <a:noFill/>
                </a:uFill>
                <a:latin typeface="Proxima Nova"/>
                <a:ea typeface="Proxima Nova"/>
                <a:cs typeface="Proxima Nova"/>
                <a:sym typeface="Proxima Nova"/>
                <a:hlinkClick r:id="rId6">
                  <a:extLst>
                    <a:ext uri="{A12FA001-AC4F-418D-AE19-62706E023703}">
                      <ahyp:hlinkClr xmlns:ahyp="http://schemas.microsoft.com/office/drawing/2018/hyperlinkcolor" val="tx"/>
                    </a:ext>
                  </a:extLst>
                </a:hlinkClick>
              </a:rPr>
              <a:t>25</a:t>
            </a:r>
            <a:r>
              <a:rPr lang="en" sz="1150">
                <a:solidFill>
                  <a:srgbClr val="333333"/>
                </a:solidFill>
                <a:highlight>
                  <a:schemeClr val="lt1"/>
                </a:highlight>
                <a:latin typeface="Proxima Nova"/>
                <a:ea typeface="Proxima Nova"/>
                <a:cs typeface="Proxima Nova"/>
                <a:sym typeface="Proxima Nova"/>
              </a:rPr>
              <a:t>). Students in the expressive writing condition received the exact same prompt before each examination whereas students in the reappraisal, combined, and control conditions received different prompts in semester 1 compared with semester 2.</a:t>
            </a:r>
            <a:endParaRPr sz="1150">
              <a:solidFill>
                <a:srgbClr val="333333"/>
              </a:solidFill>
              <a:highlight>
                <a:schemeClr val="lt1"/>
              </a:highlight>
              <a:latin typeface="Proxima Nova"/>
              <a:ea typeface="Proxima Nova"/>
              <a:cs typeface="Proxima Nova"/>
              <a:sym typeface="Proxima Nova"/>
            </a:endParaRPr>
          </a:p>
          <a:p>
            <a:pPr marL="0" lvl="0" indent="0" algn="l" rtl="0">
              <a:spcBef>
                <a:spcPts val="12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487aaf5bb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e487aaf5b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 best suited for advanced students, especially if teacher incorporates more of the actual research paper into class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779ec618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1779ec618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487aaf5b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e487aaf5b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487aaf5bb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e487aaf5bb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e487aaf5b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e487aaf5b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487aaf5bb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487aaf5bb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e487aaf5bb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e487aaf5bb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487aaf5bb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e487aaf5bb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487aaf5bb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e487aaf5bb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487aaf5bb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487aaf5bb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487aaf5bb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e487aaf5bb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487aaf5bb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487aaf5b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426c7a5b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426c7a5b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487aaf5bb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e487aaf5b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a:t>
            </a:r>
            <a:r>
              <a:rPr lang="en" u="sng">
                <a:solidFill>
                  <a:schemeClr val="hlink"/>
                </a:solidFill>
                <a:hlinkClick r:id="rId3"/>
              </a:rPr>
              <a:t> https://www.sportsinjurybulletin.com/painful-truths-the-physical-impacts-of-emotional-stress/</a:t>
            </a:r>
            <a:endParaRPr/>
          </a:p>
          <a:p>
            <a:pPr marL="0" lvl="0" indent="0" algn="l" rtl="0">
              <a:spcBef>
                <a:spcPts val="0"/>
              </a:spcBef>
              <a:spcAft>
                <a:spcPts val="0"/>
              </a:spcAft>
              <a:buNone/>
            </a:pPr>
            <a:r>
              <a:rPr lang="en"/>
              <a:t>Other interesting links: </a:t>
            </a:r>
            <a:r>
              <a:rPr lang="en" u="sng">
                <a:solidFill>
                  <a:schemeClr val="hlink"/>
                </a:solidFill>
                <a:hlinkClick r:id="rId4"/>
              </a:rPr>
              <a:t>https://www.nature.com/articles/s41574-019-0298-z</a:t>
            </a:r>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487aaf5bb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487aaf5bb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https://www.ajgponline.org/article/S1064-7481(19)30461-0/fulltext</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487aaf5bb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487aaf5b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487aaf5bb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e487aaf5bb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7bff0e50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e7bff0e5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https://www.learningsciences.com/blog/can-the-brain-teach-and-learn-curriculum-during-a-pandemic/</a:t>
            </a:r>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487aaf5bb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487aaf5bb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487aaf5bb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e487aaf5b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https://www.newscientist.com/article/mg23230940-300-why-we-worry-understanding-anxiety-and-how-to-help-it/</a:t>
            </a:r>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e487aaf5bb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e487aaf5bb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426c7a5bcd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426c7a5bc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e487aaf5b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e487aaf5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487aaf5bb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487aaf5b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*Might want to have students leave some space for some additional definitions to add to their chart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487aaf5bb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487aaf5b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487aaf5bb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487aaf5b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487aaf5bb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e487aaf5bb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https://www.ncbi.nlm.nih.gov/books/NBK519704/table/ch3.t15/</a:t>
            </a:r>
            <a:endParaRPr/>
          </a:p>
          <a:p>
            <a:pPr marL="0" lvl="0" indent="0" algn="l" rtl="0">
              <a:spcBef>
                <a:spcPts val="0"/>
              </a:spcBef>
              <a:spcAft>
                <a:spcPts val="0"/>
              </a:spcAft>
              <a:buClr>
                <a:schemeClr val="dk1"/>
              </a:buClr>
              <a:buSzPts val="1100"/>
              <a:buFont typeface="Arial"/>
              <a:buNone/>
            </a:pPr>
            <a:r>
              <a:rPr lang="en">
                <a:solidFill>
                  <a:schemeClr val="dk1"/>
                </a:solidFill>
              </a:rPr>
              <a:t>Source: </a:t>
            </a:r>
            <a:r>
              <a:rPr lang="en" u="sng">
                <a:solidFill>
                  <a:srgbClr val="0097A7"/>
                </a:solidFill>
                <a:hlinkClick r:id="rId4">
                  <a:extLst>
                    <a:ext uri="{A12FA001-AC4F-418D-AE19-62706E023703}">
                      <ahyp:hlinkClr xmlns:ahyp="http://schemas.microsoft.com/office/drawing/2018/hyperlinkcolor" val="tx"/>
                    </a:ext>
                  </a:extLst>
                </a:hlinkClick>
              </a:rPr>
              <a:t>https://www.psycom.net/anxiety</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inSTEM Resources layout" type="tx">
  <p:cSld name="TITLE_AND_BODY">
    <p:spTree>
      <p:nvGrpSpPr>
        <p:cNvPr id="1" name="Shape 16"/>
        <p:cNvGrpSpPr/>
        <p:nvPr/>
      </p:nvGrpSpPr>
      <p:grpSpPr>
        <a:xfrm>
          <a:off x="0" y="0"/>
          <a:ext cx="0" cy="0"/>
          <a:chOff x="0" y="0"/>
          <a:chExt cx="0" cy="0"/>
        </a:xfrm>
      </p:grpSpPr>
      <p:sp>
        <p:nvSpPr>
          <p:cNvPr id="17" name="Google Shape;17;p4"/>
          <p:cNvSpPr/>
          <p:nvPr/>
        </p:nvSpPr>
        <p:spPr>
          <a:xfrm>
            <a:off x="0" y="-18275"/>
            <a:ext cx="9144600" cy="4416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Font typeface="Proxima Nova"/>
              <a:buNone/>
              <a:defRPr>
                <a:latin typeface="Proxima Nova"/>
                <a:ea typeface="Proxima Nova"/>
                <a:cs typeface="Proxima Nova"/>
                <a:sym typeface="Proxima Nova"/>
              </a:defRPr>
            </a:lvl1pPr>
            <a:lvl2pPr lvl="1" rtl="0">
              <a:spcBef>
                <a:spcPts val="0"/>
              </a:spcBef>
              <a:spcAft>
                <a:spcPts val="0"/>
              </a:spcAft>
              <a:buSzPts val="2800"/>
              <a:buFont typeface="Proxima Nova"/>
              <a:buNone/>
              <a:defRPr>
                <a:latin typeface="Proxima Nova"/>
                <a:ea typeface="Proxima Nova"/>
                <a:cs typeface="Proxima Nova"/>
                <a:sym typeface="Proxima Nova"/>
              </a:defRPr>
            </a:lvl2pPr>
            <a:lvl3pPr lvl="2" rtl="0">
              <a:spcBef>
                <a:spcPts val="0"/>
              </a:spcBef>
              <a:spcAft>
                <a:spcPts val="0"/>
              </a:spcAft>
              <a:buSzPts val="2800"/>
              <a:buFont typeface="Proxima Nova"/>
              <a:buNone/>
              <a:defRPr>
                <a:latin typeface="Proxima Nova"/>
                <a:ea typeface="Proxima Nova"/>
                <a:cs typeface="Proxima Nova"/>
                <a:sym typeface="Proxima Nova"/>
              </a:defRPr>
            </a:lvl3pPr>
            <a:lvl4pPr lvl="3" rtl="0">
              <a:spcBef>
                <a:spcPts val="0"/>
              </a:spcBef>
              <a:spcAft>
                <a:spcPts val="0"/>
              </a:spcAft>
              <a:buSzPts val="2800"/>
              <a:buFont typeface="Proxima Nova"/>
              <a:buNone/>
              <a:defRPr>
                <a:latin typeface="Proxima Nova"/>
                <a:ea typeface="Proxima Nova"/>
                <a:cs typeface="Proxima Nova"/>
                <a:sym typeface="Proxima Nova"/>
              </a:defRPr>
            </a:lvl4pPr>
            <a:lvl5pPr lvl="4" rtl="0">
              <a:spcBef>
                <a:spcPts val="0"/>
              </a:spcBef>
              <a:spcAft>
                <a:spcPts val="0"/>
              </a:spcAft>
              <a:buSzPts val="2800"/>
              <a:buFont typeface="Proxima Nova"/>
              <a:buNone/>
              <a:defRPr>
                <a:latin typeface="Proxima Nova"/>
                <a:ea typeface="Proxima Nova"/>
                <a:cs typeface="Proxima Nova"/>
                <a:sym typeface="Proxima Nova"/>
              </a:defRPr>
            </a:lvl5pPr>
            <a:lvl6pPr lvl="5" rtl="0">
              <a:spcBef>
                <a:spcPts val="0"/>
              </a:spcBef>
              <a:spcAft>
                <a:spcPts val="0"/>
              </a:spcAft>
              <a:buSzPts val="2800"/>
              <a:buFont typeface="Proxima Nova"/>
              <a:buNone/>
              <a:defRPr>
                <a:latin typeface="Proxima Nova"/>
                <a:ea typeface="Proxima Nova"/>
                <a:cs typeface="Proxima Nova"/>
                <a:sym typeface="Proxima Nova"/>
              </a:defRPr>
            </a:lvl6pPr>
            <a:lvl7pPr lvl="6" rtl="0">
              <a:spcBef>
                <a:spcPts val="0"/>
              </a:spcBef>
              <a:spcAft>
                <a:spcPts val="0"/>
              </a:spcAft>
              <a:buSzPts val="2800"/>
              <a:buFont typeface="Proxima Nova"/>
              <a:buNone/>
              <a:defRPr>
                <a:latin typeface="Proxima Nova"/>
                <a:ea typeface="Proxima Nova"/>
                <a:cs typeface="Proxima Nova"/>
                <a:sym typeface="Proxima Nova"/>
              </a:defRPr>
            </a:lvl7pPr>
            <a:lvl8pPr lvl="7" rtl="0">
              <a:spcBef>
                <a:spcPts val="0"/>
              </a:spcBef>
              <a:spcAft>
                <a:spcPts val="0"/>
              </a:spcAft>
              <a:buSzPts val="2800"/>
              <a:buFont typeface="Proxima Nova"/>
              <a:buNone/>
              <a:defRPr>
                <a:latin typeface="Proxima Nova"/>
                <a:ea typeface="Proxima Nova"/>
                <a:cs typeface="Proxima Nova"/>
                <a:sym typeface="Proxima Nova"/>
              </a:defRPr>
            </a:lvl8pPr>
            <a:lvl9pPr lvl="8" rtl="0">
              <a:spcBef>
                <a:spcPts val="0"/>
              </a:spcBef>
              <a:spcAft>
                <a:spcPts val="0"/>
              </a:spcAft>
              <a:buSzPts val="2800"/>
              <a:buFont typeface="Proxima Nova"/>
              <a:buNone/>
              <a:defRPr>
                <a:latin typeface="Proxima Nova"/>
                <a:ea typeface="Proxima Nova"/>
                <a:cs typeface="Proxima Nova"/>
                <a:sym typeface="Proxima Nova"/>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Font typeface="Proxima Nova"/>
              <a:buChar char="●"/>
              <a:defRPr>
                <a:latin typeface="Proxima Nova"/>
                <a:ea typeface="Proxima Nova"/>
                <a:cs typeface="Proxima Nova"/>
                <a:sym typeface="Proxima Nova"/>
              </a:defRPr>
            </a:lvl1pPr>
            <a:lvl2pPr marL="914400" lvl="1" indent="-317500" rtl="0">
              <a:spcBef>
                <a:spcPts val="0"/>
              </a:spcBef>
              <a:spcAft>
                <a:spcPts val="0"/>
              </a:spcAft>
              <a:buSzPts val="1400"/>
              <a:buFont typeface="Proxima Nova"/>
              <a:buChar char="○"/>
              <a:defRPr>
                <a:latin typeface="Proxima Nova"/>
                <a:ea typeface="Proxima Nova"/>
                <a:cs typeface="Proxima Nova"/>
                <a:sym typeface="Proxima Nova"/>
              </a:defRPr>
            </a:lvl2pPr>
            <a:lvl3pPr marL="1371600" lvl="2" indent="-317500" rtl="0">
              <a:spcBef>
                <a:spcPts val="0"/>
              </a:spcBef>
              <a:spcAft>
                <a:spcPts val="0"/>
              </a:spcAft>
              <a:buSzPts val="1400"/>
              <a:buFont typeface="Proxima Nova"/>
              <a:buChar char="■"/>
              <a:defRPr>
                <a:latin typeface="Proxima Nova"/>
                <a:ea typeface="Proxima Nova"/>
                <a:cs typeface="Proxima Nova"/>
                <a:sym typeface="Proxima Nova"/>
              </a:defRPr>
            </a:lvl3pPr>
            <a:lvl4pPr marL="1828800" lvl="3" indent="-317500" rtl="0">
              <a:spcBef>
                <a:spcPts val="0"/>
              </a:spcBef>
              <a:spcAft>
                <a:spcPts val="0"/>
              </a:spcAft>
              <a:buSzPts val="1400"/>
              <a:buFont typeface="Proxima Nova"/>
              <a:buChar char="●"/>
              <a:defRPr>
                <a:latin typeface="Proxima Nova"/>
                <a:ea typeface="Proxima Nova"/>
                <a:cs typeface="Proxima Nova"/>
                <a:sym typeface="Proxima Nova"/>
              </a:defRPr>
            </a:lvl4pPr>
            <a:lvl5pPr marL="2286000" lvl="4" indent="-317500" rtl="0">
              <a:spcBef>
                <a:spcPts val="0"/>
              </a:spcBef>
              <a:spcAft>
                <a:spcPts val="0"/>
              </a:spcAft>
              <a:buSzPts val="1400"/>
              <a:buFont typeface="Proxima Nova"/>
              <a:buChar char="○"/>
              <a:defRPr>
                <a:latin typeface="Proxima Nova"/>
                <a:ea typeface="Proxima Nova"/>
                <a:cs typeface="Proxima Nova"/>
                <a:sym typeface="Proxima Nova"/>
              </a:defRPr>
            </a:lvl5pPr>
            <a:lvl6pPr marL="2743200" lvl="5" indent="-317500" rtl="0">
              <a:spcBef>
                <a:spcPts val="0"/>
              </a:spcBef>
              <a:spcAft>
                <a:spcPts val="0"/>
              </a:spcAft>
              <a:buSzPts val="1400"/>
              <a:buFont typeface="Proxima Nova"/>
              <a:buChar char="■"/>
              <a:defRPr>
                <a:latin typeface="Proxima Nova"/>
                <a:ea typeface="Proxima Nova"/>
                <a:cs typeface="Proxima Nova"/>
                <a:sym typeface="Proxima Nova"/>
              </a:defRPr>
            </a:lvl6pPr>
            <a:lvl7pPr marL="3200400" lvl="6" indent="-317500" rtl="0">
              <a:spcBef>
                <a:spcPts val="0"/>
              </a:spcBef>
              <a:spcAft>
                <a:spcPts val="0"/>
              </a:spcAft>
              <a:buSzPts val="1400"/>
              <a:buFont typeface="Proxima Nova"/>
              <a:buChar char="●"/>
              <a:defRPr>
                <a:latin typeface="Proxima Nova"/>
                <a:ea typeface="Proxima Nova"/>
                <a:cs typeface="Proxima Nova"/>
                <a:sym typeface="Proxima Nova"/>
              </a:defRPr>
            </a:lvl7pPr>
            <a:lvl8pPr marL="3657600" lvl="7" indent="-317500" rtl="0">
              <a:spcBef>
                <a:spcPts val="0"/>
              </a:spcBef>
              <a:spcAft>
                <a:spcPts val="0"/>
              </a:spcAft>
              <a:buSzPts val="1400"/>
              <a:buFont typeface="Proxima Nova"/>
              <a:buChar char="○"/>
              <a:defRPr>
                <a:latin typeface="Proxima Nova"/>
                <a:ea typeface="Proxima Nova"/>
                <a:cs typeface="Proxima Nova"/>
                <a:sym typeface="Proxima Nova"/>
              </a:defRPr>
            </a:lvl8pPr>
            <a:lvl9pPr marL="4114800" lvl="8" indent="-317500" rtl="0">
              <a:spcBef>
                <a:spcPts val="0"/>
              </a:spcBef>
              <a:spcAft>
                <a:spcPts val="0"/>
              </a:spcAft>
              <a:buSzPts val="1400"/>
              <a:buFont typeface="Proxima Nova"/>
              <a:buChar char="■"/>
              <a:defRPr>
                <a:latin typeface="Proxima Nova"/>
                <a:ea typeface="Proxima Nova"/>
                <a:cs typeface="Proxima Nova"/>
                <a:sym typeface="Proxima Nova"/>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4"/>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
        <p:nvSpPr>
          <p:cNvPr id="22" name="Google Shape;22;p4"/>
          <p:cNvSpPr/>
          <p:nvPr/>
        </p:nvSpPr>
        <p:spPr>
          <a:xfrm>
            <a:off x="-600" y="4730525"/>
            <a:ext cx="9144600" cy="4131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p:nvPr/>
        </p:nvSpPr>
        <p:spPr>
          <a:xfrm>
            <a:off x="311700" y="19125"/>
            <a:ext cx="4074600" cy="3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Semibold"/>
                <a:ea typeface="Proxima Nova Semibold"/>
                <a:cs typeface="Proxima Nova Semibold"/>
                <a:sym typeface="Proxima Nova Semibold"/>
              </a:rPr>
              <a:t>Performance Anxiety and Coping Mechanisms</a:t>
            </a:r>
            <a:endParaRPr>
              <a:latin typeface="Proxima Nova Semibold"/>
              <a:ea typeface="Proxima Nova Semibold"/>
              <a:cs typeface="Proxima Nova Semibold"/>
              <a:sym typeface="Proxima Nova Semibold"/>
            </a:endParaRPr>
          </a:p>
        </p:txBody>
      </p:sp>
      <p:cxnSp>
        <p:nvCxnSpPr>
          <p:cNvPr id="24" name="Google Shape;24;p4"/>
          <p:cNvCxnSpPr/>
          <p:nvPr/>
        </p:nvCxnSpPr>
        <p:spPr>
          <a:xfrm rot="10800000" flipH="1">
            <a:off x="0" y="423338"/>
            <a:ext cx="9144600" cy="600"/>
          </a:xfrm>
          <a:prstGeom prst="straightConnector1">
            <a:avLst/>
          </a:prstGeom>
          <a:noFill/>
          <a:ln w="19050" cap="flat" cmpd="sng">
            <a:solidFill>
              <a:srgbClr val="F47721"/>
            </a:solidFill>
            <a:prstDash val="solid"/>
            <a:round/>
            <a:headEnd type="none" w="med" len="med"/>
            <a:tailEnd type="none" w="med" len="med"/>
          </a:ln>
        </p:spPr>
      </p:cxnSp>
      <p:sp>
        <p:nvSpPr>
          <p:cNvPr id="25" name="Google Shape;25;p4"/>
          <p:cNvSpPr txBox="1"/>
          <p:nvPr/>
        </p:nvSpPr>
        <p:spPr>
          <a:xfrm>
            <a:off x="8283608" y="4730642"/>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a:t>
            </a:fld>
            <a:endParaRPr/>
          </a:p>
        </p:txBody>
      </p:sp>
      <p:pic>
        <p:nvPicPr>
          <p:cNvPr id="26" name="Google Shape;26;p4"/>
          <p:cNvPicPr preferRelativeResize="0"/>
          <p:nvPr/>
        </p:nvPicPr>
        <p:blipFill>
          <a:blip r:embed="rId2">
            <a:alphaModFix/>
          </a:blip>
          <a:stretch>
            <a:fillRect/>
          </a:stretch>
        </p:blipFill>
        <p:spPr>
          <a:xfrm>
            <a:off x="311700" y="4888487"/>
            <a:ext cx="2239300" cy="144575"/>
          </a:xfrm>
          <a:prstGeom prst="rect">
            <a:avLst/>
          </a:prstGeom>
          <a:noFill/>
          <a:ln>
            <a:noFill/>
          </a:ln>
        </p:spPr>
      </p:pic>
      <p:pic>
        <p:nvPicPr>
          <p:cNvPr id="27" name="Google Shape;27;p4"/>
          <p:cNvPicPr preferRelativeResize="0"/>
          <p:nvPr/>
        </p:nvPicPr>
        <p:blipFill>
          <a:blip r:embed="rId3">
            <a:alphaModFix/>
          </a:blip>
          <a:stretch>
            <a:fillRect/>
          </a:stretch>
        </p:blipFill>
        <p:spPr>
          <a:xfrm>
            <a:off x="8590313" y="95325"/>
            <a:ext cx="312975" cy="2707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9" name="Google Shape;3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2" name="Google Shape;4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tM3zbpY-fMQ"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tM3zbpY-fMQ"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p:nvPr/>
        </p:nvSpPr>
        <p:spPr>
          <a:xfrm>
            <a:off x="-18875" y="0"/>
            <a:ext cx="9162900" cy="1194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18875" y="889800"/>
            <a:ext cx="9162900" cy="1971900"/>
          </a:xfrm>
          <a:prstGeom prst="rect">
            <a:avLst/>
          </a:prstGeom>
          <a:solidFill>
            <a:srgbClr val="FDF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txBox="1"/>
          <p:nvPr/>
        </p:nvSpPr>
        <p:spPr>
          <a:xfrm>
            <a:off x="404725" y="2991725"/>
            <a:ext cx="8469300" cy="153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800">
                <a:solidFill>
                  <a:srgbClr val="F37721"/>
                </a:solidFill>
                <a:latin typeface="Proxima Nova"/>
                <a:ea typeface="Proxima Nova"/>
                <a:cs typeface="Proxima Nova"/>
                <a:sym typeface="Proxima Nova"/>
              </a:rPr>
              <a:t>Performance Anxiety </a:t>
            </a:r>
            <a:endParaRPr sz="3800">
              <a:solidFill>
                <a:srgbClr val="F37721"/>
              </a:solidFill>
              <a:latin typeface="Proxima Nova"/>
              <a:ea typeface="Proxima Nova"/>
              <a:cs typeface="Proxima Nova"/>
              <a:sym typeface="Proxima Nova"/>
            </a:endParaRPr>
          </a:p>
          <a:p>
            <a:pPr marL="0" lvl="0" indent="0" algn="ctr" rtl="0">
              <a:spcBef>
                <a:spcPts val="0"/>
              </a:spcBef>
              <a:spcAft>
                <a:spcPts val="0"/>
              </a:spcAft>
              <a:buNone/>
            </a:pPr>
            <a:r>
              <a:rPr lang="en" sz="3800">
                <a:solidFill>
                  <a:srgbClr val="F37721"/>
                </a:solidFill>
                <a:latin typeface="Proxima Nova"/>
                <a:ea typeface="Proxima Nova"/>
                <a:cs typeface="Proxima Nova"/>
                <a:sym typeface="Proxima Nova"/>
              </a:rPr>
              <a:t>and Coping Mechanisms</a:t>
            </a:r>
            <a:endParaRPr sz="3800">
              <a:solidFill>
                <a:srgbClr val="F37721"/>
              </a:solidFill>
              <a:latin typeface="Proxima Nova"/>
              <a:ea typeface="Proxima Nova"/>
              <a:cs typeface="Proxima Nova"/>
              <a:sym typeface="Proxima Nova"/>
            </a:endParaRPr>
          </a:p>
        </p:txBody>
      </p:sp>
      <p:sp>
        <p:nvSpPr>
          <p:cNvPr id="65" name="Google Shape;65;p13"/>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rgbClr val="595959"/>
                </a:solidFill>
              </a:rPr>
              <a:t>1</a:t>
            </a:fld>
            <a:endParaRPr sz="1000">
              <a:solidFill>
                <a:srgbClr val="595959"/>
              </a:solidFill>
            </a:endParaRPr>
          </a:p>
        </p:txBody>
      </p:sp>
      <p:pic>
        <p:nvPicPr>
          <p:cNvPr id="66" name="Google Shape;66;p13"/>
          <p:cNvPicPr preferRelativeResize="0"/>
          <p:nvPr/>
        </p:nvPicPr>
        <p:blipFill>
          <a:blip r:embed="rId3">
            <a:alphaModFix/>
          </a:blip>
          <a:stretch>
            <a:fillRect/>
          </a:stretch>
        </p:blipFill>
        <p:spPr>
          <a:xfrm>
            <a:off x="1812050" y="1302651"/>
            <a:ext cx="5519900" cy="1054300"/>
          </a:xfrm>
          <a:prstGeom prst="rect">
            <a:avLst/>
          </a:prstGeom>
          <a:noFill/>
          <a:ln>
            <a:noFill/>
          </a:ln>
        </p:spPr>
      </p:pic>
      <p:pic>
        <p:nvPicPr>
          <p:cNvPr id="67" name="Google Shape;67;p13"/>
          <p:cNvPicPr preferRelativeResize="0"/>
          <p:nvPr/>
        </p:nvPicPr>
        <p:blipFill>
          <a:blip r:embed="rId4">
            <a:alphaModFix/>
          </a:blip>
          <a:stretch>
            <a:fillRect/>
          </a:stretch>
        </p:blipFill>
        <p:spPr>
          <a:xfrm>
            <a:off x="2192875" y="443688"/>
            <a:ext cx="4758239" cy="307225"/>
          </a:xfrm>
          <a:prstGeom prst="rect">
            <a:avLst/>
          </a:prstGeom>
          <a:noFill/>
          <a:ln>
            <a:noFill/>
          </a:ln>
        </p:spPr>
      </p:pic>
      <p:cxnSp>
        <p:nvCxnSpPr>
          <p:cNvPr id="68" name="Google Shape;68;p13"/>
          <p:cNvCxnSpPr/>
          <p:nvPr/>
        </p:nvCxnSpPr>
        <p:spPr>
          <a:xfrm>
            <a:off x="-9450" y="2861700"/>
            <a:ext cx="9173400" cy="0"/>
          </a:xfrm>
          <a:prstGeom prst="straightConnector1">
            <a:avLst/>
          </a:prstGeom>
          <a:noFill/>
          <a:ln w="28575" cap="flat" cmpd="sng">
            <a:solidFill>
              <a:srgbClr val="F37721"/>
            </a:solidFill>
            <a:prstDash val="solid"/>
            <a:round/>
            <a:headEnd type="none" w="med" len="med"/>
            <a:tailEnd type="none" w="med" len="med"/>
          </a:ln>
        </p:spPr>
      </p:cxnSp>
      <p:cxnSp>
        <p:nvCxnSpPr>
          <p:cNvPr id="69" name="Google Shape;69;p13"/>
          <p:cNvCxnSpPr/>
          <p:nvPr/>
        </p:nvCxnSpPr>
        <p:spPr>
          <a:xfrm>
            <a:off x="-9450" y="889800"/>
            <a:ext cx="9173400" cy="0"/>
          </a:xfrm>
          <a:prstGeom prst="straightConnector1">
            <a:avLst/>
          </a:prstGeom>
          <a:noFill/>
          <a:ln w="28575" cap="flat" cmpd="sng">
            <a:solidFill>
              <a:srgbClr val="F37721"/>
            </a:solidFill>
            <a:prstDash val="solid"/>
            <a:round/>
            <a:headEnd type="none" w="med" len="med"/>
            <a:tailEnd type="none" w="med" len="med"/>
          </a:ln>
        </p:spPr>
      </p:cxnSp>
      <p:cxnSp>
        <p:nvCxnSpPr>
          <p:cNvPr id="70" name="Google Shape;70;p13"/>
          <p:cNvCxnSpPr/>
          <p:nvPr/>
        </p:nvCxnSpPr>
        <p:spPr>
          <a:xfrm>
            <a:off x="-9450" y="4663225"/>
            <a:ext cx="9173400" cy="0"/>
          </a:xfrm>
          <a:prstGeom prst="straightConnector1">
            <a:avLst/>
          </a:prstGeom>
          <a:noFill/>
          <a:ln w="9525" cap="flat" cmpd="sng">
            <a:solidFill>
              <a:srgbClr val="000000"/>
            </a:solidFill>
            <a:prstDash val="solid"/>
            <a:round/>
            <a:headEnd type="none" w="med" len="med"/>
            <a:tailEnd type="none" w="med" len="med"/>
          </a:ln>
        </p:spPr>
      </p:cxnSp>
      <p:sp>
        <p:nvSpPr>
          <p:cNvPr id="71" name="Google Shape;71;p13"/>
          <p:cNvSpPr txBox="1"/>
          <p:nvPr/>
        </p:nvSpPr>
        <p:spPr>
          <a:xfrm>
            <a:off x="3162550" y="4817130"/>
            <a:ext cx="1268700" cy="15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latin typeface="Proxima Nova"/>
                <a:ea typeface="Proxima Nova"/>
                <a:cs typeface="Proxima Nova"/>
                <a:sym typeface="Proxima Nova"/>
              </a:rPr>
              <a:t>SUPPORTED BY:</a:t>
            </a:r>
            <a:endParaRPr sz="1000">
              <a:latin typeface="Proxima Nova"/>
              <a:ea typeface="Proxima Nova"/>
              <a:cs typeface="Proxima Nova"/>
              <a:sym typeface="Proxima Nova"/>
            </a:endParaRPr>
          </a:p>
        </p:txBody>
      </p:sp>
      <p:pic>
        <p:nvPicPr>
          <p:cNvPr id="72" name="Google Shape;72;p13"/>
          <p:cNvPicPr preferRelativeResize="0"/>
          <p:nvPr/>
        </p:nvPicPr>
        <p:blipFill>
          <a:blip r:embed="rId5">
            <a:alphaModFix/>
          </a:blip>
          <a:stretch>
            <a:fillRect/>
          </a:stretch>
        </p:blipFill>
        <p:spPr>
          <a:xfrm>
            <a:off x="4274202" y="4801725"/>
            <a:ext cx="1925499" cy="211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311700" y="445025"/>
            <a:ext cx="4847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Part 3: Background Knowledge</a:t>
            </a:r>
            <a:endParaRPr/>
          </a:p>
        </p:txBody>
      </p:sp>
      <p:sp>
        <p:nvSpPr>
          <p:cNvPr id="139" name="Google Shape;139;p22"/>
          <p:cNvSpPr txBox="1">
            <a:spLocks noGrp="1"/>
          </p:cNvSpPr>
          <p:nvPr>
            <p:ph type="body" idx="1"/>
          </p:nvPr>
        </p:nvSpPr>
        <p:spPr>
          <a:xfrm>
            <a:off x="311700" y="1102175"/>
            <a:ext cx="4470300" cy="34665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000">
                <a:solidFill>
                  <a:schemeClr val="dk1"/>
                </a:solidFill>
              </a:rPr>
              <a:t>Physical symptoms of Anxiety </a:t>
            </a:r>
            <a:endParaRPr sz="2000">
              <a:solidFill>
                <a:schemeClr val="dk1"/>
              </a:solidFill>
            </a:endParaRPr>
          </a:p>
          <a:p>
            <a:pPr marL="914400" lvl="0" indent="-355600" algn="l" rtl="0">
              <a:lnSpc>
                <a:spcPct val="100000"/>
              </a:lnSpc>
              <a:spcBef>
                <a:spcPts val="0"/>
              </a:spcBef>
              <a:spcAft>
                <a:spcPts val="0"/>
              </a:spcAft>
              <a:buClr>
                <a:schemeClr val="dk1"/>
              </a:buClr>
              <a:buSzPts val="2000"/>
              <a:buChar char="●"/>
            </a:pPr>
            <a:r>
              <a:rPr lang="en" sz="2000">
                <a:solidFill>
                  <a:schemeClr val="dk1"/>
                </a:solidFill>
              </a:rPr>
              <a:t>heart rate</a:t>
            </a:r>
            <a:endParaRPr sz="2000">
              <a:solidFill>
                <a:schemeClr val="dk1"/>
              </a:solidFill>
            </a:endParaRPr>
          </a:p>
          <a:p>
            <a:pPr marL="914400" lvl="0" indent="-355600" algn="l" rtl="0">
              <a:lnSpc>
                <a:spcPct val="100000"/>
              </a:lnSpc>
              <a:spcBef>
                <a:spcPts val="0"/>
              </a:spcBef>
              <a:spcAft>
                <a:spcPts val="0"/>
              </a:spcAft>
              <a:buClr>
                <a:schemeClr val="dk1"/>
              </a:buClr>
              <a:buSzPts val="2000"/>
              <a:buChar char="●"/>
            </a:pPr>
            <a:r>
              <a:rPr lang="en" sz="2000">
                <a:solidFill>
                  <a:schemeClr val="dk1"/>
                </a:solidFill>
              </a:rPr>
              <a:t>breathing rate</a:t>
            </a:r>
            <a:endParaRPr sz="2000">
              <a:solidFill>
                <a:schemeClr val="dk1"/>
              </a:solidFill>
            </a:endParaRPr>
          </a:p>
          <a:p>
            <a:pPr marL="914400" lvl="0" indent="-355600" algn="l" rtl="0">
              <a:lnSpc>
                <a:spcPct val="100000"/>
              </a:lnSpc>
              <a:spcBef>
                <a:spcPts val="0"/>
              </a:spcBef>
              <a:spcAft>
                <a:spcPts val="0"/>
              </a:spcAft>
              <a:buClr>
                <a:schemeClr val="dk1"/>
              </a:buClr>
              <a:buSzPts val="2000"/>
              <a:buChar char="●"/>
            </a:pPr>
            <a:r>
              <a:rPr lang="en" sz="2000">
                <a:solidFill>
                  <a:schemeClr val="dk1"/>
                </a:solidFill>
              </a:rPr>
              <a:t>fight or flight</a:t>
            </a:r>
            <a:endParaRPr sz="2000">
              <a:solidFill>
                <a:schemeClr val="dk1"/>
              </a:solidFill>
            </a:endParaRPr>
          </a:p>
          <a:p>
            <a:pPr marL="914400" lvl="0" indent="-355600" algn="l" rtl="0">
              <a:lnSpc>
                <a:spcPct val="100000"/>
              </a:lnSpc>
              <a:spcBef>
                <a:spcPts val="0"/>
              </a:spcBef>
              <a:spcAft>
                <a:spcPts val="0"/>
              </a:spcAft>
              <a:buClr>
                <a:schemeClr val="dk1"/>
              </a:buClr>
              <a:buSzPts val="2000"/>
              <a:buChar char="●"/>
            </a:pPr>
            <a:r>
              <a:rPr lang="en" sz="2000">
                <a:solidFill>
                  <a:schemeClr val="dk1"/>
                </a:solidFill>
              </a:rPr>
              <a:t>discomfort in stomach</a:t>
            </a:r>
            <a:endParaRPr sz="2000">
              <a:solidFill>
                <a:schemeClr val="dk1"/>
              </a:solidFill>
            </a:endParaRPr>
          </a:p>
          <a:p>
            <a:pPr marL="914400" lvl="0" indent="-355600" algn="l" rtl="0">
              <a:lnSpc>
                <a:spcPct val="100000"/>
              </a:lnSpc>
              <a:spcBef>
                <a:spcPts val="0"/>
              </a:spcBef>
              <a:spcAft>
                <a:spcPts val="0"/>
              </a:spcAft>
              <a:buClr>
                <a:schemeClr val="dk1"/>
              </a:buClr>
              <a:buSzPts val="2000"/>
              <a:buChar char="●"/>
            </a:pPr>
            <a:r>
              <a:rPr lang="en" sz="2000">
                <a:solidFill>
                  <a:schemeClr val="dk1"/>
                </a:solidFill>
              </a:rPr>
              <a:t>sweaty palms</a:t>
            </a:r>
            <a:endParaRPr sz="2000">
              <a:solidFill>
                <a:schemeClr val="dk1"/>
              </a:solidFill>
            </a:endParaRPr>
          </a:p>
          <a:p>
            <a:pPr marL="914400" lvl="0" indent="-355600" algn="l" rtl="0">
              <a:lnSpc>
                <a:spcPct val="100000"/>
              </a:lnSpc>
              <a:spcBef>
                <a:spcPts val="0"/>
              </a:spcBef>
              <a:spcAft>
                <a:spcPts val="0"/>
              </a:spcAft>
              <a:buClr>
                <a:schemeClr val="dk1"/>
              </a:buClr>
              <a:buSzPts val="2000"/>
              <a:buChar char="●"/>
            </a:pPr>
            <a:r>
              <a:rPr lang="en" sz="2000">
                <a:solidFill>
                  <a:schemeClr val="dk1"/>
                </a:solidFill>
              </a:rPr>
              <a:t>feeling hot</a:t>
            </a:r>
            <a:endParaRPr sz="2000">
              <a:solidFill>
                <a:schemeClr val="dk1"/>
              </a:solidFill>
            </a:endParaRPr>
          </a:p>
          <a:p>
            <a:pPr marL="914400" lvl="0" indent="-355600" algn="l" rtl="0">
              <a:lnSpc>
                <a:spcPct val="100000"/>
              </a:lnSpc>
              <a:spcBef>
                <a:spcPts val="0"/>
              </a:spcBef>
              <a:spcAft>
                <a:spcPts val="0"/>
              </a:spcAft>
              <a:buClr>
                <a:schemeClr val="dk1"/>
              </a:buClr>
              <a:buSzPts val="2000"/>
              <a:buChar char="●"/>
            </a:pPr>
            <a:r>
              <a:rPr lang="en" sz="2000">
                <a:solidFill>
                  <a:schemeClr val="dk1"/>
                </a:solidFill>
              </a:rPr>
              <a:t>flushed face</a:t>
            </a:r>
            <a:endParaRPr sz="2000">
              <a:solidFill>
                <a:schemeClr val="dk1"/>
              </a:solidFill>
            </a:endParaRPr>
          </a:p>
          <a:p>
            <a:pPr marL="914400" lvl="0" indent="-355600" algn="l" rtl="0">
              <a:lnSpc>
                <a:spcPct val="100000"/>
              </a:lnSpc>
              <a:spcBef>
                <a:spcPts val="0"/>
              </a:spcBef>
              <a:spcAft>
                <a:spcPts val="0"/>
              </a:spcAft>
              <a:buClr>
                <a:schemeClr val="dk1"/>
              </a:buClr>
              <a:buSzPts val="2000"/>
              <a:buChar char="●"/>
            </a:pPr>
            <a:r>
              <a:rPr lang="en" sz="2000">
                <a:solidFill>
                  <a:schemeClr val="dk1"/>
                </a:solidFill>
              </a:rPr>
              <a:t>tightness in chest</a:t>
            </a:r>
            <a:endParaRPr sz="2000">
              <a:solidFill>
                <a:schemeClr val="dk1"/>
              </a:solidFill>
            </a:endParaRPr>
          </a:p>
          <a:p>
            <a:pPr marL="0" lvl="0" indent="0" algn="l" rtl="0">
              <a:spcBef>
                <a:spcPts val="0"/>
              </a:spcBef>
              <a:spcAft>
                <a:spcPts val="1200"/>
              </a:spcAft>
              <a:buNone/>
            </a:pPr>
            <a:endParaRPr sz="2000"/>
          </a:p>
        </p:txBody>
      </p:sp>
      <p:pic>
        <p:nvPicPr>
          <p:cNvPr id="140" name="Google Shape;140;p22"/>
          <p:cNvPicPr preferRelativeResize="0"/>
          <p:nvPr/>
        </p:nvPicPr>
        <p:blipFill>
          <a:blip r:embed="rId3">
            <a:alphaModFix/>
          </a:blip>
          <a:stretch>
            <a:fillRect/>
          </a:stretch>
        </p:blipFill>
        <p:spPr>
          <a:xfrm>
            <a:off x="5159351" y="445025"/>
            <a:ext cx="3621149" cy="4269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3"/>
          <p:cNvPicPr preferRelativeResize="0"/>
          <p:nvPr/>
        </p:nvPicPr>
        <p:blipFill>
          <a:blip r:embed="rId3">
            <a:alphaModFix/>
          </a:blip>
          <a:stretch>
            <a:fillRect/>
          </a:stretch>
        </p:blipFill>
        <p:spPr>
          <a:xfrm>
            <a:off x="1430999" y="445025"/>
            <a:ext cx="6304651" cy="42687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Brain-Insight Lecture Connection (4 min)</a:t>
            </a:r>
            <a:endParaRPr/>
          </a:p>
        </p:txBody>
      </p:sp>
      <p:pic>
        <p:nvPicPr>
          <p:cNvPr id="151" name="Google Shape;151;p24" descr="Sian Beilock, President of Barnard College - &#10;&#10;Most students are motivated to perform at their best in school. But with this motivation can come pressure to excel – from parents, teachers, peers and students themselves. Why do poor performances occur in those very situations where students are set on doing their best? What happens in the brain and body when the pressure is high? And, why do some students thrive while others fail in high-stakes situations? In this discussion, Sian Beilock will discuss how current research in psychology and neuroscience can be used by parents, teachers and students themselves to enhance learning and performance in school – especially for students who are chronically anxious about taking tests.&#10;&#10;This conversation will be moderated by Bianca Jones Marlin, Ph.D., Postdoctoral Fellow in the laboratory of Richard Axel at Columbia University’s Zuckerman Institute." title="Performing Our Best When the Pressure is On">
            <a:hlinkClick r:id="rId3"/>
          </p:cNvPr>
          <p:cNvPicPr preferRelativeResize="0"/>
          <p:nvPr/>
        </p:nvPicPr>
        <p:blipFill>
          <a:blip r:embed="rId4">
            <a:alphaModFix/>
          </a:blip>
          <a:stretch>
            <a:fillRect/>
          </a:stretch>
        </p:blipFill>
        <p:spPr>
          <a:xfrm>
            <a:off x="2217075" y="11329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5"/>
          <p:cNvPicPr preferRelativeResize="0"/>
          <p:nvPr/>
        </p:nvPicPr>
        <p:blipFill>
          <a:blip r:embed="rId3">
            <a:alphaModFix/>
          </a:blip>
          <a:stretch>
            <a:fillRect/>
          </a:stretch>
        </p:blipFill>
        <p:spPr>
          <a:xfrm>
            <a:off x="2216674" y="429050"/>
            <a:ext cx="4710650" cy="3367326"/>
          </a:xfrm>
          <a:prstGeom prst="rect">
            <a:avLst/>
          </a:prstGeom>
          <a:noFill/>
          <a:ln>
            <a:noFill/>
          </a:ln>
        </p:spPr>
      </p:pic>
      <p:sp>
        <p:nvSpPr>
          <p:cNvPr id="157" name="Google Shape;157;p25"/>
          <p:cNvSpPr txBox="1"/>
          <p:nvPr/>
        </p:nvSpPr>
        <p:spPr>
          <a:xfrm>
            <a:off x="0" y="3796375"/>
            <a:ext cx="91440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100" b="1">
                <a:solidFill>
                  <a:srgbClr val="333333"/>
                </a:solidFill>
                <a:latin typeface="Proxima Nova"/>
                <a:ea typeface="Proxima Nova"/>
                <a:cs typeface="Proxima Nova"/>
                <a:sym typeface="Proxima Nova"/>
              </a:rPr>
              <a:t>Figure 1. </a:t>
            </a:r>
            <a:r>
              <a:rPr lang="en" sz="1100">
                <a:latin typeface="Proxima Nova"/>
                <a:ea typeface="Proxima Nova"/>
                <a:cs typeface="Proxima Nova"/>
                <a:sym typeface="Proxima Nova"/>
              </a:rPr>
              <a:t>Theoretical model of emotion regulation interventions that address specific components of performance anxiety. Worry and arousal are the two components of performance anxiety. There is a negative cycle between performance anxiety and poor test performance in which each factor reciprocally influences the other. Interventions that target the specific components of performance anxiety can interrupt this cycle of anxiety and poor performance. </a:t>
            </a:r>
            <a:r>
              <a:rPr lang="en" sz="1100">
                <a:solidFill>
                  <a:srgbClr val="333333"/>
                </a:solidFill>
                <a:latin typeface="Proxima Nova"/>
                <a:ea typeface="Proxima Nova"/>
                <a:cs typeface="Proxima Nova"/>
                <a:sym typeface="Proxima Nova"/>
              </a:rPr>
              <a:t>From Rozsek </a:t>
            </a:r>
            <a:r>
              <a:rPr lang="en" sz="1100" i="1">
                <a:solidFill>
                  <a:srgbClr val="333333"/>
                </a:solidFill>
                <a:latin typeface="Proxima Nova"/>
                <a:ea typeface="Proxima Nova"/>
                <a:cs typeface="Proxima Nova"/>
                <a:sym typeface="Proxima Nova"/>
              </a:rPr>
              <a:t>et al.</a:t>
            </a:r>
            <a:r>
              <a:rPr lang="en" sz="1100">
                <a:solidFill>
                  <a:srgbClr val="333333"/>
                </a:solidFill>
                <a:latin typeface="Proxima Nova"/>
                <a:ea typeface="Proxima Nova"/>
                <a:cs typeface="Proxima Nova"/>
                <a:sym typeface="Proxima Nova"/>
              </a:rPr>
              <a:t> (2019) </a:t>
            </a:r>
            <a:r>
              <a:rPr lang="en" sz="1100" i="1">
                <a:solidFill>
                  <a:srgbClr val="333333"/>
                </a:solidFill>
                <a:latin typeface="Proxima Nova"/>
                <a:ea typeface="Proxima Nova"/>
                <a:cs typeface="Proxima Nova"/>
                <a:sym typeface="Proxima Nova"/>
              </a:rPr>
              <a:t>PNAS. </a:t>
            </a:r>
            <a:endParaRPr sz="1100">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Brain-Insight Lecture Connection (6 min)</a:t>
            </a:r>
            <a:endParaRPr/>
          </a:p>
        </p:txBody>
      </p:sp>
      <p:pic>
        <p:nvPicPr>
          <p:cNvPr id="163" name="Google Shape;163;p26" descr="Sian Beilock, President of Barnard College - &#10;&#10;Most students are motivated to perform at their best in school. But with this motivation can come pressure to excel – from parents, teachers, peers and students themselves. Why do poor performances occur in those very situations where students are set on doing their best? What happens in the brain and body when the pressure is high? And, why do some students thrive while others fail in high-stakes situations? In this discussion, Sian Beilock will discuss how current research in psychology and neuroscience can be used by parents, teachers and students themselves to enhance learning and performance in school – especially for students who are chronically anxious about taking tests.&#10;&#10;This conversation will be moderated by Bianca Jones Marlin, Ph.D., Postdoctoral Fellow in the laboratory of Richard Axel at Columbia University’s Zuckerman Institute." title="Performing Our Best When the Pressure is On">
            <a:hlinkClick r:id="rId3"/>
          </p:cNvPr>
          <p:cNvPicPr preferRelativeResize="0"/>
          <p:nvPr/>
        </p:nvPicPr>
        <p:blipFill>
          <a:blip r:embed="rId4">
            <a:alphaModFix/>
          </a:blip>
          <a:stretch>
            <a:fillRect/>
          </a:stretch>
        </p:blipFill>
        <p:spPr>
          <a:xfrm>
            <a:off x="2217075" y="11329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a:t>
            </a:r>
            <a:r>
              <a:rPr lang="en" sz="2911">
                <a:latin typeface="Lobster"/>
                <a:ea typeface="Lobster"/>
                <a:cs typeface="Lobster"/>
                <a:sym typeface="Lobster"/>
              </a:rPr>
              <a:t>calm</a:t>
            </a:r>
            <a:r>
              <a:rPr lang="en"/>
              <a:t> our amygdala...</a:t>
            </a:r>
            <a:endParaRPr/>
          </a:p>
        </p:txBody>
      </p:sp>
      <p:sp>
        <p:nvSpPr>
          <p:cNvPr id="169" name="Google Shape;169;p27"/>
          <p:cNvSpPr txBox="1">
            <a:spLocks noGrp="1"/>
          </p:cNvSpPr>
          <p:nvPr>
            <p:ph type="body" idx="1"/>
          </p:nvPr>
        </p:nvSpPr>
        <p:spPr>
          <a:xfrm>
            <a:off x="311700" y="1420425"/>
            <a:ext cx="8520600" cy="312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50">
                <a:solidFill>
                  <a:srgbClr val="333333"/>
                </a:solidFill>
                <a:highlight>
                  <a:schemeClr val="lt1"/>
                </a:highlight>
              </a:rPr>
              <a:t>The methods that were used to help students calm their amygdala included:</a:t>
            </a:r>
            <a:endParaRPr sz="1650">
              <a:solidFill>
                <a:srgbClr val="333333"/>
              </a:solidFill>
              <a:highlight>
                <a:schemeClr val="lt1"/>
              </a:highlight>
            </a:endParaRPr>
          </a:p>
          <a:p>
            <a:pPr marL="457200" lvl="0" indent="-333375" algn="l" rtl="0">
              <a:spcBef>
                <a:spcPts val="1200"/>
              </a:spcBef>
              <a:spcAft>
                <a:spcPts val="0"/>
              </a:spcAft>
              <a:buClr>
                <a:srgbClr val="333333"/>
              </a:buClr>
              <a:buSzPts val="1650"/>
              <a:buChar char="●"/>
            </a:pPr>
            <a:r>
              <a:rPr lang="en" sz="1650" b="1" u="sng">
                <a:solidFill>
                  <a:srgbClr val="333333"/>
                </a:solidFill>
                <a:highlight>
                  <a:schemeClr val="lt1"/>
                </a:highlight>
              </a:rPr>
              <a:t>“Expressive writing intervention”</a:t>
            </a:r>
            <a:r>
              <a:rPr lang="en" sz="1650">
                <a:solidFill>
                  <a:srgbClr val="333333"/>
                </a:solidFill>
                <a:highlight>
                  <a:schemeClr val="lt1"/>
                </a:highlight>
              </a:rPr>
              <a:t>- which students write freely about their thoughts before a test</a:t>
            </a:r>
            <a:endParaRPr sz="1650">
              <a:solidFill>
                <a:srgbClr val="333333"/>
              </a:solidFill>
              <a:highlight>
                <a:schemeClr val="lt1"/>
              </a:highlight>
            </a:endParaRPr>
          </a:p>
          <a:p>
            <a:pPr marL="457200" lvl="0" indent="-333375" algn="l" rtl="0">
              <a:spcBef>
                <a:spcPts val="0"/>
              </a:spcBef>
              <a:spcAft>
                <a:spcPts val="0"/>
              </a:spcAft>
              <a:buClr>
                <a:srgbClr val="333333"/>
              </a:buClr>
              <a:buSzPts val="1650"/>
              <a:buChar char="●"/>
            </a:pPr>
            <a:r>
              <a:rPr lang="en" sz="1650" b="1" u="sng">
                <a:solidFill>
                  <a:srgbClr val="333333"/>
                </a:solidFill>
                <a:highlight>
                  <a:schemeClr val="lt1"/>
                </a:highlight>
              </a:rPr>
              <a:t>“Reappraisal Intervention”</a:t>
            </a:r>
            <a:r>
              <a:rPr lang="en" sz="1650">
                <a:solidFill>
                  <a:srgbClr val="333333"/>
                </a:solidFill>
                <a:highlight>
                  <a:schemeClr val="lt1"/>
                </a:highlight>
              </a:rPr>
              <a:t>- in which students were asked to evaluate if their feelings of stress were helpful for test taking</a:t>
            </a:r>
            <a:endParaRPr sz="1650">
              <a:solidFill>
                <a:srgbClr val="333333"/>
              </a:solidFill>
              <a:highlight>
                <a:schemeClr val="lt1"/>
              </a:highlight>
            </a:endParaRPr>
          </a:p>
          <a:p>
            <a:pPr marL="457200" lvl="0" indent="0" algn="l" rtl="0">
              <a:spcBef>
                <a:spcPts val="1200"/>
              </a:spcBef>
              <a:spcAft>
                <a:spcPts val="1200"/>
              </a:spcAft>
              <a:buNone/>
            </a:pPr>
            <a:endParaRPr sz="1150">
              <a:solidFill>
                <a:srgbClr val="333333"/>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body" idx="1"/>
          </p:nvPr>
        </p:nvSpPr>
        <p:spPr>
          <a:xfrm>
            <a:off x="4610100" y="2745250"/>
            <a:ext cx="3676800" cy="19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b="1">
                <a:solidFill>
                  <a:srgbClr val="333333"/>
                </a:solidFill>
              </a:rPr>
              <a:t>Figure 2. </a:t>
            </a:r>
            <a:r>
              <a:rPr lang="en" sz="1100">
                <a:solidFill>
                  <a:srgbClr val="333333"/>
                </a:solidFill>
              </a:rPr>
              <a:t>Effects of emotion regulation interventions on examination performance (</a:t>
            </a:r>
            <a:r>
              <a:rPr lang="en" sz="1100" i="1">
                <a:solidFill>
                  <a:srgbClr val="333333"/>
                </a:solidFill>
              </a:rPr>
              <a:t>A</a:t>
            </a:r>
            <a:r>
              <a:rPr lang="en" sz="1100">
                <a:solidFill>
                  <a:srgbClr val="333333"/>
                </a:solidFill>
              </a:rPr>
              <a:t>), course passing rate (</a:t>
            </a:r>
            <a:r>
              <a:rPr lang="en" sz="1100" i="1">
                <a:solidFill>
                  <a:srgbClr val="333333"/>
                </a:solidFill>
              </a:rPr>
              <a:t>B</a:t>
            </a:r>
            <a:r>
              <a:rPr lang="en" sz="1100">
                <a:solidFill>
                  <a:srgbClr val="333333"/>
                </a:solidFill>
              </a:rPr>
              <a:t>), and reappraisal of test anxiety (</a:t>
            </a:r>
            <a:r>
              <a:rPr lang="en" sz="1100" i="1">
                <a:solidFill>
                  <a:srgbClr val="333333"/>
                </a:solidFill>
              </a:rPr>
              <a:t>C</a:t>
            </a:r>
            <a:r>
              <a:rPr lang="en" sz="1100">
                <a:solidFill>
                  <a:srgbClr val="333333"/>
                </a:solidFill>
              </a:rPr>
              <a:t>). </a:t>
            </a:r>
            <a:r>
              <a:rPr lang="en" sz="1100" b="1">
                <a:solidFill>
                  <a:srgbClr val="333333"/>
                </a:solidFill>
              </a:rPr>
              <a:t>Comparisons are between students given any of the three interventions and students given the control exercises.</a:t>
            </a:r>
            <a:r>
              <a:rPr lang="en" sz="1100">
                <a:solidFill>
                  <a:srgbClr val="333333"/>
                </a:solidFill>
              </a:rPr>
              <a:t> Students are defined as lower- or higher-income based on free or reduced lunch status. Error bars represent ±1 SE of the mean.</a:t>
            </a:r>
            <a:endParaRPr sz="1100">
              <a:solidFill>
                <a:srgbClr val="333333"/>
              </a:solidFill>
            </a:endParaRPr>
          </a:p>
          <a:p>
            <a:pPr marL="0" lvl="0" indent="0" algn="l" rtl="0">
              <a:spcBef>
                <a:spcPts val="1200"/>
              </a:spcBef>
              <a:spcAft>
                <a:spcPts val="0"/>
              </a:spcAft>
              <a:buClr>
                <a:schemeClr val="dk1"/>
              </a:buClr>
              <a:buSzPts val="1100"/>
              <a:buFont typeface="Arial"/>
              <a:buNone/>
            </a:pPr>
            <a:r>
              <a:rPr lang="en" sz="1100">
                <a:solidFill>
                  <a:srgbClr val="333333"/>
                </a:solidFill>
              </a:rPr>
              <a:t>From Rozsek </a:t>
            </a:r>
            <a:r>
              <a:rPr lang="en" sz="1100" i="1">
                <a:solidFill>
                  <a:srgbClr val="333333"/>
                </a:solidFill>
              </a:rPr>
              <a:t>et al.</a:t>
            </a:r>
            <a:r>
              <a:rPr lang="en" sz="1100">
                <a:solidFill>
                  <a:srgbClr val="333333"/>
                </a:solidFill>
              </a:rPr>
              <a:t> (2019) </a:t>
            </a:r>
            <a:r>
              <a:rPr lang="en" sz="1100" i="1">
                <a:solidFill>
                  <a:srgbClr val="333333"/>
                </a:solidFill>
              </a:rPr>
              <a:t>PNAS. </a:t>
            </a:r>
            <a:endParaRPr sz="1100">
              <a:solidFill>
                <a:srgbClr val="333333"/>
              </a:solidFill>
            </a:endParaRPr>
          </a:p>
          <a:p>
            <a:pPr marL="0" lvl="0" indent="0" algn="l" rtl="0">
              <a:spcBef>
                <a:spcPts val="1200"/>
              </a:spcBef>
              <a:spcAft>
                <a:spcPts val="1200"/>
              </a:spcAft>
              <a:buNone/>
            </a:pPr>
            <a:endParaRPr sz="1200"/>
          </a:p>
        </p:txBody>
      </p:sp>
      <p:pic>
        <p:nvPicPr>
          <p:cNvPr id="175" name="Google Shape;175;p28"/>
          <p:cNvPicPr preferRelativeResize="0"/>
          <p:nvPr/>
        </p:nvPicPr>
        <p:blipFill rotWithShape="1">
          <a:blip r:embed="rId3">
            <a:alphaModFix/>
          </a:blip>
          <a:srcRect b="66501"/>
          <a:stretch/>
        </p:blipFill>
        <p:spPr>
          <a:xfrm>
            <a:off x="1132150" y="486188"/>
            <a:ext cx="3401744" cy="2129411"/>
          </a:xfrm>
          <a:prstGeom prst="rect">
            <a:avLst/>
          </a:prstGeom>
          <a:noFill/>
          <a:ln>
            <a:noFill/>
          </a:ln>
        </p:spPr>
      </p:pic>
      <p:pic>
        <p:nvPicPr>
          <p:cNvPr id="176" name="Google Shape;176;p28"/>
          <p:cNvPicPr preferRelativeResize="0"/>
          <p:nvPr/>
        </p:nvPicPr>
        <p:blipFill rotWithShape="1">
          <a:blip r:embed="rId3">
            <a:alphaModFix/>
          </a:blip>
          <a:srcRect t="32964" r="338" b="33649"/>
          <a:stretch/>
        </p:blipFill>
        <p:spPr>
          <a:xfrm>
            <a:off x="1132150" y="2578925"/>
            <a:ext cx="3401749" cy="2129402"/>
          </a:xfrm>
          <a:prstGeom prst="rect">
            <a:avLst/>
          </a:prstGeom>
          <a:noFill/>
          <a:ln>
            <a:noFill/>
          </a:ln>
        </p:spPr>
      </p:pic>
      <p:pic>
        <p:nvPicPr>
          <p:cNvPr id="177" name="Google Shape;177;p28"/>
          <p:cNvPicPr preferRelativeResize="0"/>
          <p:nvPr/>
        </p:nvPicPr>
        <p:blipFill rotWithShape="1">
          <a:blip r:embed="rId3">
            <a:alphaModFix/>
          </a:blip>
          <a:srcRect t="66501"/>
          <a:stretch/>
        </p:blipFill>
        <p:spPr>
          <a:xfrm>
            <a:off x="4610100" y="435163"/>
            <a:ext cx="3401749" cy="21294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 Pre-Write</a:t>
            </a:r>
            <a:endParaRPr/>
          </a:p>
        </p:txBody>
      </p:sp>
      <p:sp>
        <p:nvSpPr>
          <p:cNvPr id="183" name="Google Shape;183;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rgbClr val="333333"/>
                </a:solidFill>
                <a:highlight>
                  <a:srgbClr val="FFFFFF"/>
                </a:highlight>
              </a:rPr>
              <a:t>Take out a piece of paper and answer in the following questions:</a:t>
            </a:r>
            <a:endParaRPr sz="2000">
              <a:solidFill>
                <a:srgbClr val="333333"/>
              </a:solidFill>
              <a:highlight>
                <a:srgbClr val="FFFFFF"/>
              </a:highlight>
            </a:endParaRPr>
          </a:p>
          <a:p>
            <a:pPr marL="457200" lvl="0" indent="-342900" algn="l" rtl="0">
              <a:spcBef>
                <a:spcPts val="1200"/>
              </a:spcBef>
              <a:spcAft>
                <a:spcPts val="0"/>
              </a:spcAft>
              <a:buSzPts val="1800"/>
              <a:buChar char="●"/>
            </a:pPr>
            <a:r>
              <a:rPr lang="en">
                <a:solidFill>
                  <a:srgbClr val="333333"/>
                </a:solidFill>
                <a:highlight>
                  <a:srgbClr val="FFFFFF"/>
                </a:highlight>
              </a:rPr>
              <a:t>D</a:t>
            </a:r>
            <a:r>
              <a:rPr lang="en">
                <a:solidFill>
                  <a:schemeClr val="dk1"/>
                </a:solidFill>
              </a:rPr>
              <a:t>oes everyone experience anxiety? Explain.</a:t>
            </a:r>
            <a:endParaRPr>
              <a:solidFill>
                <a:schemeClr val="dk1"/>
              </a:solidFill>
            </a:endParaRPr>
          </a:p>
          <a:p>
            <a:pPr marL="457200" lvl="0" indent="-342900" algn="l" rtl="0">
              <a:spcBef>
                <a:spcPts val="0"/>
              </a:spcBef>
              <a:spcAft>
                <a:spcPts val="0"/>
              </a:spcAft>
              <a:buSzPts val="1800"/>
              <a:buChar char="●"/>
            </a:pPr>
            <a:r>
              <a:rPr lang="en">
                <a:solidFill>
                  <a:schemeClr val="dk1"/>
                </a:solidFill>
              </a:rPr>
              <a:t>When you hear stories about people experiencing anxiety or stress what’s one other word that you think about?</a:t>
            </a:r>
            <a:endParaRPr>
              <a:solidFill>
                <a:schemeClr val="dk1"/>
              </a:solidFill>
            </a:endParaRPr>
          </a:p>
          <a:p>
            <a:pPr marL="457200" lvl="0" indent="-342900" algn="l" rtl="0">
              <a:spcBef>
                <a:spcPts val="0"/>
              </a:spcBef>
              <a:spcAft>
                <a:spcPts val="0"/>
              </a:spcAft>
              <a:buSzPts val="1800"/>
              <a:buChar char="●"/>
            </a:pPr>
            <a:r>
              <a:rPr lang="en">
                <a:solidFill>
                  <a:schemeClr val="dk1"/>
                </a:solidFill>
              </a:rPr>
              <a:t>What are some of the downsides of anxiety?</a:t>
            </a:r>
            <a:endParaRPr>
              <a:solidFill>
                <a:schemeClr val="dk1"/>
              </a:solidFill>
            </a:endParaRPr>
          </a:p>
          <a:p>
            <a:pPr marL="457200" lvl="0" indent="-342900" algn="l" rtl="0">
              <a:spcBef>
                <a:spcPts val="0"/>
              </a:spcBef>
              <a:spcAft>
                <a:spcPts val="0"/>
              </a:spcAft>
              <a:buSzPts val="1800"/>
              <a:buChar char="●"/>
            </a:pPr>
            <a:r>
              <a:rPr lang="en">
                <a:solidFill>
                  <a:schemeClr val="dk1"/>
                </a:solidFill>
              </a:rPr>
              <a:t>What are some of the benefits of anxiety?</a:t>
            </a:r>
            <a:endParaRPr>
              <a:solidFill>
                <a:schemeClr val="dk1"/>
              </a:solidFill>
            </a:endParaRPr>
          </a:p>
          <a:p>
            <a:pPr marL="457200" lvl="0" indent="-342900" algn="l" rtl="0">
              <a:spcBef>
                <a:spcPts val="0"/>
              </a:spcBef>
              <a:spcAft>
                <a:spcPts val="0"/>
              </a:spcAft>
              <a:buSzPts val="1800"/>
              <a:buChar char="●"/>
            </a:pPr>
            <a:r>
              <a:rPr lang="en">
                <a:solidFill>
                  <a:schemeClr val="dk1"/>
                </a:solidFill>
              </a:rPr>
              <a:t>How do various coping mechanisms change the individuals response to anxiety?</a:t>
            </a:r>
            <a:endParaRPr>
              <a:solidFill>
                <a:srgbClr val="333333"/>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b="1">
                <a:latin typeface="Bangers"/>
                <a:ea typeface="Bangers"/>
                <a:cs typeface="Bangers"/>
                <a:sym typeface="Bangers"/>
              </a:rPr>
              <a:t>Part 4: Class Discussion</a:t>
            </a:r>
            <a:endParaRPr sz="3320" b="1">
              <a:latin typeface="Bangers"/>
              <a:ea typeface="Bangers"/>
              <a:cs typeface="Bangers"/>
              <a:sym typeface="Bangers"/>
            </a:endParaRPr>
          </a:p>
        </p:txBody>
      </p:sp>
      <p:sp>
        <p:nvSpPr>
          <p:cNvPr id="189" name="Google Shape;189;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r>
              <a:rPr lang="en" sz="2000" b="1">
                <a:solidFill>
                  <a:schemeClr val="dk1"/>
                </a:solidFill>
                <a:latin typeface="Corsiva"/>
                <a:ea typeface="Corsiva"/>
                <a:cs typeface="Corsiva"/>
                <a:sym typeface="Corsiva"/>
              </a:rPr>
              <a:t>Structured Socratic Seminar</a:t>
            </a:r>
            <a:endParaRPr sz="2000" b="1">
              <a:solidFill>
                <a:schemeClr val="dk1"/>
              </a:solidFill>
              <a:latin typeface="Corsiva"/>
              <a:ea typeface="Corsiva"/>
              <a:cs typeface="Corsiva"/>
              <a:sym typeface="Corsiva"/>
            </a:endParaRPr>
          </a:p>
          <a:p>
            <a:pPr marL="0" lvl="0" indent="0" algn="ctr" rtl="0">
              <a:lnSpc>
                <a:spcPct val="100000"/>
              </a:lnSpc>
              <a:spcBef>
                <a:spcPts val="0"/>
              </a:spcBef>
              <a:spcAft>
                <a:spcPts val="0"/>
              </a:spcAft>
              <a:buNone/>
            </a:pPr>
            <a:r>
              <a:rPr lang="en" sz="2000" b="1">
                <a:solidFill>
                  <a:schemeClr val="dk1"/>
                </a:solidFill>
                <a:latin typeface="Corsiva"/>
                <a:ea typeface="Corsiva"/>
                <a:cs typeface="Corsiva"/>
                <a:sym typeface="Corsiva"/>
              </a:rPr>
              <a:t>Sit in a circle. There will be 6 rounds, just respond to each round accordingly!</a:t>
            </a:r>
            <a:endParaRPr sz="2000" b="1">
              <a:solidFill>
                <a:schemeClr val="dk1"/>
              </a:solidFill>
              <a:latin typeface="Corsiva"/>
              <a:ea typeface="Corsiva"/>
              <a:cs typeface="Corsiva"/>
              <a:sym typeface="Corsiva"/>
            </a:endParaRPr>
          </a:p>
          <a:p>
            <a:pPr marL="0" lvl="0" indent="0" algn="ctr" rtl="0">
              <a:lnSpc>
                <a:spcPct val="100000"/>
              </a:lnSpc>
              <a:spcBef>
                <a:spcPts val="0"/>
              </a:spcBef>
              <a:spcAft>
                <a:spcPts val="0"/>
              </a:spcAft>
              <a:buNone/>
            </a:pPr>
            <a:endParaRPr sz="1500">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Round 1: A yes/no question (Does everyone experience anxiety?)</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Round 2: One word (When you hear stories about people experiencing anxiety or stress what’s one other word that you think about?)</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Round 3: One-three sentences (Why did you choose that word?)</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Round 4: Guiding Question 1 (What are some of the downsides of anxiety?)</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Round 5: Guiding Question 2 (What are some of the upsides of anxiety?)</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Round 6: Open Discussion (Did you experience anxiety during this discussion? What did feel like? Did you use any approaches to reduce your anxiety?)</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i="1">
                <a:solidFill>
                  <a:schemeClr val="dk1"/>
                </a:solidFill>
              </a:rPr>
              <a:t>Optional</a:t>
            </a:r>
            <a:r>
              <a:rPr lang="en" sz="1400">
                <a:solidFill>
                  <a:schemeClr val="dk1"/>
                </a:solidFill>
              </a:rPr>
              <a:t> Round 7: Open Discussion (How do various coping mechanisms change the individual’s response to anxiety?)</a:t>
            </a:r>
            <a:endParaRPr sz="14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Round #1: YES or NO</a:t>
            </a:r>
            <a:endParaRPr/>
          </a:p>
        </p:txBody>
      </p:sp>
      <p:sp>
        <p:nvSpPr>
          <p:cNvPr id="195" name="Google Shape;195;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r>
              <a:rPr lang="en" sz="6000" b="1">
                <a:solidFill>
                  <a:schemeClr val="dk1"/>
                </a:solidFill>
              </a:rPr>
              <a:t>Does everyone </a:t>
            </a:r>
            <a:endParaRPr sz="6000" b="1">
              <a:solidFill>
                <a:schemeClr val="dk1"/>
              </a:solidFill>
            </a:endParaRPr>
          </a:p>
          <a:p>
            <a:pPr marL="0" lvl="0" indent="0" algn="ctr" rtl="0">
              <a:lnSpc>
                <a:spcPct val="100000"/>
              </a:lnSpc>
              <a:spcBef>
                <a:spcPts val="0"/>
              </a:spcBef>
              <a:spcAft>
                <a:spcPts val="0"/>
              </a:spcAft>
              <a:buNone/>
            </a:pPr>
            <a:r>
              <a:rPr lang="en" sz="6000" b="1">
                <a:solidFill>
                  <a:schemeClr val="dk1"/>
                </a:solidFill>
              </a:rPr>
              <a:t>experience anxiety?</a:t>
            </a:r>
            <a:endParaRPr sz="6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6"/>
        <p:cNvGrpSpPr/>
        <p:nvPr/>
      </p:nvGrpSpPr>
      <p:grpSpPr>
        <a:xfrm>
          <a:off x="0" y="0"/>
          <a:ext cx="0" cy="0"/>
          <a:chOff x="0" y="0"/>
          <a:chExt cx="0" cy="0"/>
        </a:xfrm>
      </p:grpSpPr>
      <p:sp>
        <p:nvSpPr>
          <p:cNvPr id="77" name="Google Shape;77;p14"/>
          <p:cNvSpPr/>
          <p:nvPr/>
        </p:nvSpPr>
        <p:spPr>
          <a:xfrm>
            <a:off x="0" y="4118825"/>
            <a:ext cx="9144000" cy="450050"/>
          </a:xfrm>
          <a:prstGeom prst="flowChartPredefinedProcess">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i="1">
                <a:solidFill>
                  <a:srgbClr val="FF0000"/>
                </a:solidFill>
              </a:rPr>
              <a:t>Delete or hide this slide after reading.</a:t>
            </a:r>
            <a:endParaRPr sz="1900" b="1" i="1">
              <a:solidFill>
                <a:srgbClr val="FF0000"/>
              </a:solidFill>
            </a:endParaRPr>
          </a:p>
        </p:txBody>
      </p:sp>
      <p:sp>
        <p:nvSpPr>
          <p:cNvPr id="78" name="Google Shape;78;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i="1"/>
              <a:t>Teacher Notes</a:t>
            </a:r>
            <a:endParaRPr i="1"/>
          </a:p>
        </p:txBody>
      </p:sp>
      <p:sp>
        <p:nvSpPr>
          <p:cNvPr id="79" name="Google Shape;79;p14"/>
          <p:cNvSpPr txBox="1">
            <a:spLocks noGrp="1"/>
          </p:cNvSpPr>
          <p:nvPr>
            <p:ph type="body" idx="1"/>
          </p:nvPr>
        </p:nvSpPr>
        <p:spPr>
          <a:xfrm>
            <a:off x="311700" y="1152475"/>
            <a:ext cx="8520600" cy="2613300"/>
          </a:xfrm>
          <a:prstGeom prst="rect">
            <a:avLst/>
          </a:prstGeom>
        </p:spPr>
        <p:txBody>
          <a:bodyPr spcFirstLastPara="1" wrap="square" lIns="91425" tIns="91425" rIns="91425" bIns="91425" anchor="t" anchorCtr="0">
            <a:normAutofit/>
          </a:bodyPr>
          <a:lstStyle/>
          <a:p>
            <a:pPr marL="914400" lvl="0" indent="-342900" algn="l" rtl="0">
              <a:spcBef>
                <a:spcPts val="0"/>
              </a:spcBef>
              <a:spcAft>
                <a:spcPts val="0"/>
              </a:spcAft>
              <a:buSzPts val="1800"/>
              <a:buChar char="❖"/>
            </a:pPr>
            <a:r>
              <a:rPr lang="en" b="1"/>
              <a:t>Materials</a:t>
            </a:r>
            <a:r>
              <a:rPr lang="en"/>
              <a:t>: PowerPoint, Projector, Chart Paper, markers, celebrity scenarios printed and cut up</a:t>
            </a:r>
            <a:endParaRPr/>
          </a:p>
          <a:p>
            <a:pPr marL="914400" lvl="0" indent="0" algn="l" rtl="0">
              <a:spcBef>
                <a:spcPts val="0"/>
              </a:spcBef>
              <a:spcAft>
                <a:spcPts val="0"/>
              </a:spcAft>
              <a:buNone/>
            </a:pPr>
            <a:endParaRPr/>
          </a:p>
          <a:p>
            <a:pPr marL="914400" lvl="0" indent="-342900" algn="l" rtl="0">
              <a:spcBef>
                <a:spcPts val="1200"/>
              </a:spcBef>
              <a:spcAft>
                <a:spcPts val="0"/>
              </a:spcAft>
              <a:buSzPts val="1800"/>
              <a:buChar char="❖"/>
            </a:pPr>
            <a:r>
              <a:rPr lang="en" b="1"/>
              <a:t>Classroom set-up</a:t>
            </a:r>
            <a:r>
              <a:rPr lang="en"/>
              <a:t>: Since you will be doing a structured socratic seminar you may want to make sure your classroom is set-up for students to sit in a circle, or a way for students to transition from group setting to a circle setting to have a better whole class conversation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Round #2: ONE WORD</a:t>
            </a:r>
            <a:endParaRPr/>
          </a:p>
        </p:txBody>
      </p:sp>
      <p:sp>
        <p:nvSpPr>
          <p:cNvPr id="201" name="Google Shape;201;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chemeClr val="dk1"/>
                </a:solidFill>
              </a:rPr>
              <a:t>When you hear stories about people experiencing anxiety or stress, what’s one other word that you think about?</a:t>
            </a:r>
            <a:endParaRPr sz="48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Round 3: One to Three Sentences</a:t>
            </a:r>
            <a:endParaRPr/>
          </a:p>
        </p:txBody>
      </p:sp>
      <p:sp>
        <p:nvSpPr>
          <p:cNvPr id="207" name="Google Shape;207;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4800" b="1">
              <a:solidFill>
                <a:schemeClr val="dk1"/>
              </a:solidFill>
            </a:endParaRPr>
          </a:p>
          <a:p>
            <a:pPr marL="0" lvl="0" indent="0" algn="ctr" rtl="0">
              <a:lnSpc>
                <a:spcPct val="100000"/>
              </a:lnSpc>
              <a:spcBef>
                <a:spcPts val="0"/>
              </a:spcBef>
              <a:spcAft>
                <a:spcPts val="0"/>
              </a:spcAft>
              <a:buNone/>
            </a:pPr>
            <a:r>
              <a:rPr lang="en" sz="4800" b="1">
                <a:solidFill>
                  <a:schemeClr val="dk1"/>
                </a:solidFill>
              </a:rPr>
              <a:t>Why did you choose that word from round 2?</a:t>
            </a:r>
            <a:endParaRPr sz="48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Round #4: Guiding Question</a:t>
            </a:r>
            <a:endParaRPr/>
          </a:p>
        </p:txBody>
      </p:sp>
      <p:sp>
        <p:nvSpPr>
          <p:cNvPr id="213" name="Google Shape;213;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4800" b="1">
              <a:solidFill>
                <a:schemeClr val="dk1"/>
              </a:solidFill>
            </a:endParaRPr>
          </a:p>
          <a:p>
            <a:pPr marL="0" lvl="0" indent="0" algn="ctr" rtl="0">
              <a:lnSpc>
                <a:spcPct val="100000"/>
              </a:lnSpc>
              <a:spcBef>
                <a:spcPts val="0"/>
              </a:spcBef>
              <a:spcAft>
                <a:spcPts val="0"/>
              </a:spcAft>
              <a:buNone/>
            </a:pPr>
            <a:r>
              <a:rPr lang="en" sz="4800" b="1">
                <a:solidFill>
                  <a:schemeClr val="dk1"/>
                </a:solidFill>
              </a:rPr>
              <a:t>What are some of the </a:t>
            </a:r>
            <a:r>
              <a:rPr lang="en" sz="4800" b="1" u="sng">
                <a:solidFill>
                  <a:schemeClr val="dk1"/>
                </a:solidFill>
              </a:rPr>
              <a:t>downsides</a:t>
            </a:r>
            <a:r>
              <a:rPr lang="en" sz="4800" b="1">
                <a:solidFill>
                  <a:schemeClr val="dk1"/>
                </a:solidFill>
              </a:rPr>
              <a:t> of anxiety?</a:t>
            </a:r>
            <a:endParaRPr sz="48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Round #5: Guiding Question</a:t>
            </a:r>
            <a:endParaRPr/>
          </a:p>
        </p:txBody>
      </p:sp>
      <p:sp>
        <p:nvSpPr>
          <p:cNvPr id="219" name="Google Shape;219;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4800" b="1">
              <a:solidFill>
                <a:schemeClr val="dk1"/>
              </a:solidFill>
            </a:endParaRPr>
          </a:p>
          <a:p>
            <a:pPr marL="0" lvl="0" indent="0" algn="ctr" rtl="0">
              <a:lnSpc>
                <a:spcPct val="100000"/>
              </a:lnSpc>
              <a:spcBef>
                <a:spcPts val="0"/>
              </a:spcBef>
              <a:spcAft>
                <a:spcPts val="0"/>
              </a:spcAft>
              <a:buNone/>
            </a:pPr>
            <a:r>
              <a:rPr lang="en" sz="4800" b="1">
                <a:solidFill>
                  <a:schemeClr val="dk1"/>
                </a:solidFill>
              </a:rPr>
              <a:t>What are some of the </a:t>
            </a:r>
            <a:endParaRPr sz="4800" b="1">
              <a:solidFill>
                <a:schemeClr val="dk1"/>
              </a:solidFill>
            </a:endParaRPr>
          </a:p>
          <a:p>
            <a:pPr marL="0" lvl="0" indent="0" algn="ctr" rtl="0">
              <a:lnSpc>
                <a:spcPct val="100000"/>
              </a:lnSpc>
              <a:spcBef>
                <a:spcPts val="0"/>
              </a:spcBef>
              <a:spcAft>
                <a:spcPts val="0"/>
              </a:spcAft>
              <a:buNone/>
            </a:pPr>
            <a:r>
              <a:rPr lang="en" sz="4800" b="1" u="sng">
                <a:solidFill>
                  <a:schemeClr val="dk1"/>
                </a:solidFill>
              </a:rPr>
              <a:t>upsides</a:t>
            </a:r>
            <a:r>
              <a:rPr lang="en" sz="4800" b="1">
                <a:solidFill>
                  <a:schemeClr val="dk1"/>
                </a:solidFill>
              </a:rPr>
              <a:t> of anxiety?</a:t>
            </a:r>
            <a:endParaRPr sz="48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Round #6: Open Discussion</a:t>
            </a:r>
            <a:endParaRPr/>
          </a:p>
        </p:txBody>
      </p:sp>
      <p:sp>
        <p:nvSpPr>
          <p:cNvPr id="225" name="Google Shape;225;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chemeClr val="dk1"/>
                </a:solidFill>
              </a:rPr>
              <a:t>How do vari</a:t>
            </a:r>
            <a:r>
              <a:rPr lang="en" sz="4800" b="1">
                <a:solidFill>
                  <a:schemeClr val="dk1"/>
                </a:solidFill>
                <a:highlight>
                  <a:schemeClr val="lt1"/>
                </a:highlight>
              </a:rPr>
              <a:t>ous coping mechanisms change the individual’s respo</a:t>
            </a:r>
            <a:r>
              <a:rPr lang="en" sz="4800" b="1">
                <a:solidFill>
                  <a:schemeClr val="dk1"/>
                </a:solidFill>
              </a:rPr>
              <a:t>nse to anxiety?</a:t>
            </a:r>
            <a:endParaRPr sz="4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i="1">
                <a:solidFill>
                  <a:srgbClr val="FF0000"/>
                </a:solidFill>
              </a:rPr>
              <a:t>Optional </a:t>
            </a:r>
            <a:r>
              <a:rPr lang="en"/>
              <a:t>Round #7: Open Discussion</a:t>
            </a:r>
            <a:endParaRPr/>
          </a:p>
        </p:txBody>
      </p:sp>
      <p:sp>
        <p:nvSpPr>
          <p:cNvPr id="231" name="Google Shape;231;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3600" b="1">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 sz="3600" b="1">
                <a:solidFill>
                  <a:schemeClr val="dk1"/>
                </a:solidFill>
              </a:rPr>
              <a:t>Did you experience anxiety during this discussion? What did feel like? Did you use any approach to reduce your anxiety?</a:t>
            </a:r>
            <a:endParaRPr sz="36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body" idx="1"/>
          </p:nvPr>
        </p:nvSpPr>
        <p:spPr>
          <a:xfrm>
            <a:off x="311700" y="796025"/>
            <a:ext cx="8520600" cy="37728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3000">
              <a:solidFill>
                <a:schemeClr val="dk1"/>
              </a:solidFill>
            </a:endParaRPr>
          </a:p>
          <a:p>
            <a:pPr marL="0" lvl="0" indent="0" algn="ctr" rtl="0">
              <a:lnSpc>
                <a:spcPct val="100000"/>
              </a:lnSpc>
              <a:spcBef>
                <a:spcPts val="0"/>
              </a:spcBef>
              <a:spcAft>
                <a:spcPts val="0"/>
              </a:spcAft>
              <a:buNone/>
            </a:pPr>
            <a:r>
              <a:rPr lang="en" sz="3000">
                <a:solidFill>
                  <a:schemeClr val="dk1"/>
                </a:solidFill>
              </a:rPr>
              <a:t>How can anxiety or stress be beneficial?</a:t>
            </a:r>
            <a:endParaRPr sz="3000">
              <a:solidFill>
                <a:schemeClr val="dk1"/>
              </a:solidFill>
            </a:endParaRPr>
          </a:p>
          <a:p>
            <a:pPr marL="0" lvl="0" indent="0" algn="ctr" rtl="0">
              <a:lnSpc>
                <a:spcPct val="100000"/>
              </a:lnSpc>
              <a:spcBef>
                <a:spcPts val="0"/>
              </a:spcBef>
              <a:spcAft>
                <a:spcPts val="0"/>
              </a:spcAft>
              <a:buNone/>
            </a:pPr>
            <a:endParaRPr sz="2000">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2000">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2000">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2000">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 sz="1700">
                <a:solidFill>
                  <a:schemeClr val="dk1"/>
                </a:solidFill>
              </a:rPr>
              <a:t>Extension: Students create a campaign/PSA that talks about how coping mechanisms could benefit students in their school</a:t>
            </a:r>
            <a:endParaRPr sz="1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Extra materials</a:t>
            </a:r>
            <a:endParaRPr/>
          </a:p>
        </p:txBody>
      </p:sp>
      <p:sp>
        <p:nvSpPr>
          <p:cNvPr id="242" name="Google Shape;242;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 following slides have extra materials in case the teacher wants to tie the lesson to regulation and homeostasis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40"/>
          <p:cNvPicPr preferRelativeResize="0"/>
          <p:nvPr/>
        </p:nvPicPr>
        <p:blipFill>
          <a:blip r:embed="rId3">
            <a:alphaModFix/>
          </a:blip>
          <a:stretch>
            <a:fillRect/>
          </a:stretch>
        </p:blipFill>
        <p:spPr>
          <a:xfrm>
            <a:off x="2190750" y="677638"/>
            <a:ext cx="4762500" cy="3571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41"/>
          <p:cNvPicPr preferRelativeResize="0"/>
          <p:nvPr/>
        </p:nvPicPr>
        <p:blipFill>
          <a:blip r:embed="rId3">
            <a:alphaModFix/>
          </a:blip>
          <a:stretch>
            <a:fillRect/>
          </a:stretch>
        </p:blipFill>
        <p:spPr>
          <a:xfrm>
            <a:off x="1197563" y="508863"/>
            <a:ext cx="6748872" cy="4125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Essential Question</a:t>
            </a:r>
            <a:endParaRPr/>
          </a:p>
        </p:txBody>
      </p:sp>
      <p:sp>
        <p:nvSpPr>
          <p:cNvPr id="85" name="Google Shape;8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4800" b="1">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 sz="4800" b="1">
                <a:solidFill>
                  <a:schemeClr val="dk1"/>
                </a:solidFill>
              </a:rPr>
              <a:t>How can anxiety or stress be beneficial?</a:t>
            </a:r>
            <a:endParaRPr sz="4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2"/>
          <p:cNvPicPr preferRelativeResize="0"/>
          <p:nvPr/>
        </p:nvPicPr>
        <p:blipFill>
          <a:blip r:embed="rId3">
            <a:alphaModFix/>
          </a:blip>
          <a:stretch>
            <a:fillRect/>
          </a:stretch>
        </p:blipFill>
        <p:spPr>
          <a:xfrm>
            <a:off x="2165915" y="523025"/>
            <a:ext cx="4812175" cy="40974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Feedback Mechanisms &amp; Homeostasis</a:t>
            </a:r>
            <a:endParaRPr/>
          </a:p>
        </p:txBody>
      </p:sp>
      <p:sp>
        <p:nvSpPr>
          <p:cNvPr id="263" name="Google Shape;263;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Clr>
                <a:schemeClr val="dk1"/>
              </a:buClr>
              <a:buSzPts val="1100"/>
              <a:buFont typeface="Arial"/>
              <a:buNone/>
            </a:pPr>
            <a:r>
              <a:rPr lang="en" sz="1350">
                <a:solidFill>
                  <a:srgbClr val="54565A"/>
                </a:solidFill>
                <a:highlight>
                  <a:srgbClr val="FFFFFF"/>
                </a:highlight>
              </a:rPr>
              <a:t>Moderate levels of cortisol are always present in the body to perform several regulatory functions. Among several things, it controls the sleep/wake cycle, moderates blood sugar, regulates blood pressure, and monitors metabolism.</a:t>
            </a:r>
            <a:endParaRPr sz="1350">
              <a:solidFill>
                <a:srgbClr val="54565A"/>
              </a:solidFill>
              <a:highlight>
                <a:srgbClr val="FFFFFF"/>
              </a:highlight>
            </a:endParaRPr>
          </a:p>
          <a:p>
            <a:pPr marL="0" lvl="0" indent="0" algn="l" rtl="0">
              <a:spcBef>
                <a:spcPts val="3000"/>
              </a:spcBef>
              <a:spcAft>
                <a:spcPts val="0"/>
              </a:spcAft>
              <a:buClr>
                <a:schemeClr val="dk1"/>
              </a:buClr>
              <a:buSzPts val="1100"/>
              <a:buFont typeface="Arial"/>
              <a:buNone/>
            </a:pPr>
            <a:r>
              <a:rPr lang="en" sz="1350">
                <a:solidFill>
                  <a:srgbClr val="54565A"/>
                </a:solidFill>
                <a:highlight>
                  <a:srgbClr val="FFFFFF"/>
                </a:highlight>
              </a:rPr>
              <a:t>When under stress from a perceived danger, the body increases the amount of cortisol to prepare for “fight-or-flight.” Blood pressure and pulse rate increase, metabolism changes, and glucose levels rise to provide additional energy to muscles. After the danger passes, cortisol levels decrease, and body systems return to normal. Because of the powerful effects that cortisol can have on the body, high levels are meant to be temporary, giving the body the physical boost it needs to deal with the present danger.</a:t>
            </a:r>
            <a:endParaRPr sz="1350">
              <a:solidFill>
                <a:srgbClr val="54565A"/>
              </a:solidFill>
              <a:highlight>
                <a:srgbClr val="FFFFFF"/>
              </a:highlight>
            </a:endParaRPr>
          </a:p>
          <a:p>
            <a:pPr marL="0" lvl="0" indent="0" algn="l" rtl="0">
              <a:spcBef>
                <a:spcPts val="3000"/>
              </a:spcBef>
              <a:spcAft>
                <a:spcPts val="3000"/>
              </a:spcAft>
              <a:buNone/>
            </a:pPr>
            <a:r>
              <a:rPr lang="en" sz="1350">
                <a:solidFill>
                  <a:srgbClr val="54565A"/>
                </a:solidFill>
                <a:highlight>
                  <a:srgbClr val="FFFFFF"/>
                </a:highlight>
              </a:rPr>
              <a:t>Because no one is immune to the stress associated with living through an extended pandemic, there is a high probability that most of us have elevated amounts of cortisol continually present in our bloodstream. When high levels of cortisol are present for an extended period, mental and physical health concerns arise. The early ones to emerge are anxiety and depression.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44"/>
          <p:cNvPicPr preferRelativeResize="0"/>
          <p:nvPr/>
        </p:nvPicPr>
        <p:blipFill>
          <a:blip r:embed="rId3">
            <a:alphaModFix/>
          </a:blip>
          <a:stretch>
            <a:fillRect/>
          </a:stretch>
        </p:blipFill>
        <p:spPr>
          <a:xfrm>
            <a:off x="1751575" y="454224"/>
            <a:ext cx="5640850" cy="4235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45"/>
          <p:cNvPicPr preferRelativeResize="0"/>
          <p:nvPr/>
        </p:nvPicPr>
        <p:blipFill>
          <a:blip r:embed="rId3">
            <a:alphaModFix/>
          </a:blip>
          <a:stretch>
            <a:fillRect/>
          </a:stretch>
        </p:blipFill>
        <p:spPr>
          <a:xfrm>
            <a:off x="2046188" y="466287"/>
            <a:ext cx="5051625" cy="4210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Shape 277"/>
        <p:cNvGrpSpPr/>
        <p:nvPr/>
      </p:nvGrpSpPr>
      <p:grpSpPr>
        <a:xfrm>
          <a:off x="0" y="0"/>
          <a:ext cx="0" cy="0"/>
          <a:chOff x="0" y="0"/>
          <a:chExt cx="0" cy="0"/>
        </a:xfrm>
      </p:grpSpPr>
      <p:pic>
        <p:nvPicPr>
          <p:cNvPr id="278" name="Google Shape;278;p46"/>
          <p:cNvPicPr preferRelativeResize="0"/>
          <p:nvPr/>
        </p:nvPicPr>
        <p:blipFill>
          <a:blip r:embed="rId3">
            <a:alphaModFix/>
          </a:blip>
          <a:stretch>
            <a:fillRect/>
          </a:stretch>
        </p:blipFill>
        <p:spPr>
          <a:xfrm>
            <a:off x="2452388" y="452138"/>
            <a:ext cx="4239225" cy="4239225"/>
          </a:xfrm>
          <a:prstGeom prst="rect">
            <a:avLst/>
          </a:prstGeom>
          <a:noFill/>
          <a:ln>
            <a:noFill/>
          </a:ln>
        </p:spPr>
      </p:pic>
      <p:sp>
        <p:nvSpPr>
          <p:cNvPr id="279" name="Google Shape;279;p46"/>
          <p:cNvSpPr/>
          <p:nvPr/>
        </p:nvSpPr>
        <p:spPr>
          <a:xfrm>
            <a:off x="275550" y="3222825"/>
            <a:ext cx="2663700" cy="1368600"/>
          </a:xfrm>
          <a:prstGeom prst="stripedRightArrow">
            <a:avLst>
              <a:gd name="adj1" fmla="val 50000"/>
              <a:gd name="adj2" fmla="val 36560"/>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t>Input </a:t>
            </a:r>
            <a:r>
              <a:rPr lang="en" sz="1000"/>
              <a:t>(spider → sensory info) </a:t>
            </a:r>
            <a:endParaRPr sz="1000"/>
          </a:p>
          <a:p>
            <a:pPr marL="0" lvl="0" indent="0" algn="l" rtl="0">
              <a:spcBef>
                <a:spcPts val="0"/>
              </a:spcBef>
              <a:spcAft>
                <a:spcPts val="0"/>
              </a:spcAft>
              <a:buNone/>
            </a:pPr>
            <a:r>
              <a:rPr lang="en" sz="1300" b="1"/>
              <a:t>output </a:t>
            </a:r>
            <a:r>
              <a:rPr lang="en" sz="1100"/>
              <a:t>(response in brain)</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Lesson Agenda</a:t>
            </a:r>
            <a:endParaRPr sz="2500"/>
          </a:p>
        </p:txBody>
      </p:sp>
      <p:sp>
        <p:nvSpPr>
          <p:cNvPr id="91" name="Google Shape;9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Font typeface="Proxima Nova"/>
              <a:buAutoNum type="romanUcPeriod"/>
            </a:pPr>
            <a:r>
              <a:rPr lang="en" sz="1900"/>
              <a:t>Warm-Up (10 min)</a:t>
            </a:r>
            <a:endParaRPr sz="1900"/>
          </a:p>
          <a:p>
            <a:pPr marL="457200" lvl="0" indent="-349250" algn="l" rtl="0">
              <a:spcBef>
                <a:spcPts val="0"/>
              </a:spcBef>
              <a:spcAft>
                <a:spcPts val="0"/>
              </a:spcAft>
              <a:buSzPts val="1900"/>
              <a:buFont typeface="Proxima Nova"/>
              <a:buAutoNum type="romanUcPeriod"/>
            </a:pPr>
            <a:r>
              <a:rPr lang="en" sz="1900"/>
              <a:t>Part 1: Define Anxiety (5-10 min)</a:t>
            </a:r>
            <a:endParaRPr sz="1900"/>
          </a:p>
          <a:p>
            <a:pPr marL="457200" lvl="0" indent="-349250" algn="l" rtl="0">
              <a:spcBef>
                <a:spcPts val="0"/>
              </a:spcBef>
              <a:spcAft>
                <a:spcPts val="0"/>
              </a:spcAft>
              <a:buSzPts val="1900"/>
              <a:buFont typeface="Proxima Nova"/>
              <a:buAutoNum type="romanUcPeriod"/>
            </a:pPr>
            <a:r>
              <a:rPr lang="en" sz="1900"/>
              <a:t>Part 2: Thinking more about Anxiety (15-20 min)</a:t>
            </a:r>
            <a:endParaRPr sz="1900"/>
          </a:p>
          <a:p>
            <a:pPr marL="457200" lvl="0" indent="-349250" algn="l" rtl="0">
              <a:spcBef>
                <a:spcPts val="0"/>
              </a:spcBef>
              <a:spcAft>
                <a:spcPts val="0"/>
              </a:spcAft>
              <a:buSzPts val="1900"/>
              <a:buFont typeface="Proxima Nova"/>
              <a:buAutoNum type="romanUcPeriod"/>
            </a:pPr>
            <a:r>
              <a:rPr lang="en" sz="1900"/>
              <a:t>Part 3: Background Knowledge (15-20 min)</a:t>
            </a:r>
            <a:endParaRPr sz="1900"/>
          </a:p>
          <a:p>
            <a:pPr marL="457200" lvl="0" indent="-349250" algn="l" rtl="0">
              <a:spcBef>
                <a:spcPts val="0"/>
              </a:spcBef>
              <a:spcAft>
                <a:spcPts val="0"/>
              </a:spcAft>
              <a:buSzPts val="1900"/>
              <a:buFont typeface="Proxima Nova"/>
              <a:buAutoNum type="romanUcPeriod"/>
            </a:pPr>
            <a:r>
              <a:rPr lang="en" sz="1900"/>
              <a:t>Part 4: Class Discussion (20-30 min)</a:t>
            </a:r>
            <a:endParaRPr sz="1900"/>
          </a:p>
          <a:p>
            <a:pPr marL="457200" lvl="0" indent="-349250" algn="l" rtl="0">
              <a:spcBef>
                <a:spcPts val="0"/>
              </a:spcBef>
              <a:spcAft>
                <a:spcPts val="0"/>
              </a:spcAft>
              <a:buSzPts val="1900"/>
              <a:buFont typeface="Proxima Nova"/>
              <a:buAutoNum type="romanUcPeriod"/>
            </a:pPr>
            <a:r>
              <a:rPr lang="en" sz="1900"/>
              <a:t>Closing (10 min)</a:t>
            </a:r>
            <a:endParaRPr sz="4800" b="1">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620" b="1">
                <a:solidFill>
                  <a:schemeClr val="accent5"/>
                </a:solidFill>
                <a:latin typeface="Bangers"/>
                <a:ea typeface="Bangers"/>
                <a:cs typeface="Bangers"/>
                <a:sym typeface="Bangers"/>
              </a:rPr>
              <a:t>Warm-Up</a:t>
            </a:r>
            <a:endParaRPr sz="3620" b="1">
              <a:solidFill>
                <a:schemeClr val="accent5"/>
              </a:solidFill>
              <a:latin typeface="Bangers"/>
              <a:ea typeface="Bangers"/>
              <a:cs typeface="Bangers"/>
              <a:sym typeface="Bangers"/>
            </a:endParaRPr>
          </a:p>
        </p:txBody>
      </p:sp>
      <p:sp>
        <p:nvSpPr>
          <p:cNvPr id="97" name="Google Shape;97;p17"/>
          <p:cNvSpPr txBox="1">
            <a:spLocks noGrp="1"/>
          </p:cNvSpPr>
          <p:nvPr>
            <p:ph type="body" idx="1"/>
          </p:nvPr>
        </p:nvSpPr>
        <p:spPr>
          <a:xfrm>
            <a:off x="1559100" y="1152475"/>
            <a:ext cx="60258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solidFill>
                  <a:srgbClr val="EAD1DC"/>
                </a:solidFill>
                <a:latin typeface="Catamaran"/>
                <a:ea typeface="Catamaran"/>
                <a:cs typeface="Catamaran"/>
                <a:sym typeface="Catamaran"/>
              </a:rPr>
              <a:t>Read  your Celebrity Scenario</a:t>
            </a:r>
            <a:endParaRPr b="1">
              <a:solidFill>
                <a:srgbClr val="EAD1DC"/>
              </a:solidFill>
              <a:latin typeface="Catamaran"/>
              <a:ea typeface="Catamaran"/>
              <a:cs typeface="Catamaran"/>
              <a:sym typeface="Catamaran"/>
            </a:endParaRPr>
          </a:p>
          <a:p>
            <a:pPr marL="914400" lvl="0" indent="-342900" algn="l" rtl="0">
              <a:spcBef>
                <a:spcPts val="1200"/>
              </a:spcBef>
              <a:spcAft>
                <a:spcPts val="0"/>
              </a:spcAft>
              <a:buClr>
                <a:srgbClr val="EAD1DC"/>
              </a:buClr>
              <a:buSzPts val="1800"/>
              <a:buFont typeface="Catamaran"/>
              <a:buAutoNum type="arabicPeriod"/>
            </a:pPr>
            <a:r>
              <a:rPr lang="en" b="1">
                <a:solidFill>
                  <a:srgbClr val="EAD1DC"/>
                </a:solidFill>
                <a:latin typeface="Catamaran"/>
                <a:ea typeface="Catamaran"/>
                <a:cs typeface="Catamaran"/>
                <a:sym typeface="Catamaran"/>
              </a:rPr>
              <a:t>Identify the different symptoms of anxiety</a:t>
            </a:r>
            <a:endParaRPr b="1">
              <a:solidFill>
                <a:srgbClr val="EAD1DC"/>
              </a:solidFill>
              <a:latin typeface="Catamaran"/>
              <a:ea typeface="Catamaran"/>
              <a:cs typeface="Catamaran"/>
              <a:sym typeface="Catamaran"/>
            </a:endParaRPr>
          </a:p>
          <a:p>
            <a:pPr marL="914400" lvl="0" indent="-342900" algn="l" rtl="0">
              <a:spcBef>
                <a:spcPts val="0"/>
              </a:spcBef>
              <a:spcAft>
                <a:spcPts val="0"/>
              </a:spcAft>
              <a:buClr>
                <a:srgbClr val="EAD1DC"/>
              </a:buClr>
              <a:buSzPts val="1800"/>
              <a:buFont typeface="Catamaran"/>
              <a:buAutoNum type="arabicPeriod"/>
            </a:pPr>
            <a:r>
              <a:rPr lang="en" b="1">
                <a:solidFill>
                  <a:srgbClr val="EAD1DC"/>
                </a:solidFill>
                <a:latin typeface="Catamaran"/>
                <a:ea typeface="Catamaran"/>
                <a:cs typeface="Catamaran"/>
                <a:sym typeface="Catamaran"/>
              </a:rPr>
              <a:t>Think about how you would define “anxiety”</a:t>
            </a:r>
            <a:endParaRPr b="1">
              <a:solidFill>
                <a:srgbClr val="EAD1DC"/>
              </a:solidFill>
              <a:latin typeface="Catamaran"/>
              <a:ea typeface="Catamaran"/>
              <a:cs typeface="Catamaran"/>
              <a:sym typeface="Catamaran"/>
            </a:endParaRPr>
          </a:p>
          <a:p>
            <a:pPr marL="0" lvl="0" indent="0" algn="ctr" rtl="0">
              <a:spcBef>
                <a:spcPts val="1200"/>
              </a:spcBef>
              <a:spcAft>
                <a:spcPts val="1200"/>
              </a:spcAft>
              <a:buNone/>
            </a:pPr>
            <a:r>
              <a:rPr lang="en" b="1" i="1">
                <a:solidFill>
                  <a:srgbClr val="EAD1DC"/>
                </a:solidFill>
                <a:latin typeface="Catamaran"/>
                <a:ea typeface="Catamaran"/>
                <a:cs typeface="Catamaran"/>
                <a:sym typeface="Catamaran"/>
              </a:rPr>
              <a:t>*Be prepared to share out with the class </a:t>
            </a:r>
            <a:endParaRPr b="1" i="1">
              <a:solidFill>
                <a:srgbClr val="EAD1DC"/>
              </a:solidFill>
              <a:latin typeface="Catamaran"/>
              <a:ea typeface="Catamaran"/>
              <a:cs typeface="Catamaran"/>
              <a:sym typeface="Catamaran"/>
            </a:endParaRPr>
          </a:p>
        </p:txBody>
      </p:sp>
      <p:pic>
        <p:nvPicPr>
          <p:cNvPr id="98" name="Google Shape;98;p17"/>
          <p:cNvPicPr preferRelativeResize="0"/>
          <p:nvPr/>
        </p:nvPicPr>
        <p:blipFill rotWithShape="1">
          <a:blip r:embed="rId3">
            <a:alphaModFix/>
          </a:blip>
          <a:srcRect t="1322"/>
          <a:stretch/>
        </p:blipFill>
        <p:spPr>
          <a:xfrm>
            <a:off x="177175" y="3042900"/>
            <a:ext cx="4238625" cy="1654175"/>
          </a:xfrm>
          <a:prstGeom prst="rect">
            <a:avLst/>
          </a:prstGeom>
          <a:noFill/>
          <a:ln>
            <a:noFill/>
          </a:ln>
        </p:spPr>
      </p:pic>
      <p:pic>
        <p:nvPicPr>
          <p:cNvPr id="99" name="Google Shape;99;p17"/>
          <p:cNvPicPr preferRelativeResize="0"/>
          <p:nvPr/>
        </p:nvPicPr>
        <p:blipFill rotWithShape="1">
          <a:blip r:embed="rId4">
            <a:alphaModFix/>
          </a:blip>
          <a:srcRect t="2411" b="1109"/>
          <a:stretch/>
        </p:blipFill>
        <p:spPr>
          <a:xfrm>
            <a:off x="4415800" y="3042900"/>
            <a:ext cx="1371600" cy="1654175"/>
          </a:xfrm>
          <a:prstGeom prst="rect">
            <a:avLst/>
          </a:prstGeom>
          <a:noFill/>
          <a:ln>
            <a:noFill/>
          </a:ln>
        </p:spPr>
      </p:pic>
      <p:pic>
        <p:nvPicPr>
          <p:cNvPr id="100" name="Google Shape;100;p17"/>
          <p:cNvPicPr preferRelativeResize="0"/>
          <p:nvPr/>
        </p:nvPicPr>
        <p:blipFill rotWithShape="1">
          <a:blip r:embed="rId5">
            <a:alphaModFix/>
          </a:blip>
          <a:srcRect t="2411" b="1109"/>
          <a:stretch/>
        </p:blipFill>
        <p:spPr>
          <a:xfrm>
            <a:off x="5787400" y="3042900"/>
            <a:ext cx="1658825" cy="1654175"/>
          </a:xfrm>
          <a:prstGeom prst="rect">
            <a:avLst/>
          </a:prstGeom>
          <a:noFill/>
          <a:ln>
            <a:noFill/>
          </a:ln>
        </p:spPr>
      </p:pic>
      <p:pic>
        <p:nvPicPr>
          <p:cNvPr id="101" name="Google Shape;101;p17"/>
          <p:cNvPicPr preferRelativeResize="0"/>
          <p:nvPr/>
        </p:nvPicPr>
        <p:blipFill rotWithShape="1">
          <a:blip r:embed="rId6">
            <a:alphaModFix/>
          </a:blip>
          <a:srcRect t="2411" b="1109"/>
          <a:stretch/>
        </p:blipFill>
        <p:spPr>
          <a:xfrm>
            <a:off x="7446225" y="3042900"/>
            <a:ext cx="1520600" cy="1654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1A7D3"/>
        </a:solidFill>
        <a:effectLst/>
      </p:bgPr>
    </p:bg>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4020" b="1">
                <a:latin typeface="Bangers"/>
                <a:ea typeface="Bangers"/>
                <a:cs typeface="Bangers"/>
                <a:sym typeface="Bangers"/>
              </a:rPr>
              <a:t>Part 1: Define Anxiety</a:t>
            </a:r>
            <a:endParaRPr sz="4020" b="1">
              <a:latin typeface="Bangers"/>
              <a:ea typeface="Bangers"/>
              <a:cs typeface="Bangers"/>
              <a:sym typeface="Bangers"/>
            </a:endParaRPr>
          </a:p>
        </p:txBody>
      </p:sp>
      <p:sp>
        <p:nvSpPr>
          <p:cNvPr id="107" name="Google Shape;107;p18"/>
          <p:cNvSpPr txBox="1">
            <a:spLocks noGrp="1"/>
          </p:cNvSpPr>
          <p:nvPr>
            <p:ph type="body" idx="1"/>
          </p:nvPr>
        </p:nvSpPr>
        <p:spPr>
          <a:xfrm>
            <a:off x="311700" y="1152475"/>
            <a:ext cx="4556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a:solidFill>
                  <a:schemeClr val="accent6"/>
                </a:solidFill>
                <a:latin typeface="Bree Serif"/>
                <a:ea typeface="Bree Serif"/>
                <a:cs typeface="Bree Serif"/>
                <a:sym typeface="Bree Serif"/>
              </a:rPr>
              <a:t>As a group come up with one definition of </a:t>
            </a:r>
            <a:r>
              <a:rPr lang="en" sz="2300" b="1" u="sng">
                <a:solidFill>
                  <a:srgbClr val="F1C232"/>
                </a:solidFill>
                <a:latin typeface="Bree Serif"/>
                <a:ea typeface="Bree Serif"/>
                <a:cs typeface="Bree Serif"/>
                <a:sym typeface="Bree Serif"/>
              </a:rPr>
              <a:t>“Anxiety”</a:t>
            </a:r>
            <a:r>
              <a:rPr lang="en" sz="2300" b="1">
                <a:solidFill>
                  <a:schemeClr val="accent6"/>
                </a:solidFill>
                <a:latin typeface="Bree Serif"/>
                <a:ea typeface="Bree Serif"/>
                <a:cs typeface="Bree Serif"/>
                <a:sym typeface="Bree Serif"/>
              </a:rPr>
              <a:t> and write it on your chart paper.</a:t>
            </a:r>
            <a:endParaRPr sz="2300" b="1">
              <a:solidFill>
                <a:schemeClr val="accent6"/>
              </a:solidFill>
              <a:latin typeface="Bree Serif"/>
              <a:ea typeface="Bree Serif"/>
              <a:cs typeface="Bree Serif"/>
              <a:sym typeface="Bree Serif"/>
            </a:endParaRPr>
          </a:p>
          <a:p>
            <a:pPr marL="0" lvl="0" indent="0" algn="l" rtl="0">
              <a:spcBef>
                <a:spcPts val="1200"/>
              </a:spcBef>
              <a:spcAft>
                <a:spcPts val="0"/>
              </a:spcAft>
              <a:buNone/>
            </a:pPr>
            <a:endParaRPr sz="2300" b="1" i="1">
              <a:solidFill>
                <a:schemeClr val="accent6"/>
              </a:solidFill>
              <a:latin typeface="Bree Serif"/>
              <a:ea typeface="Bree Serif"/>
              <a:cs typeface="Bree Serif"/>
              <a:sym typeface="Bree Serif"/>
            </a:endParaRPr>
          </a:p>
          <a:p>
            <a:pPr marL="0" lvl="0" indent="0" algn="l" rtl="0">
              <a:spcBef>
                <a:spcPts val="1200"/>
              </a:spcBef>
              <a:spcAft>
                <a:spcPts val="1200"/>
              </a:spcAft>
              <a:buNone/>
            </a:pPr>
            <a:r>
              <a:rPr lang="en" sz="2300" b="1" i="1">
                <a:solidFill>
                  <a:schemeClr val="accent6"/>
                </a:solidFill>
                <a:latin typeface="Bree Serif"/>
                <a:ea typeface="Bree Serif"/>
                <a:cs typeface="Bree Serif"/>
                <a:sym typeface="Bree Serif"/>
              </a:rPr>
              <a:t>*Be prepared to share your groups definition!</a:t>
            </a:r>
            <a:endParaRPr sz="2300" b="1" i="1">
              <a:solidFill>
                <a:schemeClr val="accent6"/>
              </a:solidFill>
              <a:latin typeface="Bree Serif"/>
              <a:ea typeface="Bree Serif"/>
              <a:cs typeface="Bree Serif"/>
              <a:sym typeface="Bree Serif"/>
            </a:endParaRPr>
          </a:p>
        </p:txBody>
      </p:sp>
      <p:pic>
        <p:nvPicPr>
          <p:cNvPr id="108" name="Google Shape;108;p18"/>
          <p:cNvPicPr preferRelativeResize="0"/>
          <p:nvPr/>
        </p:nvPicPr>
        <p:blipFill>
          <a:blip r:embed="rId3">
            <a:alphaModFix/>
          </a:blip>
          <a:stretch>
            <a:fillRect/>
          </a:stretch>
        </p:blipFill>
        <p:spPr>
          <a:xfrm>
            <a:off x="5580525" y="863549"/>
            <a:ext cx="3090785" cy="341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p:nvPr/>
        </p:nvSpPr>
        <p:spPr>
          <a:xfrm>
            <a:off x="5106750" y="2691050"/>
            <a:ext cx="3725400" cy="13962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 b="1">
                <a:latin typeface="Cutive"/>
                <a:ea typeface="Cutive"/>
                <a:cs typeface="Cutive"/>
                <a:sym typeface="Cutive"/>
              </a:rPr>
              <a:t>Part 2: Thinking more about Anxiety</a:t>
            </a:r>
            <a:endParaRPr b="1">
              <a:latin typeface="Cutive"/>
              <a:ea typeface="Cutive"/>
              <a:cs typeface="Cutive"/>
              <a:sym typeface="Cutive"/>
            </a:endParaRPr>
          </a:p>
          <a:p>
            <a:pPr marL="0" lvl="0" indent="0" algn="l" rtl="0">
              <a:spcBef>
                <a:spcPts val="0"/>
              </a:spcBef>
              <a:spcAft>
                <a:spcPts val="0"/>
              </a:spcAft>
              <a:buNone/>
            </a:pPr>
            <a:endParaRPr/>
          </a:p>
        </p:txBody>
      </p:sp>
      <p:sp>
        <p:nvSpPr>
          <p:cNvPr id="115" name="Google Shape;115;p19"/>
          <p:cNvSpPr txBox="1">
            <a:spLocks noGrp="1"/>
          </p:cNvSpPr>
          <p:nvPr>
            <p:ph type="body" idx="1"/>
          </p:nvPr>
        </p:nvSpPr>
        <p:spPr>
          <a:xfrm>
            <a:off x="5106900" y="1428750"/>
            <a:ext cx="3725400" cy="3140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accent2"/>
                </a:solidFill>
              </a:rPr>
              <a:t>Let’s create a word cloud!</a:t>
            </a:r>
            <a:endParaRPr>
              <a:solidFill>
                <a:schemeClr val="accent2"/>
              </a:solidFill>
            </a:endParaRPr>
          </a:p>
          <a:p>
            <a:pPr marL="0" lvl="0" indent="0" algn="ctr" rtl="0">
              <a:spcBef>
                <a:spcPts val="1200"/>
              </a:spcBef>
              <a:spcAft>
                <a:spcPts val="0"/>
              </a:spcAft>
              <a:buNone/>
            </a:pPr>
            <a:r>
              <a:rPr lang="en">
                <a:solidFill>
                  <a:schemeClr val="accent2"/>
                </a:solidFill>
              </a:rPr>
              <a:t>Join [Mentimeter/ Poll Everywhere]</a:t>
            </a:r>
            <a:endParaRPr sz="2200" b="1">
              <a:solidFill>
                <a:schemeClr val="accent2"/>
              </a:solidFill>
              <a:latin typeface="Lato"/>
              <a:ea typeface="Lato"/>
              <a:cs typeface="Lato"/>
              <a:sym typeface="Lato"/>
            </a:endParaRPr>
          </a:p>
          <a:p>
            <a:pPr marL="0" lvl="0" indent="0" algn="ctr" rtl="0">
              <a:spcBef>
                <a:spcPts val="1200"/>
              </a:spcBef>
              <a:spcAft>
                <a:spcPts val="0"/>
              </a:spcAft>
              <a:buNone/>
            </a:pPr>
            <a:endParaRPr sz="2200" b="1">
              <a:solidFill>
                <a:schemeClr val="accent2"/>
              </a:solidFill>
              <a:latin typeface="Lato"/>
              <a:ea typeface="Lato"/>
              <a:cs typeface="Lato"/>
              <a:sym typeface="Lato"/>
            </a:endParaRPr>
          </a:p>
          <a:p>
            <a:pPr marL="0" lvl="0" indent="0" algn="ctr" rtl="0">
              <a:spcBef>
                <a:spcPts val="1200"/>
              </a:spcBef>
              <a:spcAft>
                <a:spcPts val="1200"/>
              </a:spcAft>
              <a:buNone/>
            </a:pPr>
            <a:r>
              <a:rPr lang="en" sz="2200" b="1">
                <a:solidFill>
                  <a:schemeClr val="accent2"/>
                </a:solidFill>
                <a:latin typeface="Lato"/>
                <a:ea typeface="Lato"/>
                <a:cs typeface="Lato"/>
                <a:sym typeface="Lato"/>
              </a:rPr>
              <a:t>What are some of the symptoms of anxiety?</a:t>
            </a:r>
            <a:endParaRPr sz="2200" b="1">
              <a:solidFill>
                <a:schemeClr val="accent2"/>
              </a:solidFill>
              <a:latin typeface="Lato"/>
              <a:ea typeface="Lato"/>
              <a:cs typeface="Lato"/>
              <a:sym typeface="Lato"/>
            </a:endParaRPr>
          </a:p>
        </p:txBody>
      </p:sp>
      <p:pic>
        <p:nvPicPr>
          <p:cNvPr id="116" name="Google Shape;116;p19"/>
          <p:cNvPicPr preferRelativeResize="0"/>
          <p:nvPr/>
        </p:nvPicPr>
        <p:blipFill>
          <a:blip r:embed="rId3">
            <a:alphaModFix/>
          </a:blip>
          <a:stretch>
            <a:fillRect/>
          </a:stretch>
        </p:blipFill>
        <p:spPr>
          <a:xfrm>
            <a:off x="383125" y="1917925"/>
            <a:ext cx="4456825" cy="2263796"/>
          </a:xfrm>
          <a:prstGeom prst="rect">
            <a:avLst/>
          </a:prstGeom>
          <a:noFill/>
          <a:ln>
            <a:noFill/>
          </a:ln>
        </p:spPr>
      </p:pic>
      <p:sp>
        <p:nvSpPr>
          <p:cNvPr id="117" name="Google Shape;117;p19"/>
          <p:cNvSpPr/>
          <p:nvPr/>
        </p:nvSpPr>
        <p:spPr>
          <a:xfrm>
            <a:off x="92425" y="655850"/>
            <a:ext cx="1120500" cy="1478700"/>
          </a:xfrm>
          <a:prstGeom prst="curvedRightArrow">
            <a:avLst>
              <a:gd name="adj1" fmla="val 21971"/>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txBox="1"/>
          <p:nvPr/>
        </p:nvSpPr>
        <p:spPr>
          <a:xfrm>
            <a:off x="468425" y="2066575"/>
            <a:ext cx="90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 b="1">
                <a:latin typeface="Cutive"/>
                <a:ea typeface="Cutive"/>
                <a:cs typeface="Cutive"/>
                <a:sym typeface="Cutive"/>
              </a:rPr>
              <a:t>Part 2: Thinking more about Anxiety</a:t>
            </a:r>
            <a:endParaRPr/>
          </a:p>
        </p:txBody>
      </p:sp>
      <p:sp>
        <p:nvSpPr>
          <p:cNvPr id="124" name="Google Shape;124;p20"/>
          <p:cNvSpPr txBox="1">
            <a:spLocks noGrp="1"/>
          </p:cNvSpPr>
          <p:nvPr>
            <p:ph type="body" idx="1"/>
          </p:nvPr>
        </p:nvSpPr>
        <p:spPr>
          <a:xfrm>
            <a:off x="3837225" y="1152475"/>
            <a:ext cx="49950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500">
                <a:solidFill>
                  <a:srgbClr val="222222"/>
                </a:solidFill>
                <a:highlight>
                  <a:srgbClr val="FFFFFF"/>
                </a:highlight>
              </a:rPr>
              <a:t>Come up with definitions for:</a:t>
            </a:r>
            <a:endParaRPr sz="1500">
              <a:solidFill>
                <a:srgbClr val="222222"/>
              </a:solidFill>
              <a:highlight>
                <a:srgbClr val="FFFFFF"/>
              </a:highlight>
            </a:endParaRPr>
          </a:p>
          <a:p>
            <a:pPr marL="0" lvl="0" indent="0" algn="l" rtl="0">
              <a:lnSpc>
                <a:spcPct val="100000"/>
              </a:lnSpc>
              <a:spcBef>
                <a:spcPts val="0"/>
              </a:spcBef>
              <a:spcAft>
                <a:spcPts val="0"/>
              </a:spcAft>
              <a:buNone/>
            </a:pPr>
            <a:endParaRPr sz="1500">
              <a:solidFill>
                <a:srgbClr val="222222"/>
              </a:solidFill>
              <a:highlight>
                <a:srgbClr val="FFFFFF"/>
              </a:highlight>
            </a:endParaRPr>
          </a:p>
          <a:p>
            <a:pPr marL="457200" lvl="0" indent="-323850" algn="l" rtl="0">
              <a:lnSpc>
                <a:spcPct val="100000"/>
              </a:lnSpc>
              <a:spcBef>
                <a:spcPts val="0"/>
              </a:spcBef>
              <a:spcAft>
                <a:spcPts val="0"/>
              </a:spcAft>
              <a:buClr>
                <a:srgbClr val="222222"/>
              </a:buClr>
              <a:buSzPts val="1500"/>
              <a:buChar char="●"/>
            </a:pPr>
            <a:r>
              <a:rPr lang="en" sz="1500">
                <a:solidFill>
                  <a:srgbClr val="222222"/>
                </a:solidFill>
                <a:highlight>
                  <a:srgbClr val="FFFFFF"/>
                </a:highlight>
              </a:rPr>
              <a:t>“coping mechanism” </a:t>
            </a:r>
            <a:endParaRPr sz="1500">
              <a:solidFill>
                <a:srgbClr val="222222"/>
              </a:solidFill>
              <a:highlight>
                <a:srgbClr val="FFFFFF"/>
              </a:highlight>
            </a:endParaRPr>
          </a:p>
          <a:p>
            <a:pPr marL="457200" lvl="0" indent="-323850" algn="l" rtl="0">
              <a:lnSpc>
                <a:spcPct val="100000"/>
              </a:lnSpc>
              <a:spcBef>
                <a:spcPts val="0"/>
              </a:spcBef>
              <a:spcAft>
                <a:spcPts val="0"/>
              </a:spcAft>
              <a:buClr>
                <a:srgbClr val="222222"/>
              </a:buClr>
              <a:buSzPts val="1500"/>
              <a:buChar char="●"/>
            </a:pPr>
            <a:r>
              <a:rPr lang="en" sz="1500">
                <a:solidFill>
                  <a:srgbClr val="222222"/>
                </a:solidFill>
                <a:highlight>
                  <a:srgbClr val="FFFFFF"/>
                </a:highlight>
              </a:rPr>
              <a:t>“emotional regulation”</a:t>
            </a:r>
            <a:endParaRPr sz="1500">
              <a:solidFill>
                <a:srgbClr val="222222"/>
              </a:solidFill>
              <a:highlight>
                <a:srgbClr val="FFFFFF"/>
              </a:highlight>
            </a:endParaRPr>
          </a:p>
          <a:p>
            <a:pPr marL="457200" lvl="0" indent="-323850" algn="l" rtl="0">
              <a:lnSpc>
                <a:spcPct val="100000"/>
              </a:lnSpc>
              <a:spcBef>
                <a:spcPts val="0"/>
              </a:spcBef>
              <a:spcAft>
                <a:spcPts val="0"/>
              </a:spcAft>
              <a:buClr>
                <a:srgbClr val="222222"/>
              </a:buClr>
              <a:buSzPts val="1500"/>
              <a:buChar char="●"/>
            </a:pPr>
            <a:r>
              <a:rPr lang="en" sz="1500">
                <a:solidFill>
                  <a:srgbClr val="222222"/>
                </a:solidFill>
                <a:highlight>
                  <a:srgbClr val="FFFFFF"/>
                </a:highlight>
              </a:rPr>
              <a:t>“rejection sensitivity”</a:t>
            </a:r>
            <a:endParaRPr sz="1500">
              <a:solidFill>
                <a:srgbClr val="222222"/>
              </a:solidFill>
              <a:highlight>
                <a:srgbClr val="FFFFFF"/>
              </a:highlight>
            </a:endParaRPr>
          </a:p>
          <a:p>
            <a:pPr marL="457200" lvl="0" indent="-323850" algn="l" rtl="0">
              <a:lnSpc>
                <a:spcPct val="100000"/>
              </a:lnSpc>
              <a:spcBef>
                <a:spcPts val="0"/>
              </a:spcBef>
              <a:spcAft>
                <a:spcPts val="0"/>
              </a:spcAft>
              <a:buClr>
                <a:srgbClr val="222222"/>
              </a:buClr>
              <a:buSzPts val="1500"/>
              <a:buChar char="●"/>
            </a:pPr>
            <a:r>
              <a:rPr lang="en" sz="1500">
                <a:solidFill>
                  <a:srgbClr val="222222"/>
                </a:solidFill>
                <a:highlight>
                  <a:srgbClr val="FFFFFF"/>
                </a:highlight>
              </a:rPr>
              <a:t>“arousal reappraisal” </a:t>
            </a:r>
            <a:endParaRPr sz="1500">
              <a:solidFill>
                <a:srgbClr val="222222"/>
              </a:solidFill>
              <a:highlight>
                <a:srgbClr val="FFFFFF"/>
              </a:highlight>
            </a:endParaRPr>
          </a:p>
          <a:p>
            <a:pPr marL="457200" lvl="0" indent="0" algn="l" rtl="0">
              <a:lnSpc>
                <a:spcPct val="100000"/>
              </a:lnSpc>
              <a:spcBef>
                <a:spcPts val="0"/>
              </a:spcBef>
              <a:spcAft>
                <a:spcPts val="0"/>
              </a:spcAft>
              <a:buNone/>
            </a:pPr>
            <a:endParaRPr sz="1500">
              <a:solidFill>
                <a:srgbClr val="222222"/>
              </a:solidFill>
              <a:highlight>
                <a:srgbClr val="FFFFFF"/>
              </a:highlight>
            </a:endParaRPr>
          </a:p>
          <a:p>
            <a:pPr marL="0" lvl="0" indent="0" algn="ctr" rtl="0">
              <a:lnSpc>
                <a:spcPct val="100000"/>
              </a:lnSpc>
              <a:spcBef>
                <a:spcPts val="0"/>
              </a:spcBef>
              <a:spcAft>
                <a:spcPts val="0"/>
              </a:spcAft>
              <a:buNone/>
            </a:pPr>
            <a:r>
              <a:rPr lang="en" sz="1500" b="1">
                <a:solidFill>
                  <a:srgbClr val="222222"/>
                </a:solidFill>
                <a:highlight>
                  <a:srgbClr val="FFFFFF"/>
                </a:highlight>
                <a:latin typeface="Patua One"/>
                <a:ea typeface="Patua One"/>
                <a:cs typeface="Patua One"/>
                <a:sym typeface="Patua One"/>
              </a:rPr>
              <a:t>What kinds of words do you personally use (or have heard) to describe anxiety?</a:t>
            </a:r>
            <a:endParaRPr sz="1500" b="1">
              <a:solidFill>
                <a:srgbClr val="222222"/>
              </a:solidFill>
              <a:highlight>
                <a:srgbClr val="FFFFFF"/>
              </a:highlight>
              <a:latin typeface="Patua One"/>
              <a:ea typeface="Patua One"/>
              <a:cs typeface="Patua One"/>
              <a:sym typeface="Patua One"/>
            </a:endParaRPr>
          </a:p>
          <a:p>
            <a:pPr marL="0" lvl="0" indent="0" algn="ctr" rtl="0">
              <a:lnSpc>
                <a:spcPct val="100000"/>
              </a:lnSpc>
              <a:spcBef>
                <a:spcPts val="0"/>
              </a:spcBef>
              <a:spcAft>
                <a:spcPts val="0"/>
              </a:spcAft>
              <a:buNone/>
            </a:pPr>
            <a:endParaRPr sz="1500" b="1">
              <a:solidFill>
                <a:srgbClr val="222222"/>
              </a:solidFill>
              <a:highlight>
                <a:srgbClr val="FFFFFF"/>
              </a:highlight>
              <a:latin typeface="Patua One"/>
              <a:ea typeface="Patua One"/>
              <a:cs typeface="Patua One"/>
              <a:sym typeface="Patua One"/>
            </a:endParaRPr>
          </a:p>
          <a:p>
            <a:pPr marL="0" lvl="0" indent="0" algn="ctr" rtl="0">
              <a:lnSpc>
                <a:spcPct val="100000"/>
              </a:lnSpc>
              <a:spcBef>
                <a:spcPts val="0"/>
              </a:spcBef>
              <a:spcAft>
                <a:spcPts val="0"/>
              </a:spcAft>
              <a:buNone/>
            </a:pPr>
            <a:r>
              <a:rPr lang="en" sz="1500" b="1">
                <a:solidFill>
                  <a:srgbClr val="222222"/>
                </a:solidFill>
                <a:highlight>
                  <a:srgbClr val="FFFFFF"/>
                </a:highlight>
                <a:latin typeface="Patua One"/>
                <a:ea typeface="Patua One"/>
                <a:cs typeface="Patua One"/>
                <a:sym typeface="Patua One"/>
              </a:rPr>
              <a:t>What kinds of words do scientists use?</a:t>
            </a:r>
            <a:endParaRPr sz="2200" b="1">
              <a:latin typeface="Patua One"/>
              <a:ea typeface="Patua One"/>
              <a:cs typeface="Patua One"/>
              <a:sym typeface="Patua One"/>
            </a:endParaRPr>
          </a:p>
        </p:txBody>
      </p:sp>
      <p:pic>
        <p:nvPicPr>
          <p:cNvPr id="125" name="Google Shape;125;p20"/>
          <p:cNvPicPr preferRelativeResize="0"/>
          <p:nvPr/>
        </p:nvPicPr>
        <p:blipFill>
          <a:blip r:embed="rId3">
            <a:alphaModFix/>
          </a:blip>
          <a:stretch>
            <a:fillRect/>
          </a:stretch>
        </p:blipFill>
        <p:spPr>
          <a:xfrm>
            <a:off x="1294946" y="1683138"/>
            <a:ext cx="2130624" cy="2355075"/>
          </a:xfrm>
          <a:prstGeom prst="rect">
            <a:avLst/>
          </a:prstGeom>
          <a:noFill/>
          <a:ln>
            <a:noFill/>
          </a:ln>
        </p:spPr>
      </p:pic>
      <p:sp>
        <p:nvSpPr>
          <p:cNvPr id="126" name="Google Shape;126;p20"/>
          <p:cNvSpPr/>
          <p:nvPr/>
        </p:nvSpPr>
        <p:spPr>
          <a:xfrm>
            <a:off x="36750" y="2314575"/>
            <a:ext cx="1258200" cy="1092900"/>
          </a:xfrm>
          <a:prstGeom prst="rightArrowCallout">
            <a:avLst>
              <a:gd name="adj1" fmla="val 25000"/>
              <a:gd name="adj2" fmla="val 25000"/>
              <a:gd name="adj3" fmla="val 25000"/>
              <a:gd name="adj4" fmla="val 64977"/>
            </a:avLst>
          </a:prstGeom>
          <a:solidFill>
            <a:srgbClr val="65C2E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ora"/>
                <a:ea typeface="Lora"/>
                <a:cs typeface="Lora"/>
                <a:sym typeface="Lora"/>
              </a:rPr>
              <a:t>Back to your chart paper!</a:t>
            </a:r>
            <a:endParaRPr>
              <a:latin typeface="Lora"/>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Part 3: Background Knowledge</a:t>
            </a:r>
            <a:endParaRPr/>
          </a:p>
        </p:txBody>
      </p:sp>
      <p:sp>
        <p:nvSpPr>
          <p:cNvPr id="132" name="Google Shape;132;p21"/>
          <p:cNvSpPr txBox="1">
            <a:spLocks noGrp="1"/>
          </p:cNvSpPr>
          <p:nvPr>
            <p:ph type="body" idx="1"/>
          </p:nvPr>
        </p:nvSpPr>
        <p:spPr>
          <a:xfrm>
            <a:off x="311700" y="1152475"/>
            <a:ext cx="54237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b="1">
                <a:solidFill>
                  <a:srgbClr val="A64D79"/>
                </a:solidFill>
              </a:rPr>
              <a:t>According to the DSM, the definition of Anxiety:</a:t>
            </a:r>
            <a:r>
              <a:rPr lang="en"/>
              <a:t> </a:t>
            </a:r>
            <a:endParaRPr/>
          </a:p>
          <a:p>
            <a:pPr marL="0" lvl="0" indent="0" algn="l" rtl="0">
              <a:spcBef>
                <a:spcPts val="1200"/>
              </a:spcBef>
              <a:spcAft>
                <a:spcPts val="0"/>
              </a:spcAft>
              <a:buNone/>
            </a:pPr>
            <a:r>
              <a:rPr lang="en" sz="1508" b="1">
                <a:solidFill>
                  <a:schemeClr val="dk1"/>
                </a:solidFill>
                <a:latin typeface="Times New Roman"/>
                <a:ea typeface="Times New Roman"/>
                <a:cs typeface="Times New Roman"/>
                <a:sym typeface="Times New Roman"/>
              </a:rPr>
              <a:t>Excessive anxiety and worry (apprehensive expectation), occurring more days than not for at least 6 months, about a number of events or activities (such as work or school performance).</a:t>
            </a:r>
            <a:endParaRPr sz="1508" b="1">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72938"/>
              <a:buFont typeface="Arial"/>
              <a:buNone/>
            </a:pPr>
            <a:r>
              <a:rPr lang="en" sz="1508" b="1">
                <a:solidFill>
                  <a:schemeClr val="dk1"/>
                </a:solidFill>
                <a:latin typeface="Times New Roman"/>
                <a:ea typeface="Times New Roman"/>
                <a:cs typeface="Times New Roman"/>
                <a:sym typeface="Times New Roman"/>
              </a:rPr>
              <a:t>The anxiety and worry are associated with three or more of the following six symptoms (with at least some symptoms present for more days than not for the past 6 months).</a:t>
            </a:r>
            <a:endParaRPr sz="1508" b="1">
              <a:solidFill>
                <a:schemeClr val="dk1"/>
              </a:solidFill>
              <a:latin typeface="Times New Roman"/>
              <a:ea typeface="Times New Roman"/>
              <a:cs typeface="Times New Roman"/>
              <a:sym typeface="Times New Roman"/>
            </a:endParaRPr>
          </a:p>
          <a:p>
            <a:pPr marL="457200" lvl="0" indent="-310000" algn="l" rtl="0">
              <a:spcBef>
                <a:spcPts val="2000"/>
              </a:spcBef>
              <a:spcAft>
                <a:spcPts val="0"/>
              </a:spcAft>
              <a:buClr>
                <a:schemeClr val="dk1"/>
              </a:buClr>
              <a:buSzPct val="100000"/>
              <a:buFont typeface="Times New Roman"/>
              <a:buAutoNum type="arabicPeriod"/>
            </a:pPr>
            <a:r>
              <a:rPr lang="en" sz="1508" b="1">
                <a:solidFill>
                  <a:schemeClr val="dk1"/>
                </a:solidFill>
                <a:latin typeface="Times New Roman"/>
                <a:ea typeface="Times New Roman"/>
                <a:cs typeface="Times New Roman"/>
                <a:sym typeface="Times New Roman"/>
              </a:rPr>
              <a:t>Restlessness or feeling keyed up or on edge</a:t>
            </a:r>
            <a:endParaRPr sz="1508" b="1">
              <a:solidFill>
                <a:schemeClr val="dk1"/>
              </a:solidFill>
              <a:latin typeface="Times New Roman"/>
              <a:ea typeface="Times New Roman"/>
              <a:cs typeface="Times New Roman"/>
              <a:sym typeface="Times New Roman"/>
            </a:endParaRPr>
          </a:p>
          <a:p>
            <a:pPr marL="457200" lvl="0" indent="-310000" algn="l" rtl="0">
              <a:spcBef>
                <a:spcPts val="0"/>
              </a:spcBef>
              <a:spcAft>
                <a:spcPts val="0"/>
              </a:spcAft>
              <a:buClr>
                <a:schemeClr val="dk1"/>
              </a:buClr>
              <a:buSzPct val="100000"/>
              <a:buFont typeface="Times New Roman"/>
              <a:buAutoNum type="arabicPeriod"/>
            </a:pPr>
            <a:r>
              <a:rPr lang="en" sz="1508" b="1">
                <a:solidFill>
                  <a:schemeClr val="dk1"/>
                </a:solidFill>
                <a:latin typeface="Times New Roman"/>
                <a:ea typeface="Times New Roman"/>
                <a:cs typeface="Times New Roman"/>
                <a:sym typeface="Times New Roman"/>
              </a:rPr>
              <a:t>Being easily fatigued</a:t>
            </a:r>
            <a:endParaRPr sz="1508" b="1">
              <a:solidFill>
                <a:schemeClr val="dk1"/>
              </a:solidFill>
              <a:latin typeface="Times New Roman"/>
              <a:ea typeface="Times New Roman"/>
              <a:cs typeface="Times New Roman"/>
              <a:sym typeface="Times New Roman"/>
            </a:endParaRPr>
          </a:p>
          <a:p>
            <a:pPr marL="457200" lvl="0" indent="-310000" algn="l" rtl="0">
              <a:spcBef>
                <a:spcPts val="0"/>
              </a:spcBef>
              <a:spcAft>
                <a:spcPts val="0"/>
              </a:spcAft>
              <a:buClr>
                <a:schemeClr val="dk1"/>
              </a:buClr>
              <a:buSzPct val="100000"/>
              <a:buFont typeface="Times New Roman"/>
              <a:buAutoNum type="arabicPeriod"/>
            </a:pPr>
            <a:r>
              <a:rPr lang="en" sz="1508" b="1">
                <a:solidFill>
                  <a:schemeClr val="dk1"/>
                </a:solidFill>
                <a:latin typeface="Times New Roman"/>
                <a:ea typeface="Times New Roman"/>
                <a:cs typeface="Times New Roman"/>
                <a:sym typeface="Times New Roman"/>
              </a:rPr>
              <a:t>Difficulty concentrating or mind going blank</a:t>
            </a:r>
            <a:endParaRPr sz="1508" b="1">
              <a:solidFill>
                <a:schemeClr val="dk1"/>
              </a:solidFill>
              <a:latin typeface="Times New Roman"/>
              <a:ea typeface="Times New Roman"/>
              <a:cs typeface="Times New Roman"/>
              <a:sym typeface="Times New Roman"/>
            </a:endParaRPr>
          </a:p>
          <a:p>
            <a:pPr marL="457200" lvl="0" indent="-310000" algn="l" rtl="0">
              <a:spcBef>
                <a:spcPts val="0"/>
              </a:spcBef>
              <a:spcAft>
                <a:spcPts val="0"/>
              </a:spcAft>
              <a:buClr>
                <a:schemeClr val="dk1"/>
              </a:buClr>
              <a:buSzPct val="100000"/>
              <a:buFont typeface="Times New Roman"/>
              <a:buAutoNum type="arabicPeriod"/>
            </a:pPr>
            <a:r>
              <a:rPr lang="en" sz="1508" b="1">
                <a:solidFill>
                  <a:schemeClr val="dk1"/>
                </a:solidFill>
                <a:latin typeface="Times New Roman"/>
                <a:ea typeface="Times New Roman"/>
                <a:cs typeface="Times New Roman"/>
                <a:sym typeface="Times New Roman"/>
              </a:rPr>
              <a:t>Irritability</a:t>
            </a:r>
            <a:endParaRPr sz="1508" b="1">
              <a:solidFill>
                <a:schemeClr val="dk1"/>
              </a:solidFill>
              <a:latin typeface="Times New Roman"/>
              <a:ea typeface="Times New Roman"/>
              <a:cs typeface="Times New Roman"/>
              <a:sym typeface="Times New Roman"/>
            </a:endParaRPr>
          </a:p>
          <a:p>
            <a:pPr marL="457200" lvl="0" indent="-310000" algn="l" rtl="0">
              <a:spcBef>
                <a:spcPts val="0"/>
              </a:spcBef>
              <a:spcAft>
                <a:spcPts val="0"/>
              </a:spcAft>
              <a:buClr>
                <a:schemeClr val="dk1"/>
              </a:buClr>
              <a:buSzPct val="100000"/>
              <a:buFont typeface="Times New Roman"/>
              <a:buAutoNum type="arabicPeriod"/>
            </a:pPr>
            <a:r>
              <a:rPr lang="en" sz="1508" b="1">
                <a:solidFill>
                  <a:schemeClr val="dk1"/>
                </a:solidFill>
                <a:latin typeface="Times New Roman"/>
                <a:ea typeface="Times New Roman"/>
                <a:cs typeface="Times New Roman"/>
                <a:sym typeface="Times New Roman"/>
              </a:rPr>
              <a:t>Muscle tension</a:t>
            </a:r>
            <a:endParaRPr sz="1508" b="1">
              <a:solidFill>
                <a:schemeClr val="dk1"/>
              </a:solidFill>
              <a:latin typeface="Times New Roman"/>
              <a:ea typeface="Times New Roman"/>
              <a:cs typeface="Times New Roman"/>
              <a:sym typeface="Times New Roman"/>
            </a:endParaRPr>
          </a:p>
          <a:p>
            <a:pPr marL="457200" lvl="0" indent="-310000" algn="l" rtl="0">
              <a:spcBef>
                <a:spcPts val="0"/>
              </a:spcBef>
              <a:spcAft>
                <a:spcPts val="0"/>
              </a:spcAft>
              <a:buClr>
                <a:schemeClr val="dk1"/>
              </a:buClr>
              <a:buSzPct val="100000"/>
              <a:buFont typeface="Times New Roman"/>
              <a:buAutoNum type="arabicPeriod"/>
            </a:pPr>
            <a:r>
              <a:rPr lang="en" sz="1508" b="1">
                <a:solidFill>
                  <a:schemeClr val="dk1"/>
                </a:solidFill>
                <a:latin typeface="Times New Roman"/>
                <a:ea typeface="Times New Roman"/>
                <a:cs typeface="Times New Roman"/>
                <a:sym typeface="Times New Roman"/>
              </a:rPr>
              <a:t>Sleep disturbance (difficulty falling or staying asleep, or restless unsatisfying sleep)</a:t>
            </a:r>
            <a:endParaRPr sz="1200">
              <a:solidFill>
                <a:schemeClr val="dk1"/>
              </a:solidFill>
              <a:highlight>
                <a:srgbClr val="FFFFFF"/>
              </a:highlight>
              <a:latin typeface="Times New Roman"/>
              <a:ea typeface="Times New Roman"/>
              <a:cs typeface="Times New Roman"/>
              <a:sym typeface="Times New Roman"/>
            </a:endParaRPr>
          </a:p>
        </p:txBody>
      </p:sp>
      <p:pic>
        <p:nvPicPr>
          <p:cNvPr id="133" name="Google Shape;133;p21"/>
          <p:cNvPicPr preferRelativeResize="0"/>
          <p:nvPr/>
        </p:nvPicPr>
        <p:blipFill>
          <a:blip r:embed="rId3">
            <a:alphaModFix/>
          </a:blip>
          <a:stretch>
            <a:fillRect/>
          </a:stretch>
        </p:blipFill>
        <p:spPr>
          <a:xfrm>
            <a:off x="5789875" y="445025"/>
            <a:ext cx="3042426" cy="42618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1807</Words>
  <Application>Microsoft Macintosh PowerPoint</Application>
  <PresentationFormat>On-screen Show (16:9)</PresentationFormat>
  <Paragraphs>157</Paragraphs>
  <Slides>34</Slides>
  <Notes>34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34</vt:i4>
      </vt:variant>
    </vt:vector>
  </HeadingPairs>
  <TitlesOfParts>
    <vt:vector size="49" baseType="lpstr">
      <vt:lpstr>Bangers</vt:lpstr>
      <vt:lpstr>Lato</vt:lpstr>
      <vt:lpstr>Times New Roman</vt:lpstr>
      <vt:lpstr>Arial</vt:lpstr>
      <vt:lpstr>Cutive</vt:lpstr>
      <vt:lpstr>Corsiva</vt:lpstr>
      <vt:lpstr>Bree Serif</vt:lpstr>
      <vt:lpstr>Proxima Nova</vt:lpstr>
      <vt:lpstr>Patua One</vt:lpstr>
      <vt:lpstr>Lobster</vt:lpstr>
      <vt:lpstr>Catamaran</vt:lpstr>
      <vt:lpstr>Lora</vt:lpstr>
      <vt:lpstr>Proxima Nova Semibold</vt:lpstr>
      <vt:lpstr>Calibri</vt:lpstr>
      <vt:lpstr>Simple Light</vt:lpstr>
      <vt:lpstr>PowerPoint Presentation</vt:lpstr>
      <vt:lpstr>Teacher Notes</vt:lpstr>
      <vt:lpstr>Essential Question</vt:lpstr>
      <vt:lpstr>Lesson Agenda</vt:lpstr>
      <vt:lpstr>Warm-Up</vt:lpstr>
      <vt:lpstr>Part 1: Define Anxiety</vt:lpstr>
      <vt:lpstr>Part 2: Thinking more about Anxiety </vt:lpstr>
      <vt:lpstr>Part 2: Thinking more about Anxiety</vt:lpstr>
      <vt:lpstr>Part 3: Background Knowledge</vt:lpstr>
      <vt:lpstr>Part 3: Background Knowledge</vt:lpstr>
      <vt:lpstr>PowerPoint Presentation</vt:lpstr>
      <vt:lpstr>Brain-Insight Lecture Connection (4 min)</vt:lpstr>
      <vt:lpstr>PowerPoint Presentation</vt:lpstr>
      <vt:lpstr>Brain-Insight Lecture Connection (6 min)</vt:lpstr>
      <vt:lpstr>Let’s calm our amygdala...</vt:lpstr>
      <vt:lpstr>PowerPoint Presentation</vt:lpstr>
      <vt:lpstr>Discussion Pre-Write</vt:lpstr>
      <vt:lpstr>Part 4: Class Discussion</vt:lpstr>
      <vt:lpstr>Round #1: YES or NO</vt:lpstr>
      <vt:lpstr>Round #2: ONE WORD</vt:lpstr>
      <vt:lpstr>Round 3: One to Three Sentences</vt:lpstr>
      <vt:lpstr>Round #4: Guiding Question</vt:lpstr>
      <vt:lpstr>Round #5: Guiding Question</vt:lpstr>
      <vt:lpstr>Round #6: Open Discussion</vt:lpstr>
      <vt:lpstr>Optional Round #7: Open Discussion</vt:lpstr>
      <vt:lpstr>PowerPoint Presentation</vt:lpstr>
      <vt:lpstr>Extra materials</vt:lpstr>
      <vt:lpstr>PowerPoint Presentation</vt:lpstr>
      <vt:lpstr>PowerPoint Presentation</vt:lpstr>
      <vt:lpstr>PowerPoint Presentation</vt:lpstr>
      <vt:lpstr>Feedback Mechanisms &amp; Homeostasis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Maia Gumnit</cp:lastModifiedBy>
  <cp:revision>2</cp:revision>
  <dcterms:modified xsi:type="dcterms:W3CDTF">2023-02-28T18:28:06Z</dcterms:modified>
</cp:coreProperties>
</file>